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5.xml" ContentType="application/vnd.openxmlformats-officedocument.drawingml.chart+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4257" r:id="rId2"/>
    <p:sldMasterId id="2147483686" r:id="rId3"/>
    <p:sldMasterId id="2147483698" r:id="rId4"/>
  </p:sldMasterIdLst>
  <p:notesMasterIdLst>
    <p:notesMasterId r:id="rId64"/>
  </p:notesMasterIdLst>
  <p:handoutMasterIdLst>
    <p:handoutMasterId r:id="rId65"/>
  </p:handoutMasterIdLst>
  <p:sldIdLst>
    <p:sldId id="368" r:id="rId5"/>
    <p:sldId id="522" r:id="rId6"/>
    <p:sldId id="523" r:id="rId7"/>
    <p:sldId id="474" r:id="rId8"/>
    <p:sldId id="524" r:id="rId9"/>
    <p:sldId id="549" r:id="rId10"/>
    <p:sldId id="547" r:id="rId11"/>
    <p:sldId id="548" r:id="rId12"/>
    <p:sldId id="451" r:id="rId13"/>
    <p:sldId id="455" r:id="rId14"/>
    <p:sldId id="476" r:id="rId15"/>
    <p:sldId id="605" r:id="rId16"/>
    <p:sldId id="604" r:id="rId17"/>
    <p:sldId id="558" r:id="rId18"/>
    <p:sldId id="553" r:id="rId19"/>
    <p:sldId id="471" r:id="rId20"/>
    <p:sldId id="477" r:id="rId21"/>
    <p:sldId id="470" r:id="rId22"/>
    <p:sldId id="457" r:id="rId23"/>
    <p:sldId id="556" r:id="rId24"/>
    <p:sldId id="554" r:id="rId25"/>
    <p:sldId id="525" r:id="rId26"/>
    <p:sldId id="561" r:id="rId27"/>
    <p:sldId id="600" r:id="rId28"/>
    <p:sldId id="602" r:id="rId29"/>
    <p:sldId id="601" r:id="rId30"/>
    <p:sldId id="603" r:id="rId31"/>
    <p:sldId id="569" r:id="rId32"/>
    <p:sldId id="570" r:id="rId33"/>
    <p:sldId id="571" r:id="rId34"/>
    <p:sldId id="572" r:id="rId35"/>
    <p:sldId id="573" r:id="rId36"/>
    <p:sldId id="574" r:id="rId37"/>
    <p:sldId id="575" r:id="rId38"/>
    <p:sldId id="576" r:id="rId39"/>
    <p:sldId id="577" r:id="rId40"/>
    <p:sldId id="578" r:id="rId41"/>
    <p:sldId id="579" r:id="rId42"/>
    <p:sldId id="580" r:id="rId43"/>
    <p:sldId id="581" r:id="rId44"/>
    <p:sldId id="582" r:id="rId45"/>
    <p:sldId id="583" r:id="rId46"/>
    <p:sldId id="584" r:id="rId47"/>
    <p:sldId id="585" r:id="rId48"/>
    <p:sldId id="586" r:id="rId49"/>
    <p:sldId id="587" r:id="rId50"/>
    <p:sldId id="588" r:id="rId51"/>
    <p:sldId id="589" r:id="rId52"/>
    <p:sldId id="590" r:id="rId53"/>
    <p:sldId id="591" r:id="rId54"/>
    <p:sldId id="592" r:id="rId55"/>
    <p:sldId id="593" r:id="rId56"/>
    <p:sldId id="594" r:id="rId57"/>
    <p:sldId id="595" r:id="rId58"/>
    <p:sldId id="596" r:id="rId59"/>
    <p:sldId id="597" r:id="rId60"/>
    <p:sldId id="598" r:id="rId61"/>
    <p:sldId id="599" r:id="rId62"/>
    <p:sldId id="545" r:id="rId63"/>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2C0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3" autoAdjust="0"/>
    <p:restoredTop sz="95794" autoAdjust="0"/>
  </p:normalViewPr>
  <p:slideViewPr>
    <p:cSldViewPr>
      <p:cViewPr varScale="1">
        <p:scale>
          <a:sx n="114" d="100"/>
          <a:sy n="114" d="100"/>
        </p:scale>
        <p:origin x="1566" y="120"/>
      </p:cViewPr>
      <p:guideLst>
        <p:guide orient="horz" pos="2160"/>
        <p:guide pos="2880"/>
      </p:guideLst>
    </p:cSldViewPr>
  </p:slideViewPr>
  <p:outlineViewPr>
    <p:cViewPr>
      <p:scale>
        <a:sx n="33" d="100"/>
        <a:sy n="33" d="100"/>
      </p:scale>
      <p:origin x="0" y="86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Cartel3"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artel3"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artel3"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artel3"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dirty="0"/>
              <a:t>Beneficiari</a:t>
            </a:r>
            <a:r>
              <a:rPr lang="it-IT" baseline="0" dirty="0"/>
              <a:t> Per Decreto</a:t>
            </a:r>
            <a:endParaRPr lang="it-IT" dirty="0"/>
          </a:p>
        </c:rich>
      </c:tx>
      <c:overlay val="0"/>
    </c:title>
    <c:autoTitleDeleted val="0"/>
    <c:plotArea>
      <c:layout/>
      <c:barChart>
        <c:barDir val="col"/>
        <c:grouping val="clustered"/>
        <c:varyColors val="0"/>
        <c:ser>
          <c:idx val="0"/>
          <c:order val="0"/>
          <c:tx>
            <c:v>FEAGA</c:v>
          </c:tx>
          <c:spPr>
            <a:solidFill>
              <a:schemeClr val="accent2"/>
            </a:solidFill>
            <a:ln w="25400" cap="flat" cmpd="sng" algn="ctr">
              <a:solidFill>
                <a:schemeClr val="accent2">
                  <a:shade val="50000"/>
                </a:schemeClr>
              </a:solidFill>
              <a:prstDash val="solid"/>
            </a:ln>
            <a:effectLst/>
          </c:spPr>
          <c:invertIfNegative val="0"/>
          <c:cat>
            <c:strRef>
              <c:f>Foglio1!$A$2:$A$16</c:f>
              <c:strCache>
                <c:ptCount val="15"/>
                <c:pt idx="0">
                  <c:v>2017-0008</c:v>
                </c:pt>
                <c:pt idx="1">
                  <c:v>2017-0009</c:v>
                </c:pt>
                <c:pt idx="2">
                  <c:v>2017-0010</c:v>
                </c:pt>
                <c:pt idx="3">
                  <c:v>2017-0011</c:v>
                </c:pt>
                <c:pt idx="4">
                  <c:v>2017-0012</c:v>
                </c:pt>
                <c:pt idx="5">
                  <c:v>2017-0013</c:v>
                </c:pt>
                <c:pt idx="6">
                  <c:v>2017-0014</c:v>
                </c:pt>
                <c:pt idx="7">
                  <c:v>2017-0015</c:v>
                </c:pt>
                <c:pt idx="8">
                  <c:v>2017-0016</c:v>
                </c:pt>
                <c:pt idx="9">
                  <c:v>2017-0017</c:v>
                </c:pt>
                <c:pt idx="10">
                  <c:v>2017-0018</c:v>
                </c:pt>
                <c:pt idx="11">
                  <c:v>2017-0019</c:v>
                </c:pt>
                <c:pt idx="12">
                  <c:v>2017-0020</c:v>
                </c:pt>
                <c:pt idx="13">
                  <c:v>2017-0021</c:v>
                </c:pt>
                <c:pt idx="14">
                  <c:v>2017-0022</c:v>
                </c:pt>
              </c:strCache>
            </c:strRef>
          </c:cat>
          <c:val>
            <c:numRef>
              <c:f>Foglio1!$C$2:$C$16</c:f>
              <c:numCache>
                <c:formatCode>General</c:formatCode>
                <c:ptCount val="15"/>
                <c:pt idx="0" formatCode="#.##0">
                  <c:v>3725</c:v>
                </c:pt>
                <c:pt idx="1">
                  <c:v>122</c:v>
                </c:pt>
                <c:pt idx="2">
                  <c:v>836</c:v>
                </c:pt>
                <c:pt idx="3">
                  <c:v>56</c:v>
                </c:pt>
                <c:pt idx="4" formatCode="#.##0">
                  <c:v>11905</c:v>
                </c:pt>
                <c:pt idx="5" formatCode="#.##0">
                  <c:v>2507</c:v>
                </c:pt>
                <c:pt idx="6">
                  <c:v>67</c:v>
                </c:pt>
                <c:pt idx="7" formatCode="#.##0">
                  <c:v>1185</c:v>
                </c:pt>
                <c:pt idx="8" formatCode="#.##0">
                  <c:v>1815</c:v>
                </c:pt>
                <c:pt idx="9">
                  <c:v>531</c:v>
                </c:pt>
                <c:pt idx="10">
                  <c:v>970</c:v>
                </c:pt>
                <c:pt idx="11">
                  <c:v>164</c:v>
                </c:pt>
                <c:pt idx="12" formatCode="#.##0">
                  <c:v>4697</c:v>
                </c:pt>
                <c:pt idx="13" formatCode="#.##0">
                  <c:v>1047</c:v>
                </c:pt>
                <c:pt idx="14">
                  <c:v>12</c:v>
                </c:pt>
              </c:numCache>
            </c:numRef>
          </c:val>
          <c:extLst>
            <c:ext xmlns:c16="http://schemas.microsoft.com/office/drawing/2014/chart" uri="{C3380CC4-5D6E-409C-BE32-E72D297353CC}">
              <c16:uniqueId val="{00000000-E159-FF41-9A1F-2AA683122B30}"/>
            </c:ext>
          </c:extLst>
        </c:ser>
        <c:dLbls>
          <c:showLegendKey val="0"/>
          <c:showVal val="0"/>
          <c:showCatName val="0"/>
          <c:showSerName val="0"/>
          <c:showPercent val="0"/>
          <c:showBubbleSize val="0"/>
        </c:dLbls>
        <c:gapWidth val="75"/>
        <c:overlap val="-25"/>
        <c:axId val="283327872"/>
        <c:axId val="283346048"/>
      </c:barChart>
      <c:catAx>
        <c:axId val="283327872"/>
        <c:scaling>
          <c:orientation val="minMax"/>
        </c:scaling>
        <c:delete val="0"/>
        <c:axPos val="b"/>
        <c:numFmt formatCode="General" sourceLinked="0"/>
        <c:majorTickMark val="none"/>
        <c:minorTickMark val="none"/>
        <c:tickLblPos val="nextTo"/>
        <c:crossAx val="283346048"/>
        <c:crosses val="autoZero"/>
        <c:auto val="1"/>
        <c:lblAlgn val="ctr"/>
        <c:lblOffset val="100"/>
        <c:noMultiLvlLbl val="0"/>
      </c:catAx>
      <c:valAx>
        <c:axId val="283346048"/>
        <c:scaling>
          <c:orientation val="minMax"/>
        </c:scaling>
        <c:delete val="0"/>
        <c:axPos val="l"/>
        <c:majorGridlines/>
        <c:numFmt formatCode="#.##0" sourceLinked="1"/>
        <c:majorTickMark val="none"/>
        <c:minorTickMark val="none"/>
        <c:tickLblPos val="nextTo"/>
        <c:spPr>
          <a:ln w="9525">
            <a:noFill/>
          </a:ln>
        </c:spPr>
        <c:crossAx val="2833278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dirty="0"/>
              <a:t>Importi Per Decreto</a:t>
            </a:r>
          </a:p>
        </c:rich>
      </c:tx>
      <c:overlay val="0"/>
    </c:title>
    <c:autoTitleDeleted val="0"/>
    <c:plotArea>
      <c:layout/>
      <c:barChart>
        <c:barDir val="col"/>
        <c:grouping val="clustered"/>
        <c:varyColors val="0"/>
        <c:ser>
          <c:idx val="0"/>
          <c:order val="0"/>
          <c:invertIfNegative val="0"/>
          <c:cat>
            <c:strRef>
              <c:f>Foglio1!$A$2:$A$16</c:f>
              <c:strCache>
                <c:ptCount val="15"/>
                <c:pt idx="0">
                  <c:v>2017-0008</c:v>
                </c:pt>
                <c:pt idx="1">
                  <c:v>2017-0009</c:v>
                </c:pt>
                <c:pt idx="2">
                  <c:v>2017-0010</c:v>
                </c:pt>
                <c:pt idx="3">
                  <c:v>2017-0011</c:v>
                </c:pt>
                <c:pt idx="4">
                  <c:v>2017-0012</c:v>
                </c:pt>
                <c:pt idx="5">
                  <c:v>2017-0013</c:v>
                </c:pt>
                <c:pt idx="6">
                  <c:v>2017-0014</c:v>
                </c:pt>
                <c:pt idx="7">
                  <c:v>2017-0015</c:v>
                </c:pt>
                <c:pt idx="8">
                  <c:v>2017-0016</c:v>
                </c:pt>
                <c:pt idx="9">
                  <c:v>2017-0017</c:v>
                </c:pt>
                <c:pt idx="10">
                  <c:v>2017-0018</c:v>
                </c:pt>
                <c:pt idx="11">
                  <c:v>2017-0019</c:v>
                </c:pt>
                <c:pt idx="12">
                  <c:v>2017-0020</c:v>
                </c:pt>
                <c:pt idx="13">
                  <c:v>2017-0021</c:v>
                </c:pt>
                <c:pt idx="14">
                  <c:v>2017-0022</c:v>
                </c:pt>
              </c:strCache>
            </c:strRef>
          </c:cat>
          <c:val>
            <c:numRef>
              <c:f>Foglio1!$D$2:$D$16</c:f>
              <c:numCache>
                <c:formatCode>General</c:formatCode>
                <c:ptCount val="15"/>
                <c:pt idx="0">
                  <c:v>23620631.579999998</c:v>
                </c:pt>
                <c:pt idx="1">
                  <c:v>3139523.19</c:v>
                </c:pt>
                <c:pt idx="2">
                  <c:v>4492776.78</c:v>
                </c:pt>
                <c:pt idx="3">
                  <c:v>1483606.38</c:v>
                </c:pt>
                <c:pt idx="4">
                  <c:v>33411799.800000001</c:v>
                </c:pt>
                <c:pt idx="5">
                  <c:v>10029002.27</c:v>
                </c:pt>
                <c:pt idx="6">
                  <c:v>2329651.5</c:v>
                </c:pt>
                <c:pt idx="7">
                  <c:v>4015135.29</c:v>
                </c:pt>
                <c:pt idx="8">
                  <c:v>6050913.1399999997</c:v>
                </c:pt>
                <c:pt idx="9">
                  <c:v>3078633.5</c:v>
                </c:pt>
                <c:pt idx="10">
                  <c:v>3109845.76</c:v>
                </c:pt>
                <c:pt idx="11">
                  <c:v>4100555.29</c:v>
                </c:pt>
                <c:pt idx="12">
                  <c:v>15565698.859999999</c:v>
                </c:pt>
                <c:pt idx="13">
                  <c:v>5173117.1399999997</c:v>
                </c:pt>
                <c:pt idx="14">
                  <c:v>1072398.96</c:v>
                </c:pt>
              </c:numCache>
            </c:numRef>
          </c:val>
          <c:extLst>
            <c:ext xmlns:c16="http://schemas.microsoft.com/office/drawing/2014/chart" uri="{C3380CC4-5D6E-409C-BE32-E72D297353CC}">
              <c16:uniqueId val="{00000000-470D-BB49-9653-9F02C5BC7D60}"/>
            </c:ext>
          </c:extLst>
        </c:ser>
        <c:dLbls>
          <c:showLegendKey val="0"/>
          <c:showVal val="0"/>
          <c:showCatName val="0"/>
          <c:showSerName val="0"/>
          <c:showPercent val="0"/>
          <c:showBubbleSize val="0"/>
        </c:dLbls>
        <c:gapWidth val="75"/>
        <c:overlap val="-25"/>
        <c:axId val="283366144"/>
        <c:axId val="283367680"/>
      </c:barChart>
      <c:catAx>
        <c:axId val="283366144"/>
        <c:scaling>
          <c:orientation val="minMax"/>
        </c:scaling>
        <c:delete val="0"/>
        <c:axPos val="b"/>
        <c:numFmt formatCode="General" sourceLinked="0"/>
        <c:majorTickMark val="none"/>
        <c:minorTickMark val="none"/>
        <c:tickLblPos val="nextTo"/>
        <c:crossAx val="283367680"/>
        <c:crosses val="autoZero"/>
        <c:auto val="1"/>
        <c:lblAlgn val="ctr"/>
        <c:lblOffset val="100"/>
        <c:noMultiLvlLbl val="0"/>
      </c:catAx>
      <c:valAx>
        <c:axId val="283367680"/>
        <c:scaling>
          <c:orientation val="minMax"/>
        </c:scaling>
        <c:delete val="0"/>
        <c:axPos val="l"/>
        <c:majorGridlines/>
        <c:numFmt formatCode="General" sourceLinked="1"/>
        <c:majorTickMark val="none"/>
        <c:minorTickMark val="none"/>
        <c:tickLblPos val="nextTo"/>
        <c:spPr>
          <a:ln w="9525">
            <a:noFill/>
          </a:ln>
        </c:spPr>
        <c:crossAx val="28336614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dirty="0"/>
              <a:t>Beneficiari Per Decreto</a:t>
            </a:r>
          </a:p>
        </c:rich>
      </c:tx>
      <c:overlay val="0"/>
    </c:title>
    <c:autoTitleDeleted val="0"/>
    <c:plotArea>
      <c:layout/>
      <c:barChart>
        <c:barDir val="col"/>
        <c:grouping val="clustered"/>
        <c:varyColors val="0"/>
        <c:ser>
          <c:idx val="0"/>
          <c:order val="0"/>
          <c:invertIfNegative val="0"/>
          <c:cat>
            <c:strRef>
              <c:f>Foglio2!$A$2:$A$21</c:f>
              <c:strCache>
                <c:ptCount val="20"/>
                <c:pt idx="0">
                  <c:v>2013-0012</c:v>
                </c:pt>
                <c:pt idx="1">
                  <c:v>2013-0013</c:v>
                </c:pt>
                <c:pt idx="2">
                  <c:v>2012-0012</c:v>
                </c:pt>
                <c:pt idx="3">
                  <c:v>2016-0004</c:v>
                </c:pt>
                <c:pt idx="4">
                  <c:v>2016-0005</c:v>
                </c:pt>
                <c:pt idx="5">
                  <c:v>2016-0006</c:v>
                </c:pt>
                <c:pt idx="6">
                  <c:v>2016-0007</c:v>
                </c:pt>
                <c:pt idx="7">
                  <c:v>2016-0008</c:v>
                </c:pt>
                <c:pt idx="8">
                  <c:v>2016-0009</c:v>
                </c:pt>
                <c:pt idx="9">
                  <c:v>2014-0015</c:v>
                </c:pt>
                <c:pt idx="10">
                  <c:v>2016-0010</c:v>
                </c:pt>
                <c:pt idx="11">
                  <c:v>2014-0015</c:v>
                </c:pt>
                <c:pt idx="12">
                  <c:v>2015-0015</c:v>
                </c:pt>
                <c:pt idx="13">
                  <c:v>2015-0015</c:v>
                </c:pt>
                <c:pt idx="14">
                  <c:v>2016-0011</c:v>
                </c:pt>
                <c:pt idx="15">
                  <c:v>2016-0012</c:v>
                </c:pt>
                <c:pt idx="16">
                  <c:v>2016-0013</c:v>
                </c:pt>
                <c:pt idx="17">
                  <c:v>2017-0003</c:v>
                </c:pt>
                <c:pt idx="18">
                  <c:v>2017-0001</c:v>
                </c:pt>
                <c:pt idx="19">
                  <c:v>2017-0002</c:v>
                </c:pt>
              </c:strCache>
            </c:strRef>
          </c:cat>
          <c:val>
            <c:numRef>
              <c:f>Foglio2!$C$2:$C$21</c:f>
              <c:numCache>
                <c:formatCode>General</c:formatCode>
                <c:ptCount val="20"/>
                <c:pt idx="0">
                  <c:v>881</c:v>
                </c:pt>
                <c:pt idx="1">
                  <c:v>1</c:v>
                </c:pt>
                <c:pt idx="2">
                  <c:v>897</c:v>
                </c:pt>
                <c:pt idx="3" formatCode="#.##0">
                  <c:v>60721</c:v>
                </c:pt>
                <c:pt idx="4" formatCode="#.##0">
                  <c:v>3118</c:v>
                </c:pt>
                <c:pt idx="5" formatCode="#.##0">
                  <c:v>2780</c:v>
                </c:pt>
                <c:pt idx="6" formatCode="#.##0">
                  <c:v>64076</c:v>
                </c:pt>
                <c:pt idx="7" formatCode="#.##0">
                  <c:v>7714</c:v>
                </c:pt>
                <c:pt idx="8">
                  <c:v>998</c:v>
                </c:pt>
                <c:pt idx="9">
                  <c:v>64</c:v>
                </c:pt>
                <c:pt idx="10" formatCode="#.##0">
                  <c:v>2950</c:v>
                </c:pt>
                <c:pt idx="11">
                  <c:v>32</c:v>
                </c:pt>
                <c:pt idx="12">
                  <c:v>835</c:v>
                </c:pt>
                <c:pt idx="13" formatCode="#.##0">
                  <c:v>1670</c:v>
                </c:pt>
                <c:pt idx="14" formatCode="#.##0">
                  <c:v>14323</c:v>
                </c:pt>
                <c:pt idx="15" formatCode="#.##0">
                  <c:v>1312</c:v>
                </c:pt>
                <c:pt idx="16">
                  <c:v>3</c:v>
                </c:pt>
                <c:pt idx="17">
                  <c:v>42</c:v>
                </c:pt>
                <c:pt idx="18" formatCode="#.##0">
                  <c:v>54744</c:v>
                </c:pt>
                <c:pt idx="19" formatCode="#.##0">
                  <c:v>7348</c:v>
                </c:pt>
              </c:numCache>
            </c:numRef>
          </c:val>
          <c:extLst>
            <c:ext xmlns:c16="http://schemas.microsoft.com/office/drawing/2014/chart" uri="{C3380CC4-5D6E-409C-BE32-E72D297353CC}">
              <c16:uniqueId val="{00000000-5C4A-A043-86B8-91B83B044943}"/>
            </c:ext>
          </c:extLst>
        </c:ser>
        <c:dLbls>
          <c:showLegendKey val="0"/>
          <c:showVal val="0"/>
          <c:showCatName val="0"/>
          <c:showSerName val="0"/>
          <c:showPercent val="0"/>
          <c:showBubbleSize val="0"/>
        </c:dLbls>
        <c:gapWidth val="75"/>
        <c:overlap val="-25"/>
        <c:axId val="284091520"/>
        <c:axId val="284093056"/>
      </c:barChart>
      <c:catAx>
        <c:axId val="284091520"/>
        <c:scaling>
          <c:orientation val="minMax"/>
        </c:scaling>
        <c:delete val="0"/>
        <c:axPos val="b"/>
        <c:numFmt formatCode="General" sourceLinked="0"/>
        <c:majorTickMark val="none"/>
        <c:minorTickMark val="none"/>
        <c:tickLblPos val="nextTo"/>
        <c:crossAx val="284093056"/>
        <c:crosses val="autoZero"/>
        <c:auto val="1"/>
        <c:lblAlgn val="ctr"/>
        <c:lblOffset val="100"/>
        <c:noMultiLvlLbl val="0"/>
      </c:catAx>
      <c:valAx>
        <c:axId val="284093056"/>
        <c:scaling>
          <c:orientation val="minMax"/>
        </c:scaling>
        <c:delete val="0"/>
        <c:axPos val="l"/>
        <c:majorGridlines/>
        <c:numFmt formatCode="General" sourceLinked="1"/>
        <c:majorTickMark val="none"/>
        <c:minorTickMark val="none"/>
        <c:tickLblPos val="nextTo"/>
        <c:spPr>
          <a:ln w="9525">
            <a:noFill/>
          </a:ln>
        </c:spPr>
        <c:crossAx val="28409152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dirty="0"/>
              <a:t>Importi Per Decreto</a:t>
            </a:r>
          </a:p>
        </c:rich>
      </c:tx>
      <c:overlay val="0"/>
    </c:title>
    <c:autoTitleDeleted val="0"/>
    <c:plotArea>
      <c:layout/>
      <c:barChart>
        <c:barDir val="col"/>
        <c:grouping val="clustered"/>
        <c:varyColors val="0"/>
        <c:ser>
          <c:idx val="0"/>
          <c:order val="0"/>
          <c:spPr>
            <a:solidFill>
              <a:schemeClr val="accent6"/>
            </a:solidFill>
            <a:ln w="25400" cap="flat" cmpd="sng" algn="ctr">
              <a:solidFill>
                <a:schemeClr val="accent6">
                  <a:shade val="50000"/>
                </a:schemeClr>
              </a:solidFill>
              <a:prstDash val="solid"/>
            </a:ln>
            <a:effectLst/>
          </c:spPr>
          <c:invertIfNegative val="0"/>
          <c:cat>
            <c:strRef>
              <c:f>Foglio2!$A$2:$A$21</c:f>
              <c:strCache>
                <c:ptCount val="20"/>
                <c:pt idx="0">
                  <c:v>2013-0012</c:v>
                </c:pt>
                <c:pt idx="1">
                  <c:v>2013-0013</c:v>
                </c:pt>
                <c:pt idx="2">
                  <c:v>2012-0012</c:v>
                </c:pt>
                <c:pt idx="3">
                  <c:v>2016-0004</c:v>
                </c:pt>
                <c:pt idx="4">
                  <c:v>2016-0005</c:v>
                </c:pt>
                <c:pt idx="5">
                  <c:v>2016-0006</c:v>
                </c:pt>
                <c:pt idx="6">
                  <c:v>2016-0007</c:v>
                </c:pt>
                <c:pt idx="7">
                  <c:v>2016-0008</c:v>
                </c:pt>
                <c:pt idx="8">
                  <c:v>2016-0009</c:v>
                </c:pt>
                <c:pt idx="9">
                  <c:v>2014-0015</c:v>
                </c:pt>
                <c:pt idx="10">
                  <c:v>2016-0010</c:v>
                </c:pt>
                <c:pt idx="11">
                  <c:v>2014-0015</c:v>
                </c:pt>
                <c:pt idx="12">
                  <c:v>2015-0015</c:v>
                </c:pt>
                <c:pt idx="13">
                  <c:v>2015-0015</c:v>
                </c:pt>
                <c:pt idx="14">
                  <c:v>2016-0011</c:v>
                </c:pt>
                <c:pt idx="15">
                  <c:v>2016-0012</c:v>
                </c:pt>
                <c:pt idx="16">
                  <c:v>2016-0013</c:v>
                </c:pt>
                <c:pt idx="17">
                  <c:v>2017-0003</c:v>
                </c:pt>
                <c:pt idx="18">
                  <c:v>2017-0001</c:v>
                </c:pt>
                <c:pt idx="19">
                  <c:v>2017-0002</c:v>
                </c:pt>
              </c:strCache>
            </c:strRef>
          </c:cat>
          <c:val>
            <c:numRef>
              <c:f>Foglio2!$D$2:$D$21</c:f>
              <c:numCache>
                <c:formatCode>General</c:formatCode>
                <c:ptCount val="20"/>
                <c:pt idx="0">
                  <c:v>3303729.49</c:v>
                </c:pt>
                <c:pt idx="1">
                  <c:v>6919.7</c:v>
                </c:pt>
                <c:pt idx="2">
                  <c:v>1643006.51</c:v>
                </c:pt>
                <c:pt idx="3">
                  <c:v>42748194.990000002</c:v>
                </c:pt>
                <c:pt idx="4">
                  <c:v>7729411.4299999997</c:v>
                </c:pt>
                <c:pt idx="5">
                  <c:v>7268254.3399999999</c:v>
                </c:pt>
                <c:pt idx="6">
                  <c:v>36832364.810000002</c:v>
                </c:pt>
                <c:pt idx="7">
                  <c:v>8378915.7199999997</c:v>
                </c:pt>
                <c:pt idx="8">
                  <c:v>2402209.48</c:v>
                </c:pt>
                <c:pt idx="9">
                  <c:v>16412.419999999998</c:v>
                </c:pt>
                <c:pt idx="10">
                  <c:v>2519806.2000000002</c:v>
                </c:pt>
                <c:pt idx="11">
                  <c:v>8206.2099999999991</c:v>
                </c:pt>
                <c:pt idx="12">
                  <c:v>165980.39000000001</c:v>
                </c:pt>
                <c:pt idx="13">
                  <c:v>331960.78000000003</c:v>
                </c:pt>
                <c:pt idx="14">
                  <c:v>1895481.04</c:v>
                </c:pt>
                <c:pt idx="15">
                  <c:v>1885070.19</c:v>
                </c:pt>
                <c:pt idx="16">
                  <c:v>142757.32</c:v>
                </c:pt>
                <c:pt idx="17">
                  <c:v>402261.44</c:v>
                </c:pt>
                <c:pt idx="18">
                  <c:v>89963495.290000007</c:v>
                </c:pt>
                <c:pt idx="19">
                  <c:v>35397557.600000001</c:v>
                </c:pt>
              </c:numCache>
            </c:numRef>
          </c:val>
          <c:extLst>
            <c:ext xmlns:c16="http://schemas.microsoft.com/office/drawing/2014/chart" uri="{C3380CC4-5D6E-409C-BE32-E72D297353CC}">
              <c16:uniqueId val="{00000000-A60F-934B-9083-6A61C6BC8566}"/>
            </c:ext>
          </c:extLst>
        </c:ser>
        <c:dLbls>
          <c:showLegendKey val="0"/>
          <c:showVal val="0"/>
          <c:showCatName val="0"/>
          <c:showSerName val="0"/>
          <c:showPercent val="0"/>
          <c:showBubbleSize val="0"/>
        </c:dLbls>
        <c:gapWidth val="75"/>
        <c:overlap val="-25"/>
        <c:axId val="284236032"/>
        <c:axId val="284241920"/>
      </c:barChart>
      <c:catAx>
        <c:axId val="284236032"/>
        <c:scaling>
          <c:orientation val="minMax"/>
        </c:scaling>
        <c:delete val="0"/>
        <c:axPos val="b"/>
        <c:numFmt formatCode="General" sourceLinked="0"/>
        <c:majorTickMark val="none"/>
        <c:minorTickMark val="none"/>
        <c:tickLblPos val="nextTo"/>
        <c:crossAx val="284241920"/>
        <c:crosses val="autoZero"/>
        <c:auto val="1"/>
        <c:lblAlgn val="ctr"/>
        <c:lblOffset val="100"/>
        <c:noMultiLvlLbl val="0"/>
      </c:catAx>
      <c:valAx>
        <c:axId val="284241920"/>
        <c:scaling>
          <c:orientation val="minMax"/>
        </c:scaling>
        <c:delete val="0"/>
        <c:axPos val="l"/>
        <c:majorGridlines/>
        <c:numFmt formatCode="General" sourceLinked="1"/>
        <c:majorTickMark val="none"/>
        <c:minorTickMark val="none"/>
        <c:tickLblPos val="nextTo"/>
        <c:spPr>
          <a:ln w="9525">
            <a:noFill/>
          </a:ln>
        </c:spPr>
        <c:crossAx val="284236032"/>
        <c:crosses val="autoZero"/>
        <c:crossBetween val="between"/>
      </c:valAx>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Sheet1!$A$2</c:f>
              <c:strCache>
                <c:ptCount val="1"/>
                <c:pt idx="0">
                  <c:v>TIPOLOGIE DI DEBITO</c:v>
                </c:pt>
              </c:strCache>
            </c:strRef>
          </c:tx>
          <c:spPr>
            <a:solidFill>
              <a:srgbClr val="00FF00"/>
            </a:solidFill>
            <a:ln w="12765">
              <a:solidFill>
                <a:schemeClr val="tx1"/>
              </a:solidFill>
              <a:prstDash val="solid"/>
            </a:ln>
          </c:spPr>
          <c:dPt>
            <c:idx val="0"/>
            <c:bubble3D val="0"/>
            <c:spPr>
              <a:solidFill>
                <a:srgbClr val="FF0000"/>
              </a:solidFill>
              <a:ln w="12765">
                <a:solidFill>
                  <a:schemeClr val="tx1"/>
                </a:solidFill>
                <a:prstDash val="solid"/>
              </a:ln>
            </c:spPr>
            <c:extLst>
              <c:ext xmlns:c16="http://schemas.microsoft.com/office/drawing/2014/chart" uri="{C3380CC4-5D6E-409C-BE32-E72D297353CC}">
                <c16:uniqueId val="{00000001-E858-6242-A44B-A73BF5366817}"/>
              </c:ext>
            </c:extLst>
          </c:dPt>
          <c:dPt>
            <c:idx val="1"/>
            <c:bubble3D val="0"/>
            <c:spPr>
              <a:solidFill>
                <a:srgbClr val="00FFFF"/>
              </a:solidFill>
              <a:ln w="12765">
                <a:solidFill>
                  <a:schemeClr val="tx1"/>
                </a:solidFill>
                <a:prstDash val="solid"/>
              </a:ln>
            </c:spPr>
            <c:extLst>
              <c:ext xmlns:c16="http://schemas.microsoft.com/office/drawing/2014/chart" uri="{C3380CC4-5D6E-409C-BE32-E72D297353CC}">
                <c16:uniqueId val="{00000003-E858-6242-A44B-A73BF5366817}"/>
              </c:ext>
            </c:extLst>
          </c:dPt>
          <c:dPt>
            <c:idx val="2"/>
            <c:bubble3D val="0"/>
            <c:spPr>
              <a:solidFill>
                <a:srgbClr val="FFFF00"/>
              </a:solidFill>
              <a:ln w="12765">
                <a:solidFill>
                  <a:schemeClr val="tx1"/>
                </a:solidFill>
                <a:prstDash val="solid"/>
              </a:ln>
            </c:spPr>
            <c:extLst>
              <c:ext xmlns:c16="http://schemas.microsoft.com/office/drawing/2014/chart" uri="{C3380CC4-5D6E-409C-BE32-E72D297353CC}">
                <c16:uniqueId val="{00000005-E858-6242-A44B-A73BF5366817}"/>
              </c:ext>
            </c:extLst>
          </c:dPt>
          <c:dPt>
            <c:idx val="3"/>
            <c:bubble3D val="0"/>
            <c:extLst>
              <c:ext xmlns:c16="http://schemas.microsoft.com/office/drawing/2014/chart" uri="{C3380CC4-5D6E-409C-BE32-E72D297353CC}">
                <c16:uniqueId val="{00000006-E858-6242-A44B-A73BF5366817}"/>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Sheet1!$B$1:$E$1</c:f>
              <c:strCache>
                <c:ptCount val="4"/>
                <c:pt idx="0">
                  <c:v>IRREGOLARITA'</c:v>
                </c:pt>
                <c:pt idx="1">
                  <c:v>ERRORI AMM.VI</c:v>
                </c:pt>
                <c:pt idx="2">
                  <c:v>ALTRI CREDITI</c:v>
                </c:pt>
                <c:pt idx="3">
                  <c:v>SANZIONI PLURIENNALI</c:v>
                </c:pt>
              </c:strCache>
            </c:strRef>
          </c:cat>
          <c:val>
            <c:numRef>
              <c:f>Sheet1!$B$2:$E$2</c:f>
              <c:numCache>
                <c:formatCode>General</c:formatCode>
                <c:ptCount val="4"/>
                <c:pt idx="0">
                  <c:v>31.5</c:v>
                </c:pt>
                <c:pt idx="1">
                  <c:v>1</c:v>
                </c:pt>
                <c:pt idx="2">
                  <c:v>11</c:v>
                </c:pt>
                <c:pt idx="3">
                  <c:v>1.5</c:v>
                </c:pt>
              </c:numCache>
            </c:numRef>
          </c:val>
          <c:extLst>
            <c:ext xmlns:c16="http://schemas.microsoft.com/office/drawing/2014/chart" uri="{C3380CC4-5D6E-409C-BE32-E72D297353CC}">
              <c16:uniqueId val="{00000007-E858-6242-A44B-A73BF5366817}"/>
            </c:ext>
          </c:extLst>
        </c:ser>
        <c:dLbls>
          <c:showLegendKey val="0"/>
          <c:showVal val="0"/>
          <c:showCatName val="0"/>
          <c:showSerName val="0"/>
          <c:showPercent val="1"/>
          <c:showBubbleSize val="0"/>
          <c:showLeaderLines val="1"/>
        </c:dLbls>
        <c:firstSliceAng val="20"/>
      </c:pieChart>
      <c:spPr>
        <a:noFill/>
        <a:ln w="25530">
          <a:noFill/>
        </a:ln>
      </c:spPr>
    </c:plotArea>
    <c:legend>
      <c:legendPos val="r"/>
      <c:overlay val="0"/>
    </c:legend>
    <c:plotVisOnly val="1"/>
    <c:dispBlanksAs val="zero"/>
    <c:showDLblsOverMax val="0"/>
  </c:chart>
  <c:spPr>
    <a:noFill/>
    <a:ln>
      <a:noFill/>
    </a:ln>
  </c:spPr>
  <c:txPr>
    <a:bodyPr/>
    <a:lstStyle/>
    <a:p>
      <a:pPr>
        <a:defRPr sz="1859" b="1" i="0" u="none" strike="noStrike" baseline="0">
          <a:solidFill>
            <a:schemeClr val="tx1"/>
          </a:solidFill>
          <a:latin typeface="Arial"/>
          <a:ea typeface="Arial"/>
          <a:cs typeface="Arial"/>
        </a:defRPr>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E818F-D478-40DE-A22B-C0732ADBDECD}"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it-IT"/>
        </a:p>
      </dgm:t>
    </dgm:pt>
    <dgm:pt modelId="{0753A8FC-C2D2-4FB1-971F-377865B059FB}">
      <dgm:prSet/>
      <dgm:spPr/>
      <dgm:t>
        <a:bodyPr/>
        <a:lstStyle/>
        <a:p>
          <a:pPr rtl="0"/>
          <a:r>
            <a:rPr lang="it-IT" baseline="0"/>
            <a:t>A partire dal Piano 2017, nell’ottica di un continuo miglioramento del Piano, condividendo un suggerimento dell’OIV, sono state previste </a:t>
          </a:r>
          <a:r>
            <a:rPr lang="it-IT" b="1" baseline="0"/>
            <a:t>rielaborazioni dei contenuti del Piano e della Relazione sulle Performance</a:t>
          </a:r>
          <a:r>
            <a:rPr lang="it-IT" baseline="0"/>
            <a:t>, presentate sotto forma di allegati, da un punto di vista grafico ed espositivo, che permettono di adottare modalità e tecniche di rappresentazione dei </a:t>
          </a:r>
          <a:r>
            <a:rPr lang="it-IT" b="1" baseline="0"/>
            <a:t>dati specializzati per tipologie di portatori di interessi</a:t>
          </a:r>
          <a:r>
            <a:rPr lang="it-IT" baseline="0"/>
            <a:t> (cittadini e associazioni, imprese, enti locali, Istituzioni di carattere nazionale ed europeo quali AGID, Garante Privacy, MIPAAF, Commissione Europea, Forze dell’Ordine, Corte dei conti, etc). </a:t>
          </a:r>
          <a:endParaRPr lang="it-IT"/>
        </a:p>
      </dgm:t>
    </dgm:pt>
    <dgm:pt modelId="{B2A10543-3126-4810-876F-EE14BEFF86B7}" type="parTrans" cxnId="{0961CDF7-BFC5-444C-95DA-F43585B237C8}">
      <dgm:prSet/>
      <dgm:spPr/>
      <dgm:t>
        <a:bodyPr/>
        <a:lstStyle/>
        <a:p>
          <a:endParaRPr lang="it-IT"/>
        </a:p>
      </dgm:t>
    </dgm:pt>
    <dgm:pt modelId="{C3CBA439-131D-4CC5-8BD6-7D096CA44060}" type="sibTrans" cxnId="{0961CDF7-BFC5-444C-95DA-F43585B237C8}">
      <dgm:prSet/>
      <dgm:spPr/>
      <dgm:t>
        <a:bodyPr/>
        <a:lstStyle/>
        <a:p>
          <a:endParaRPr lang="it-IT"/>
        </a:p>
      </dgm:t>
    </dgm:pt>
    <dgm:pt modelId="{B8269F85-7228-48EF-A1BF-CFECED7A8CDF}" type="pres">
      <dgm:prSet presAssocID="{90AE818F-D478-40DE-A22B-C0732ADBDECD}" presName="linear" presStyleCnt="0">
        <dgm:presLayoutVars>
          <dgm:animLvl val="lvl"/>
          <dgm:resizeHandles val="exact"/>
        </dgm:presLayoutVars>
      </dgm:prSet>
      <dgm:spPr/>
    </dgm:pt>
    <dgm:pt modelId="{38C62580-E7E4-469D-808E-089205FAE219}" type="pres">
      <dgm:prSet presAssocID="{0753A8FC-C2D2-4FB1-971F-377865B059FB}" presName="parentText" presStyleLbl="node1" presStyleIdx="0" presStyleCnt="1">
        <dgm:presLayoutVars>
          <dgm:chMax val="0"/>
          <dgm:bulletEnabled val="1"/>
        </dgm:presLayoutVars>
      </dgm:prSet>
      <dgm:spPr/>
    </dgm:pt>
  </dgm:ptLst>
  <dgm:cxnLst>
    <dgm:cxn modelId="{AB6BD5C4-9CE0-4F63-ADF3-C84E85D1DCCD}" type="presOf" srcId="{0753A8FC-C2D2-4FB1-971F-377865B059FB}" destId="{38C62580-E7E4-469D-808E-089205FAE219}" srcOrd="0" destOrd="0" presId="urn:microsoft.com/office/officeart/2005/8/layout/vList2"/>
    <dgm:cxn modelId="{A1A3EAC4-B7D0-4163-AB4C-088D0EF1442F}" type="presOf" srcId="{90AE818F-D478-40DE-A22B-C0732ADBDECD}" destId="{B8269F85-7228-48EF-A1BF-CFECED7A8CDF}" srcOrd="0" destOrd="0" presId="urn:microsoft.com/office/officeart/2005/8/layout/vList2"/>
    <dgm:cxn modelId="{0961CDF7-BFC5-444C-95DA-F43585B237C8}" srcId="{90AE818F-D478-40DE-A22B-C0732ADBDECD}" destId="{0753A8FC-C2D2-4FB1-971F-377865B059FB}" srcOrd="0" destOrd="0" parTransId="{B2A10543-3126-4810-876F-EE14BEFF86B7}" sibTransId="{C3CBA439-131D-4CC5-8BD6-7D096CA44060}"/>
    <dgm:cxn modelId="{8B7CB483-F94A-4CB7-BA88-01A3122307E7}" type="presParOf" srcId="{B8269F85-7228-48EF-A1BF-CFECED7A8CDF}" destId="{38C62580-E7E4-469D-808E-089205FAE21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0EAA75-C77E-854B-A476-8FC4E792069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it-IT"/>
        </a:p>
      </dgm:t>
    </dgm:pt>
    <dgm:pt modelId="{0A5C897C-A628-A240-8E64-4C47197B17A4}">
      <dgm:prSet/>
      <dgm:spPr/>
      <dgm:t>
        <a:bodyPr/>
        <a:lstStyle/>
        <a:p>
          <a:pPr rtl="0"/>
          <a:r>
            <a:rPr lang="it-IT" baseline="0" dirty="0"/>
            <a:t>Flusso Pagamenti FEASR e FEAGA</a:t>
          </a:r>
          <a:endParaRPr lang="it-IT" dirty="0"/>
        </a:p>
      </dgm:t>
    </dgm:pt>
    <dgm:pt modelId="{8BAAE39B-F35E-3F41-BFEA-1E173C1E3344}" type="parTrans" cxnId="{3966D20C-642C-4841-ABA1-60F0F619C8B1}">
      <dgm:prSet/>
      <dgm:spPr/>
      <dgm:t>
        <a:bodyPr/>
        <a:lstStyle/>
        <a:p>
          <a:endParaRPr lang="it-IT"/>
        </a:p>
      </dgm:t>
    </dgm:pt>
    <dgm:pt modelId="{9B73D3E8-7B43-7245-95E3-CDCA72EF880E}" type="sibTrans" cxnId="{3966D20C-642C-4841-ABA1-60F0F619C8B1}">
      <dgm:prSet/>
      <dgm:spPr/>
      <dgm:t>
        <a:bodyPr/>
        <a:lstStyle/>
        <a:p>
          <a:endParaRPr lang="it-IT"/>
        </a:p>
      </dgm:t>
    </dgm:pt>
    <dgm:pt modelId="{AC1D4258-F7F2-7A42-89E1-3F1040B63310}">
      <dgm:prSet/>
      <dgm:spPr/>
      <dgm:t>
        <a:bodyPr/>
        <a:lstStyle/>
        <a:p>
          <a:pPr rtl="0"/>
          <a:r>
            <a:rPr lang="it-IT" baseline="0" dirty="0"/>
            <a:t>Attività Antifrode</a:t>
          </a:r>
          <a:endParaRPr lang="it-IT" dirty="0"/>
        </a:p>
      </dgm:t>
    </dgm:pt>
    <dgm:pt modelId="{88CD1F6E-4F61-A346-9FDB-7AB4E1B29019}" type="parTrans" cxnId="{9F6FA975-1B02-F74C-A8A5-4DEEE8123F31}">
      <dgm:prSet/>
      <dgm:spPr/>
      <dgm:t>
        <a:bodyPr/>
        <a:lstStyle/>
        <a:p>
          <a:endParaRPr lang="it-IT"/>
        </a:p>
      </dgm:t>
    </dgm:pt>
    <dgm:pt modelId="{33D5A22C-59B1-4D4B-AAAE-D2F81EB90E31}" type="sibTrans" cxnId="{9F6FA975-1B02-F74C-A8A5-4DEEE8123F31}">
      <dgm:prSet/>
      <dgm:spPr/>
      <dgm:t>
        <a:bodyPr/>
        <a:lstStyle/>
        <a:p>
          <a:endParaRPr lang="it-IT"/>
        </a:p>
      </dgm:t>
    </dgm:pt>
    <dgm:pt modelId="{BA6C4BB0-B9D9-6A46-AEA3-A09CD0C02CF8}">
      <dgm:prSet/>
      <dgm:spPr/>
      <dgm:t>
        <a:bodyPr/>
        <a:lstStyle/>
        <a:p>
          <a:pPr rtl="0"/>
          <a:r>
            <a:rPr lang="it-IT" baseline="0" dirty="0"/>
            <a:t>Sicurezza delle Informazioni</a:t>
          </a:r>
          <a:endParaRPr lang="it-IT" dirty="0"/>
        </a:p>
      </dgm:t>
    </dgm:pt>
    <dgm:pt modelId="{ED01BFC5-D531-5447-A186-DE99E61B5304}" type="parTrans" cxnId="{C7B1BE7A-CD48-EE42-86BA-BF02894D6D97}">
      <dgm:prSet/>
      <dgm:spPr/>
      <dgm:t>
        <a:bodyPr/>
        <a:lstStyle/>
        <a:p>
          <a:endParaRPr lang="it-IT"/>
        </a:p>
      </dgm:t>
    </dgm:pt>
    <dgm:pt modelId="{5E09C730-7D41-4A46-8C63-0DF9DFA4C280}" type="sibTrans" cxnId="{C7B1BE7A-CD48-EE42-86BA-BF02894D6D97}">
      <dgm:prSet/>
      <dgm:spPr/>
      <dgm:t>
        <a:bodyPr/>
        <a:lstStyle/>
        <a:p>
          <a:endParaRPr lang="it-IT"/>
        </a:p>
      </dgm:t>
    </dgm:pt>
    <dgm:pt modelId="{961D02CD-61B0-3046-B7EF-E65511FB6976}">
      <dgm:prSet/>
      <dgm:spPr/>
      <dgm:t>
        <a:bodyPr/>
        <a:lstStyle/>
        <a:p>
          <a:pPr rtl="0"/>
          <a:r>
            <a:rPr lang="it-IT" dirty="0"/>
            <a:t>Istruttoria Informatizzata</a:t>
          </a:r>
        </a:p>
      </dgm:t>
    </dgm:pt>
    <dgm:pt modelId="{73A989DD-DAA5-6442-8CA7-CA28DC5D6CC0}" type="parTrans" cxnId="{FBFD9FAC-3E2D-A643-82EA-28FA49B9CD7D}">
      <dgm:prSet/>
      <dgm:spPr/>
      <dgm:t>
        <a:bodyPr/>
        <a:lstStyle/>
        <a:p>
          <a:endParaRPr lang="it-IT"/>
        </a:p>
      </dgm:t>
    </dgm:pt>
    <dgm:pt modelId="{D229E6A0-4745-0149-8B94-54981325660C}" type="sibTrans" cxnId="{FBFD9FAC-3E2D-A643-82EA-28FA49B9CD7D}">
      <dgm:prSet/>
      <dgm:spPr/>
      <dgm:t>
        <a:bodyPr/>
        <a:lstStyle/>
        <a:p>
          <a:endParaRPr lang="it-IT"/>
        </a:p>
      </dgm:t>
    </dgm:pt>
    <dgm:pt modelId="{90CC4289-4B04-A841-9805-0BB4ABFB91DB}">
      <dgm:prSet/>
      <dgm:spPr/>
      <dgm:t>
        <a:bodyPr/>
        <a:lstStyle/>
        <a:p>
          <a:pPr rtl="0"/>
          <a:r>
            <a:rPr lang="it-IT" dirty="0"/>
            <a:t>Il Sistema dei controlli</a:t>
          </a:r>
        </a:p>
      </dgm:t>
    </dgm:pt>
    <dgm:pt modelId="{AD06AD98-FBF8-2247-939E-C9F7267C95A8}" type="parTrans" cxnId="{8250FBEC-BC54-7746-84E6-11B112E3B7BE}">
      <dgm:prSet/>
      <dgm:spPr/>
      <dgm:t>
        <a:bodyPr/>
        <a:lstStyle/>
        <a:p>
          <a:endParaRPr lang="it-IT"/>
        </a:p>
      </dgm:t>
    </dgm:pt>
    <dgm:pt modelId="{9B341CB0-60D0-6E44-A062-CF9463AF95A7}" type="sibTrans" cxnId="{8250FBEC-BC54-7746-84E6-11B112E3B7BE}">
      <dgm:prSet/>
      <dgm:spPr/>
      <dgm:t>
        <a:bodyPr/>
        <a:lstStyle/>
        <a:p>
          <a:endParaRPr lang="it-IT"/>
        </a:p>
      </dgm:t>
    </dgm:pt>
    <dgm:pt modelId="{AF13C667-A75C-D04A-B80B-4CA5710C6689}" type="pres">
      <dgm:prSet presAssocID="{DB0EAA75-C77E-854B-A476-8FC4E792069D}" presName="linear" presStyleCnt="0">
        <dgm:presLayoutVars>
          <dgm:animLvl val="lvl"/>
          <dgm:resizeHandles val="exact"/>
        </dgm:presLayoutVars>
      </dgm:prSet>
      <dgm:spPr/>
    </dgm:pt>
    <dgm:pt modelId="{AB6D7D56-92A8-5244-8B96-DE82997DDBB2}" type="pres">
      <dgm:prSet presAssocID="{0A5C897C-A628-A240-8E64-4C47197B17A4}" presName="parentText" presStyleLbl="node1" presStyleIdx="0" presStyleCnt="5">
        <dgm:presLayoutVars>
          <dgm:chMax val="0"/>
          <dgm:bulletEnabled val="1"/>
        </dgm:presLayoutVars>
      </dgm:prSet>
      <dgm:spPr/>
    </dgm:pt>
    <dgm:pt modelId="{FF99FD08-04AB-304C-B656-08E64607EAAA}" type="pres">
      <dgm:prSet presAssocID="{9B73D3E8-7B43-7245-95E3-CDCA72EF880E}" presName="spacer" presStyleCnt="0"/>
      <dgm:spPr/>
    </dgm:pt>
    <dgm:pt modelId="{3EEFC6A8-50F8-4043-AD4D-0790C3F261EE}" type="pres">
      <dgm:prSet presAssocID="{961D02CD-61B0-3046-B7EF-E65511FB6976}" presName="parentText" presStyleLbl="node1" presStyleIdx="1" presStyleCnt="5">
        <dgm:presLayoutVars>
          <dgm:chMax val="0"/>
          <dgm:bulletEnabled val="1"/>
        </dgm:presLayoutVars>
      </dgm:prSet>
      <dgm:spPr/>
    </dgm:pt>
    <dgm:pt modelId="{DD770D7C-E6A9-2E41-84D0-345D772A772B}" type="pres">
      <dgm:prSet presAssocID="{D229E6A0-4745-0149-8B94-54981325660C}" presName="spacer" presStyleCnt="0"/>
      <dgm:spPr/>
    </dgm:pt>
    <dgm:pt modelId="{0A935A68-0892-B345-9722-0C7E904E84CC}" type="pres">
      <dgm:prSet presAssocID="{90CC4289-4B04-A841-9805-0BB4ABFB91DB}" presName="parentText" presStyleLbl="node1" presStyleIdx="2" presStyleCnt="5">
        <dgm:presLayoutVars>
          <dgm:chMax val="0"/>
          <dgm:bulletEnabled val="1"/>
        </dgm:presLayoutVars>
      </dgm:prSet>
      <dgm:spPr/>
    </dgm:pt>
    <dgm:pt modelId="{998B7396-56A1-C34D-9CC6-70068A7F9822}" type="pres">
      <dgm:prSet presAssocID="{9B341CB0-60D0-6E44-A062-CF9463AF95A7}" presName="spacer" presStyleCnt="0"/>
      <dgm:spPr/>
    </dgm:pt>
    <dgm:pt modelId="{CA3FC553-504F-E848-B060-7D3509ECE7F0}" type="pres">
      <dgm:prSet presAssocID="{AC1D4258-F7F2-7A42-89E1-3F1040B63310}" presName="parentText" presStyleLbl="node1" presStyleIdx="3" presStyleCnt="5">
        <dgm:presLayoutVars>
          <dgm:chMax val="0"/>
          <dgm:bulletEnabled val="1"/>
        </dgm:presLayoutVars>
      </dgm:prSet>
      <dgm:spPr/>
    </dgm:pt>
    <dgm:pt modelId="{A596E841-DCFA-B24F-9A56-137D303400BA}" type="pres">
      <dgm:prSet presAssocID="{33D5A22C-59B1-4D4B-AAAE-D2F81EB90E31}" presName="spacer" presStyleCnt="0"/>
      <dgm:spPr/>
    </dgm:pt>
    <dgm:pt modelId="{516E75CA-7A30-6D43-859B-55073E86E2C9}" type="pres">
      <dgm:prSet presAssocID="{BA6C4BB0-B9D9-6A46-AEA3-A09CD0C02CF8}" presName="parentText" presStyleLbl="node1" presStyleIdx="4" presStyleCnt="5">
        <dgm:presLayoutVars>
          <dgm:chMax val="0"/>
          <dgm:bulletEnabled val="1"/>
        </dgm:presLayoutVars>
      </dgm:prSet>
      <dgm:spPr/>
    </dgm:pt>
  </dgm:ptLst>
  <dgm:cxnLst>
    <dgm:cxn modelId="{3966D20C-642C-4841-ABA1-60F0F619C8B1}" srcId="{DB0EAA75-C77E-854B-A476-8FC4E792069D}" destId="{0A5C897C-A628-A240-8E64-4C47197B17A4}" srcOrd="0" destOrd="0" parTransId="{8BAAE39B-F35E-3F41-BFEA-1E173C1E3344}" sibTransId="{9B73D3E8-7B43-7245-95E3-CDCA72EF880E}"/>
    <dgm:cxn modelId="{FC500C35-CF03-4EBA-B7D2-90642E8AFB67}" type="presOf" srcId="{90CC4289-4B04-A841-9805-0BB4ABFB91DB}" destId="{0A935A68-0892-B345-9722-0C7E904E84CC}" srcOrd="0" destOrd="0" presId="urn:microsoft.com/office/officeart/2005/8/layout/vList2"/>
    <dgm:cxn modelId="{27DC4B5B-9BAA-4DF5-A14F-E8C5DE00500A}" type="presOf" srcId="{0A5C897C-A628-A240-8E64-4C47197B17A4}" destId="{AB6D7D56-92A8-5244-8B96-DE82997DDBB2}" srcOrd="0" destOrd="0" presId="urn:microsoft.com/office/officeart/2005/8/layout/vList2"/>
    <dgm:cxn modelId="{6CF98B66-1319-47E3-8B1B-94F6F7D6773B}" type="presOf" srcId="{961D02CD-61B0-3046-B7EF-E65511FB6976}" destId="{3EEFC6A8-50F8-4043-AD4D-0790C3F261EE}" srcOrd="0" destOrd="0" presId="urn:microsoft.com/office/officeart/2005/8/layout/vList2"/>
    <dgm:cxn modelId="{9F6FA975-1B02-F74C-A8A5-4DEEE8123F31}" srcId="{DB0EAA75-C77E-854B-A476-8FC4E792069D}" destId="{AC1D4258-F7F2-7A42-89E1-3F1040B63310}" srcOrd="3" destOrd="0" parTransId="{88CD1F6E-4F61-A346-9FDB-7AB4E1B29019}" sibTransId="{33D5A22C-59B1-4D4B-AAAE-D2F81EB90E31}"/>
    <dgm:cxn modelId="{C7B1BE7A-CD48-EE42-86BA-BF02894D6D97}" srcId="{DB0EAA75-C77E-854B-A476-8FC4E792069D}" destId="{BA6C4BB0-B9D9-6A46-AEA3-A09CD0C02CF8}" srcOrd="4" destOrd="0" parTransId="{ED01BFC5-D531-5447-A186-DE99E61B5304}" sibTransId="{5E09C730-7D41-4A46-8C63-0DF9DFA4C280}"/>
    <dgm:cxn modelId="{FEA5CA5A-7528-4F6C-A34A-1EDCDC28D603}" type="presOf" srcId="{DB0EAA75-C77E-854B-A476-8FC4E792069D}" destId="{AF13C667-A75C-D04A-B80B-4CA5710C6689}" srcOrd="0" destOrd="0" presId="urn:microsoft.com/office/officeart/2005/8/layout/vList2"/>
    <dgm:cxn modelId="{FBFD9FAC-3E2D-A643-82EA-28FA49B9CD7D}" srcId="{DB0EAA75-C77E-854B-A476-8FC4E792069D}" destId="{961D02CD-61B0-3046-B7EF-E65511FB6976}" srcOrd="1" destOrd="0" parTransId="{73A989DD-DAA5-6442-8CA7-CA28DC5D6CC0}" sibTransId="{D229E6A0-4745-0149-8B94-54981325660C}"/>
    <dgm:cxn modelId="{19CB7BDD-1FBB-4459-A687-DAE755A9B6A3}" type="presOf" srcId="{BA6C4BB0-B9D9-6A46-AEA3-A09CD0C02CF8}" destId="{516E75CA-7A30-6D43-859B-55073E86E2C9}" srcOrd="0" destOrd="0" presId="urn:microsoft.com/office/officeart/2005/8/layout/vList2"/>
    <dgm:cxn modelId="{2DBE3EE7-4C4D-45AF-B5F4-F78BC26E11E2}" type="presOf" srcId="{AC1D4258-F7F2-7A42-89E1-3F1040B63310}" destId="{CA3FC553-504F-E848-B060-7D3509ECE7F0}" srcOrd="0" destOrd="0" presId="urn:microsoft.com/office/officeart/2005/8/layout/vList2"/>
    <dgm:cxn modelId="{8250FBEC-BC54-7746-84E6-11B112E3B7BE}" srcId="{DB0EAA75-C77E-854B-A476-8FC4E792069D}" destId="{90CC4289-4B04-A841-9805-0BB4ABFB91DB}" srcOrd="2" destOrd="0" parTransId="{AD06AD98-FBF8-2247-939E-C9F7267C95A8}" sibTransId="{9B341CB0-60D0-6E44-A062-CF9463AF95A7}"/>
    <dgm:cxn modelId="{F46057C5-6E16-4223-A7B0-7533418AC74C}" type="presParOf" srcId="{AF13C667-A75C-D04A-B80B-4CA5710C6689}" destId="{AB6D7D56-92A8-5244-8B96-DE82997DDBB2}" srcOrd="0" destOrd="0" presId="urn:microsoft.com/office/officeart/2005/8/layout/vList2"/>
    <dgm:cxn modelId="{8185E183-F386-4312-A701-F9370C78736B}" type="presParOf" srcId="{AF13C667-A75C-D04A-B80B-4CA5710C6689}" destId="{FF99FD08-04AB-304C-B656-08E64607EAAA}" srcOrd="1" destOrd="0" presId="urn:microsoft.com/office/officeart/2005/8/layout/vList2"/>
    <dgm:cxn modelId="{169A025D-036B-42ED-841D-4E9210AB10E5}" type="presParOf" srcId="{AF13C667-A75C-D04A-B80B-4CA5710C6689}" destId="{3EEFC6A8-50F8-4043-AD4D-0790C3F261EE}" srcOrd="2" destOrd="0" presId="urn:microsoft.com/office/officeart/2005/8/layout/vList2"/>
    <dgm:cxn modelId="{29E19EA8-E93D-4933-BA7F-2DC26E51FF0E}" type="presParOf" srcId="{AF13C667-A75C-D04A-B80B-4CA5710C6689}" destId="{DD770D7C-E6A9-2E41-84D0-345D772A772B}" srcOrd="3" destOrd="0" presId="urn:microsoft.com/office/officeart/2005/8/layout/vList2"/>
    <dgm:cxn modelId="{C163EA69-BA5E-49E7-8669-DC294F0632BB}" type="presParOf" srcId="{AF13C667-A75C-D04A-B80B-4CA5710C6689}" destId="{0A935A68-0892-B345-9722-0C7E904E84CC}" srcOrd="4" destOrd="0" presId="urn:microsoft.com/office/officeart/2005/8/layout/vList2"/>
    <dgm:cxn modelId="{EB08CD3D-1A4F-42FB-B39B-495C4B496685}" type="presParOf" srcId="{AF13C667-A75C-D04A-B80B-4CA5710C6689}" destId="{998B7396-56A1-C34D-9CC6-70068A7F9822}" srcOrd="5" destOrd="0" presId="urn:microsoft.com/office/officeart/2005/8/layout/vList2"/>
    <dgm:cxn modelId="{61CE4C60-62FA-488C-A98F-A41DAE17BC07}" type="presParOf" srcId="{AF13C667-A75C-D04A-B80B-4CA5710C6689}" destId="{CA3FC553-504F-E848-B060-7D3509ECE7F0}" srcOrd="6" destOrd="0" presId="urn:microsoft.com/office/officeart/2005/8/layout/vList2"/>
    <dgm:cxn modelId="{09339CA9-B62D-45CA-A4F0-3EDB47264FAE}" type="presParOf" srcId="{AF13C667-A75C-D04A-B80B-4CA5710C6689}" destId="{A596E841-DCFA-B24F-9A56-137D303400BA}" srcOrd="7" destOrd="0" presId="urn:microsoft.com/office/officeart/2005/8/layout/vList2"/>
    <dgm:cxn modelId="{8DEF43FC-B717-46D4-83A0-39AAE8245B77}" type="presParOf" srcId="{AF13C667-A75C-D04A-B80B-4CA5710C6689}" destId="{516E75CA-7A30-6D43-859B-55073E86E2C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38D3B9-97B3-8442-8DB3-A9EE8D6AD606}" type="doc">
      <dgm:prSet loTypeId="urn:microsoft.com/office/officeart/2005/8/layout/vList2" loCatId="" qsTypeId="urn:microsoft.com/office/officeart/2005/8/quickstyle/simple4" qsCatId="simple" csTypeId="urn:microsoft.com/office/officeart/2005/8/colors/accent0_2" csCatId="mainScheme" phldr="1"/>
      <dgm:spPr/>
      <dgm:t>
        <a:bodyPr/>
        <a:lstStyle/>
        <a:p>
          <a:endParaRPr lang="it-IT"/>
        </a:p>
      </dgm:t>
    </dgm:pt>
    <dgm:pt modelId="{D5F0043E-DF6F-3D47-A0F9-6E24BBA0E209}">
      <dgm:prSet/>
      <dgm:spPr/>
      <dgm:t>
        <a:bodyPr/>
        <a:lstStyle/>
        <a:p>
          <a:pPr rtl="0"/>
          <a:r>
            <a:rPr lang="it-IT" baseline="0" dirty="0"/>
            <a:t>Circa </a:t>
          </a:r>
          <a:r>
            <a:rPr lang="it-IT" b="1" baseline="0" dirty="0"/>
            <a:t>30.000 domande </a:t>
          </a:r>
          <a:r>
            <a:rPr lang="it-IT" baseline="0" dirty="0"/>
            <a:t>elaborate per un totale di </a:t>
          </a:r>
          <a:endParaRPr lang="it-IT" dirty="0"/>
        </a:p>
      </dgm:t>
    </dgm:pt>
    <dgm:pt modelId="{AF3CBE49-7A7F-5B4A-95CB-971C15BF640F}" type="parTrans" cxnId="{93791C94-CEC0-BD4C-8C1A-B537A1E268A6}">
      <dgm:prSet/>
      <dgm:spPr/>
      <dgm:t>
        <a:bodyPr/>
        <a:lstStyle/>
        <a:p>
          <a:endParaRPr lang="it-IT"/>
        </a:p>
      </dgm:t>
    </dgm:pt>
    <dgm:pt modelId="{E89ABE50-2DBB-4F48-BD25-1F49CBCF2F40}" type="sibTrans" cxnId="{93791C94-CEC0-BD4C-8C1A-B537A1E268A6}">
      <dgm:prSet/>
      <dgm:spPr/>
      <dgm:t>
        <a:bodyPr/>
        <a:lstStyle/>
        <a:p>
          <a:endParaRPr lang="it-IT"/>
        </a:p>
      </dgm:t>
    </dgm:pt>
    <dgm:pt modelId="{4343A787-6536-9641-98DA-02C1A071B197}">
      <dgm:prSet/>
      <dgm:spPr/>
      <dgm:t>
        <a:bodyPr/>
        <a:lstStyle/>
        <a:p>
          <a:pPr rtl="0"/>
          <a:r>
            <a:rPr lang="it-IT" sz="2500" b="1" baseline="0" dirty="0"/>
            <a:t>756.000</a:t>
          </a:r>
          <a:r>
            <a:rPr lang="it-IT" sz="2500" baseline="0" dirty="0"/>
            <a:t> particelle totali (da fascicolo) pari a </a:t>
          </a:r>
          <a:r>
            <a:rPr lang="it-IT" sz="2500" b="1" baseline="0" dirty="0"/>
            <a:t>1.155.151,17</a:t>
          </a:r>
          <a:r>
            <a:rPr lang="it-IT" sz="2500" baseline="0" dirty="0"/>
            <a:t> ha </a:t>
          </a:r>
          <a:endParaRPr lang="it-IT" sz="2500" dirty="0"/>
        </a:p>
      </dgm:t>
    </dgm:pt>
    <dgm:pt modelId="{886CE5CA-5F6E-7E40-A778-DAF299054040}" type="parTrans" cxnId="{194CBE6A-C325-F14E-B672-44171F7D9AF4}">
      <dgm:prSet/>
      <dgm:spPr/>
      <dgm:t>
        <a:bodyPr/>
        <a:lstStyle/>
        <a:p>
          <a:endParaRPr lang="it-IT"/>
        </a:p>
      </dgm:t>
    </dgm:pt>
    <dgm:pt modelId="{084B5605-2E6B-164C-8479-E748F0DEA934}" type="sibTrans" cxnId="{194CBE6A-C325-F14E-B672-44171F7D9AF4}">
      <dgm:prSet/>
      <dgm:spPr/>
      <dgm:t>
        <a:bodyPr/>
        <a:lstStyle/>
        <a:p>
          <a:endParaRPr lang="it-IT"/>
        </a:p>
      </dgm:t>
    </dgm:pt>
    <dgm:pt modelId="{508FCA4E-5337-3E41-83A8-48D5357FE72A}">
      <dgm:prSet/>
      <dgm:spPr/>
      <dgm:t>
        <a:bodyPr/>
        <a:lstStyle/>
        <a:p>
          <a:pPr rtl="0"/>
          <a:r>
            <a:rPr lang="it-IT" sz="2500" b="1" baseline="0" dirty="0"/>
            <a:t>214.000 </a:t>
          </a:r>
          <a:r>
            <a:rPr lang="it-IT" sz="2500" b="0" baseline="0" dirty="0"/>
            <a:t>particelle interessate da intervento</a:t>
          </a:r>
          <a:r>
            <a:rPr lang="it-IT" sz="2500" b="1" baseline="0" dirty="0"/>
            <a:t> </a:t>
          </a:r>
          <a:r>
            <a:rPr lang="it-IT" sz="2500" b="0" baseline="0" dirty="0"/>
            <a:t>pari a </a:t>
          </a:r>
          <a:r>
            <a:rPr lang="it-IT" sz="2500" b="1" baseline="0" dirty="0"/>
            <a:t>327.300,47</a:t>
          </a:r>
          <a:r>
            <a:rPr lang="it-IT" sz="2500" baseline="0" dirty="0"/>
            <a:t> ha</a:t>
          </a:r>
          <a:endParaRPr lang="it-IT" sz="2500" dirty="0"/>
        </a:p>
      </dgm:t>
    </dgm:pt>
    <dgm:pt modelId="{CDB9369C-11B0-9D4B-92B2-5B82F9089AFA}" type="parTrans" cxnId="{D502BAF7-763E-2341-9D57-0100255AEEB9}">
      <dgm:prSet/>
      <dgm:spPr/>
      <dgm:t>
        <a:bodyPr/>
        <a:lstStyle/>
        <a:p>
          <a:endParaRPr lang="it-IT"/>
        </a:p>
      </dgm:t>
    </dgm:pt>
    <dgm:pt modelId="{89AE1C45-5D0F-EB40-8022-F6D67EAF7C2D}" type="sibTrans" cxnId="{D502BAF7-763E-2341-9D57-0100255AEEB9}">
      <dgm:prSet/>
      <dgm:spPr/>
      <dgm:t>
        <a:bodyPr/>
        <a:lstStyle/>
        <a:p>
          <a:endParaRPr lang="it-IT"/>
        </a:p>
      </dgm:t>
    </dgm:pt>
    <dgm:pt modelId="{A62E1C6D-5641-E244-AC26-6B4D73C04D96}">
      <dgm:prSet custT="1"/>
      <dgm:spPr/>
      <dgm:t>
        <a:bodyPr/>
        <a:lstStyle/>
        <a:p>
          <a:pPr rtl="0"/>
          <a:r>
            <a:rPr lang="it-IT" sz="2500" b="1" baseline="0" dirty="0"/>
            <a:t>126.755</a:t>
          </a:r>
          <a:r>
            <a:rPr lang="it-IT" sz="2500" baseline="0" dirty="0"/>
            <a:t> controlli automatizzati sulle domande presentate per </a:t>
          </a:r>
          <a:r>
            <a:rPr lang="it-IT" sz="2500" b="1" baseline="0" dirty="0"/>
            <a:t>oltre </a:t>
          </a:r>
          <a:r>
            <a:rPr lang="it-IT" sz="3200" b="1" baseline="0" dirty="0"/>
            <a:t>30 miliardi di iterazioni</a:t>
          </a:r>
          <a:endParaRPr lang="it-IT" sz="3200" b="1" dirty="0"/>
        </a:p>
      </dgm:t>
    </dgm:pt>
    <dgm:pt modelId="{1B93329A-B861-EF40-B140-ABA33B693807}" type="parTrans" cxnId="{5A2A7751-8EFE-A243-B8A5-400ECF1277D1}">
      <dgm:prSet/>
      <dgm:spPr/>
      <dgm:t>
        <a:bodyPr/>
        <a:lstStyle/>
        <a:p>
          <a:endParaRPr lang="it-IT"/>
        </a:p>
      </dgm:t>
    </dgm:pt>
    <dgm:pt modelId="{496EE5D6-EAC6-4E4F-882D-55759C7D93B2}" type="sibTrans" cxnId="{5A2A7751-8EFE-A243-B8A5-400ECF1277D1}">
      <dgm:prSet/>
      <dgm:spPr/>
      <dgm:t>
        <a:bodyPr/>
        <a:lstStyle/>
        <a:p>
          <a:endParaRPr lang="it-IT"/>
        </a:p>
      </dgm:t>
    </dgm:pt>
    <dgm:pt modelId="{E2DE70DD-3FDB-0C4A-AF9E-2E27051C38B9}" type="pres">
      <dgm:prSet presAssocID="{DB38D3B9-97B3-8442-8DB3-A9EE8D6AD606}" presName="linear" presStyleCnt="0">
        <dgm:presLayoutVars>
          <dgm:animLvl val="lvl"/>
          <dgm:resizeHandles val="exact"/>
        </dgm:presLayoutVars>
      </dgm:prSet>
      <dgm:spPr/>
    </dgm:pt>
    <dgm:pt modelId="{2DBC44D1-CE42-DD49-8232-32B2F3EC87DF}" type="pres">
      <dgm:prSet presAssocID="{D5F0043E-DF6F-3D47-A0F9-6E24BBA0E209}" presName="parentText" presStyleLbl="node1" presStyleIdx="0" presStyleCnt="1">
        <dgm:presLayoutVars>
          <dgm:chMax val="0"/>
          <dgm:bulletEnabled val="1"/>
        </dgm:presLayoutVars>
      </dgm:prSet>
      <dgm:spPr/>
    </dgm:pt>
    <dgm:pt modelId="{B7555417-5894-8440-BA34-CD3557C2D7FD}" type="pres">
      <dgm:prSet presAssocID="{D5F0043E-DF6F-3D47-A0F9-6E24BBA0E209}" presName="childText" presStyleLbl="revTx" presStyleIdx="0" presStyleCnt="1">
        <dgm:presLayoutVars>
          <dgm:bulletEnabled val="1"/>
        </dgm:presLayoutVars>
      </dgm:prSet>
      <dgm:spPr/>
    </dgm:pt>
  </dgm:ptLst>
  <dgm:cxnLst>
    <dgm:cxn modelId="{47E75C21-9F41-43EC-9007-8050D7F34015}" type="presOf" srcId="{DB38D3B9-97B3-8442-8DB3-A9EE8D6AD606}" destId="{E2DE70DD-3FDB-0C4A-AF9E-2E27051C38B9}" srcOrd="0" destOrd="0" presId="urn:microsoft.com/office/officeart/2005/8/layout/vList2"/>
    <dgm:cxn modelId="{FE9E6E41-0306-4474-B9E4-110B1E237AC1}" type="presOf" srcId="{508FCA4E-5337-3E41-83A8-48D5357FE72A}" destId="{B7555417-5894-8440-BA34-CD3557C2D7FD}" srcOrd="0" destOrd="1" presId="urn:microsoft.com/office/officeart/2005/8/layout/vList2"/>
    <dgm:cxn modelId="{194CBE6A-C325-F14E-B672-44171F7D9AF4}" srcId="{D5F0043E-DF6F-3D47-A0F9-6E24BBA0E209}" destId="{4343A787-6536-9641-98DA-02C1A071B197}" srcOrd="0" destOrd="0" parTransId="{886CE5CA-5F6E-7E40-A778-DAF299054040}" sibTransId="{084B5605-2E6B-164C-8479-E748F0DEA934}"/>
    <dgm:cxn modelId="{5A2A7751-8EFE-A243-B8A5-400ECF1277D1}" srcId="{D5F0043E-DF6F-3D47-A0F9-6E24BBA0E209}" destId="{A62E1C6D-5641-E244-AC26-6B4D73C04D96}" srcOrd="2" destOrd="0" parTransId="{1B93329A-B861-EF40-B140-ABA33B693807}" sibTransId="{496EE5D6-EAC6-4E4F-882D-55759C7D93B2}"/>
    <dgm:cxn modelId="{095AA156-3BDA-4A52-8F42-B9D26EE72C0F}" type="presOf" srcId="{A62E1C6D-5641-E244-AC26-6B4D73C04D96}" destId="{B7555417-5894-8440-BA34-CD3557C2D7FD}" srcOrd="0" destOrd="2" presId="urn:microsoft.com/office/officeart/2005/8/layout/vList2"/>
    <dgm:cxn modelId="{93791C94-CEC0-BD4C-8C1A-B537A1E268A6}" srcId="{DB38D3B9-97B3-8442-8DB3-A9EE8D6AD606}" destId="{D5F0043E-DF6F-3D47-A0F9-6E24BBA0E209}" srcOrd="0" destOrd="0" parTransId="{AF3CBE49-7A7F-5B4A-95CB-971C15BF640F}" sibTransId="{E89ABE50-2DBB-4F48-BD25-1F49CBCF2F40}"/>
    <dgm:cxn modelId="{E1743AA8-0D19-4906-94D5-4450A3873F7B}" type="presOf" srcId="{D5F0043E-DF6F-3D47-A0F9-6E24BBA0E209}" destId="{2DBC44D1-CE42-DD49-8232-32B2F3EC87DF}" srcOrd="0" destOrd="0" presId="urn:microsoft.com/office/officeart/2005/8/layout/vList2"/>
    <dgm:cxn modelId="{376FD8CB-3F3D-447F-8D9B-77124CE088DA}" type="presOf" srcId="{4343A787-6536-9641-98DA-02C1A071B197}" destId="{B7555417-5894-8440-BA34-CD3557C2D7FD}" srcOrd="0" destOrd="0" presId="urn:microsoft.com/office/officeart/2005/8/layout/vList2"/>
    <dgm:cxn modelId="{D502BAF7-763E-2341-9D57-0100255AEEB9}" srcId="{D5F0043E-DF6F-3D47-A0F9-6E24BBA0E209}" destId="{508FCA4E-5337-3E41-83A8-48D5357FE72A}" srcOrd="1" destOrd="0" parTransId="{CDB9369C-11B0-9D4B-92B2-5B82F9089AFA}" sibTransId="{89AE1C45-5D0F-EB40-8022-F6D67EAF7C2D}"/>
    <dgm:cxn modelId="{23444CFC-F768-412F-812B-099CD62D379F}" type="presParOf" srcId="{E2DE70DD-3FDB-0C4A-AF9E-2E27051C38B9}" destId="{2DBC44D1-CE42-DD49-8232-32B2F3EC87DF}" srcOrd="0" destOrd="0" presId="urn:microsoft.com/office/officeart/2005/8/layout/vList2"/>
    <dgm:cxn modelId="{A95D64F0-0170-4333-80E0-486F4499A0A6}" type="presParOf" srcId="{E2DE70DD-3FDB-0C4A-AF9E-2E27051C38B9}" destId="{B7555417-5894-8440-BA34-CD3557C2D7F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06A2D6-8527-494E-82E9-CD28D8C170B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D97A7B9E-5683-4166-B6A8-ADC0B7BDBED8}">
      <dgm:prSet/>
      <dgm:spPr/>
      <dgm:t>
        <a:bodyPr/>
        <a:lstStyle/>
        <a:p>
          <a:pPr rtl="0"/>
          <a:r>
            <a:rPr lang="it-IT" dirty="0"/>
            <a:t>Analisi del tracciato record</a:t>
          </a:r>
        </a:p>
      </dgm:t>
    </dgm:pt>
    <dgm:pt modelId="{11E655C1-6DE5-4E20-B5E4-64629AEEEA4C}" type="parTrans" cxnId="{588F1515-F9E3-4001-B8A5-4FDE26A363C1}">
      <dgm:prSet/>
      <dgm:spPr/>
      <dgm:t>
        <a:bodyPr/>
        <a:lstStyle/>
        <a:p>
          <a:endParaRPr lang="it-IT"/>
        </a:p>
      </dgm:t>
    </dgm:pt>
    <dgm:pt modelId="{CD05D0C4-439B-4022-99B6-443B0EA01FB2}" type="sibTrans" cxnId="{588F1515-F9E3-4001-B8A5-4FDE26A363C1}">
      <dgm:prSet/>
      <dgm:spPr/>
      <dgm:t>
        <a:bodyPr/>
        <a:lstStyle/>
        <a:p>
          <a:endParaRPr lang="it-IT"/>
        </a:p>
      </dgm:t>
    </dgm:pt>
    <dgm:pt modelId="{8C0F1C81-408D-4E6B-ABD0-310B2CA7C7B5}">
      <dgm:prSet/>
      <dgm:spPr/>
      <dgm:t>
        <a:bodyPr/>
        <a:lstStyle/>
        <a:p>
          <a:pPr rtl="0"/>
          <a:r>
            <a:rPr lang="it-IT" dirty="0"/>
            <a:t>Analisi dati domande</a:t>
          </a:r>
        </a:p>
      </dgm:t>
    </dgm:pt>
    <dgm:pt modelId="{A231F727-9973-45A8-9840-6D1EB57E77A6}" type="parTrans" cxnId="{081907D3-727F-4820-A900-6BBE3496F94E}">
      <dgm:prSet/>
      <dgm:spPr/>
      <dgm:t>
        <a:bodyPr/>
        <a:lstStyle/>
        <a:p>
          <a:endParaRPr lang="it-IT"/>
        </a:p>
      </dgm:t>
    </dgm:pt>
    <dgm:pt modelId="{3E518C67-1982-4A5C-B3E2-9DC64CB994F3}" type="sibTrans" cxnId="{081907D3-727F-4820-A900-6BBE3496F94E}">
      <dgm:prSet/>
      <dgm:spPr/>
      <dgm:t>
        <a:bodyPr/>
        <a:lstStyle/>
        <a:p>
          <a:endParaRPr lang="it-IT"/>
        </a:p>
      </dgm:t>
    </dgm:pt>
    <dgm:pt modelId="{8E3C15CF-35E1-43C0-B5DE-D3A46335C5E0}">
      <dgm:prSet/>
      <dgm:spPr/>
      <dgm:t>
        <a:bodyPr/>
        <a:lstStyle/>
        <a:p>
          <a:pPr rtl="0"/>
          <a:r>
            <a:rPr lang="it-IT" dirty="0"/>
            <a:t>Creazione del database interno</a:t>
          </a:r>
        </a:p>
      </dgm:t>
    </dgm:pt>
    <dgm:pt modelId="{7861D02A-427A-4717-9CC5-02C3A7978B69}" type="parTrans" cxnId="{9676A68B-76A5-4178-8C69-FDD4EDD512C8}">
      <dgm:prSet/>
      <dgm:spPr/>
      <dgm:t>
        <a:bodyPr/>
        <a:lstStyle/>
        <a:p>
          <a:endParaRPr lang="it-IT"/>
        </a:p>
      </dgm:t>
    </dgm:pt>
    <dgm:pt modelId="{CCCE1976-CF40-4D55-AF73-7BEC6B5F7A96}" type="sibTrans" cxnId="{9676A68B-76A5-4178-8C69-FDD4EDD512C8}">
      <dgm:prSet/>
      <dgm:spPr/>
      <dgm:t>
        <a:bodyPr/>
        <a:lstStyle/>
        <a:p>
          <a:endParaRPr lang="it-IT"/>
        </a:p>
      </dgm:t>
    </dgm:pt>
    <dgm:pt modelId="{CD2E4FC3-D442-4B71-B7DE-714C823E95E5}">
      <dgm:prSet/>
      <dgm:spPr/>
      <dgm:t>
        <a:bodyPr/>
        <a:lstStyle/>
        <a:p>
          <a:pPr rtl="0"/>
          <a:r>
            <a:rPr lang="it-IT" dirty="0"/>
            <a:t>Acquisizione, conversione e validazione dati</a:t>
          </a:r>
        </a:p>
      </dgm:t>
    </dgm:pt>
    <dgm:pt modelId="{F4C0760B-CA62-43D3-85D8-6E2CBC929201}" type="parTrans" cxnId="{ED204D5A-8D8B-4F36-A6BB-2C62A2B817D2}">
      <dgm:prSet/>
      <dgm:spPr/>
      <dgm:t>
        <a:bodyPr/>
        <a:lstStyle/>
        <a:p>
          <a:endParaRPr lang="it-IT"/>
        </a:p>
      </dgm:t>
    </dgm:pt>
    <dgm:pt modelId="{3E04C40B-7E8F-4EBF-8411-FFC157CA6FA0}" type="sibTrans" cxnId="{ED204D5A-8D8B-4F36-A6BB-2C62A2B817D2}">
      <dgm:prSet/>
      <dgm:spPr/>
      <dgm:t>
        <a:bodyPr/>
        <a:lstStyle/>
        <a:p>
          <a:endParaRPr lang="it-IT"/>
        </a:p>
      </dgm:t>
    </dgm:pt>
    <dgm:pt modelId="{9D163A3A-B11F-43B9-B141-627529B94B80}">
      <dgm:prSet/>
      <dgm:spPr/>
      <dgm:t>
        <a:bodyPr/>
        <a:lstStyle/>
        <a:p>
          <a:pPr rtl="0"/>
          <a:r>
            <a:rPr lang="it-IT" dirty="0"/>
            <a:t>Definizione criteri di valutazione </a:t>
          </a:r>
        </a:p>
      </dgm:t>
    </dgm:pt>
    <dgm:pt modelId="{7D40D355-B5F9-4CD9-9DB9-425A75BC2007}" type="parTrans" cxnId="{8812EC17-8990-4A0D-8183-93397D3B6F22}">
      <dgm:prSet/>
      <dgm:spPr/>
      <dgm:t>
        <a:bodyPr/>
        <a:lstStyle/>
        <a:p>
          <a:endParaRPr lang="it-IT"/>
        </a:p>
      </dgm:t>
    </dgm:pt>
    <dgm:pt modelId="{9497283B-43EF-400C-9FDF-3151DE666892}" type="sibTrans" cxnId="{8812EC17-8990-4A0D-8183-93397D3B6F22}">
      <dgm:prSet/>
      <dgm:spPr/>
      <dgm:t>
        <a:bodyPr/>
        <a:lstStyle/>
        <a:p>
          <a:endParaRPr lang="it-IT"/>
        </a:p>
      </dgm:t>
    </dgm:pt>
    <dgm:pt modelId="{5CCC37B2-E16C-4086-8643-841E66D7F522}">
      <dgm:prSet/>
      <dgm:spPr/>
      <dgm:t>
        <a:bodyPr/>
        <a:lstStyle/>
        <a:p>
          <a:pPr rtl="0"/>
          <a:r>
            <a:rPr lang="it-IT" dirty="0"/>
            <a:t>Creazione delle «</a:t>
          </a:r>
          <a:r>
            <a:rPr lang="it-IT" dirty="0" err="1"/>
            <a:t>query</a:t>
          </a:r>
          <a:r>
            <a:rPr lang="it-IT" dirty="0"/>
            <a:t>»</a:t>
          </a:r>
        </a:p>
      </dgm:t>
    </dgm:pt>
    <dgm:pt modelId="{3D28E65F-419A-49A9-999D-A64730CDEF3C}" type="parTrans" cxnId="{ABB19592-85E9-426B-A58F-2C5AB4333229}">
      <dgm:prSet/>
      <dgm:spPr/>
      <dgm:t>
        <a:bodyPr/>
        <a:lstStyle/>
        <a:p>
          <a:endParaRPr lang="it-IT"/>
        </a:p>
      </dgm:t>
    </dgm:pt>
    <dgm:pt modelId="{B57D9886-0A36-48F4-9858-8890867DDF7B}" type="sibTrans" cxnId="{ABB19592-85E9-426B-A58F-2C5AB4333229}">
      <dgm:prSet/>
      <dgm:spPr/>
      <dgm:t>
        <a:bodyPr/>
        <a:lstStyle/>
        <a:p>
          <a:endParaRPr lang="it-IT"/>
        </a:p>
      </dgm:t>
    </dgm:pt>
    <dgm:pt modelId="{96C9D09E-A13D-4228-BB02-34D0F96C6BD5}">
      <dgm:prSet/>
      <dgm:spPr/>
      <dgm:t>
        <a:bodyPr/>
        <a:lstStyle/>
        <a:p>
          <a:pPr rtl="0"/>
          <a:r>
            <a:rPr lang="it-IT" dirty="0"/>
            <a:t>Elaborazione graduatoria provvisoria</a:t>
          </a:r>
        </a:p>
      </dgm:t>
    </dgm:pt>
    <dgm:pt modelId="{DD8795B7-B9E7-4DB2-85C4-36B4758FA247}" type="parTrans" cxnId="{B6486A43-A90D-4214-B315-FD4AA740A103}">
      <dgm:prSet/>
      <dgm:spPr/>
      <dgm:t>
        <a:bodyPr/>
        <a:lstStyle/>
        <a:p>
          <a:endParaRPr lang="it-IT"/>
        </a:p>
      </dgm:t>
    </dgm:pt>
    <dgm:pt modelId="{1321DFD1-B81F-4AC0-995E-6514CFC3A953}" type="sibTrans" cxnId="{B6486A43-A90D-4214-B315-FD4AA740A103}">
      <dgm:prSet/>
      <dgm:spPr/>
      <dgm:t>
        <a:bodyPr/>
        <a:lstStyle/>
        <a:p>
          <a:endParaRPr lang="it-IT"/>
        </a:p>
      </dgm:t>
    </dgm:pt>
    <dgm:pt modelId="{72644825-2AF8-4228-94DC-7736D710DA1C}">
      <dgm:prSet/>
      <dgm:spPr/>
      <dgm:t>
        <a:bodyPr/>
        <a:lstStyle/>
        <a:p>
          <a:pPr rtl="0"/>
          <a:r>
            <a:rPr lang="it-IT" dirty="0"/>
            <a:t>Determinazione delle domande non ricevibili, non ammissibili, ricevibili, ammissibili</a:t>
          </a:r>
        </a:p>
      </dgm:t>
    </dgm:pt>
    <dgm:pt modelId="{67F069D5-F673-4305-9868-B81B7DF012FA}" type="parTrans" cxnId="{D5AA72AD-B6FA-4158-81B7-B66520AEA90A}">
      <dgm:prSet/>
      <dgm:spPr/>
      <dgm:t>
        <a:bodyPr/>
        <a:lstStyle/>
        <a:p>
          <a:endParaRPr lang="it-IT"/>
        </a:p>
      </dgm:t>
    </dgm:pt>
    <dgm:pt modelId="{6D248238-A7E8-4C09-8E70-BAD5F3500584}" type="sibTrans" cxnId="{D5AA72AD-B6FA-4158-81B7-B66520AEA90A}">
      <dgm:prSet/>
      <dgm:spPr/>
      <dgm:t>
        <a:bodyPr/>
        <a:lstStyle/>
        <a:p>
          <a:endParaRPr lang="it-IT"/>
        </a:p>
      </dgm:t>
    </dgm:pt>
    <dgm:pt modelId="{C9BCCC4D-278F-4E55-9298-5D1895FDF02A}" type="pres">
      <dgm:prSet presAssocID="{D306A2D6-8527-494E-82E9-CD28D8C170B7}" presName="vert0" presStyleCnt="0">
        <dgm:presLayoutVars>
          <dgm:dir/>
          <dgm:animOne val="branch"/>
          <dgm:animLvl val="lvl"/>
        </dgm:presLayoutVars>
      </dgm:prSet>
      <dgm:spPr/>
    </dgm:pt>
    <dgm:pt modelId="{57CAABF2-5B44-4311-B978-6AD27C8848E1}" type="pres">
      <dgm:prSet presAssocID="{D97A7B9E-5683-4166-B6A8-ADC0B7BDBED8}" presName="thickLine" presStyleLbl="alignNode1" presStyleIdx="0" presStyleCnt="8"/>
      <dgm:spPr/>
    </dgm:pt>
    <dgm:pt modelId="{AB50CD6A-2378-4A0D-8F19-097B914202F1}" type="pres">
      <dgm:prSet presAssocID="{D97A7B9E-5683-4166-B6A8-ADC0B7BDBED8}" presName="horz1" presStyleCnt="0"/>
      <dgm:spPr/>
    </dgm:pt>
    <dgm:pt modelId="{DE0CB7F5-320C-4A2D-B257-7F3932E46AC0}" type="pres">
      <dgm:prSet presAssocID="{D97A7B9E-5683-4166-B6A8-ADC0B7BDBED8}" presName="tx1" presStyleLbl="revTx" presStyleIdx="0" presStyleCnt="8"/>
      <dgm:spPr/>
    </dgm:pt>
    <dgm:pt modelId="{C81C6184-95A9-4123-8C7C-C421C659DF5B}" type="pres">
      <dgm:prSet presAssocID="{D97A7B9E-5683-4166-B6A8-ADC0B7BDBED8}" presName="vert1" presStyleCnt="0"/>
      <dgm:spPr/>
    </dgm:pt>
    <dgm:pt modelId="{787B1DB1-8617-4A1D-8D98-A137805C6421}" type="pres">
      <dgm:prSet presAssocID="{8C0F1C81-408D-4E6B-ABD0-310B2CA7C7B5}" presName="thickLine" presStyleLbl="alignNode1" presStyleIdx="1" presStyleCnt="8"/>
      <dgm:spPr/>
    </dgm:pt>
    <dgm:pt modelId="{8BB3AE7B-C28E-4158-ABD0-AFCC46EEF8E3}" type="pres">
      <dgm:prSet presAssocID="{8C0F1C81-408D-4E6B-ABD0-310B2CA7C7B5}" presName="horz1" presStyleCnt="0"/>
      <dgm:spPr/>
    </dgm:pt>
    <dgm:pt modelId="{BDF83CC9-44E1-48AC-91A0-F8C7966BB736}" type="pres">
      <dgm:prSet presAssocID="{8C0F1C81-408D-4E6B-ABD0-310B2CA7C7B5}" presName="tx1" presStyleLbl="revTx" presStyleIdx="1" presStyleCnt="8"/>
      <dgm:spPr/>
    </dgm:pt>
    <dgm:pt modelId="{15CC98CD-0B59-4704-A707-92B3F1F31EBB}" type="pres">
      <dgm:prSet presAssocID="{8C0F1C81-408D-4E6B-ABD0-310B2CA7C7B5}" presName="vert1" presStyleCnt="0"/>
      <dgm:spPr/>
    </dgm:pt>
    <dgm:pt modelId="{B2E7525C-5883-45B2-B958-D56BB68E8DD9}" type="pres">
      <dgm:prSet presAssocID="{8E3C15CF-35E1-43C0-B5DE-D3A46335C5E0}" presName="thickLine" presStyleLbl="alignNode1" presStyleIdx="2" presStyleCnt="8"/>
      <dgm:spPr/>
    </dgm:pt>
    <dgm:pt modelId="{45EB3117-AE66-4402-9408-C03418C101E5}" type="pres">
      <dgm:prSet presAssocID="{8E3C15CF-35E1-43C0-B5DE-D3A46335C5E0}" presName="horz1" presStyleCnt="0"/>
      <dgm:spPr/>
    </dgm:pt>
    <dgm:pt modelId="{0B49C90C-17D4-4FFF-B597-CC727A8A9628}" type="pres">
      <dgm:prSet presAssocID="{8E3C15CF-35E1-43C0-B5DE-D3A46335C5E0}" presName="tx1" presStyleLbl="revTx" presStyleIdx="2" presStyleCnt="8"/>
      <dgm:spPr/>
    </dgm:pt>
    <dgm:pt modelId="{A74E0CE8-992E-4391-81DB-D7BD662AB2F2}" type="pres">
      <dgm:prSet presAssocID="{8E3C15CF-35E1-43C0-B5DE-D3A46335C5E0}" presName="vert1" presStyleCnt="0"/>
      <dgm:spPr/>
    </dgm:pt>
    <dgm:pt modelId="{429FF647-30B0-4D93-803E-E6E501C5AA74}" type="pres">
      <dgm:prSet presAssocID="{CD2E4FC3-D442-4B71-B7DE-714C823E95E5}" presName="thickLine" presStyleLbl="alignNode1" presStyleIdx="3" presStyleCnt="8"/>
      <dgm:spPr/>
    </dgm:pt>
    <dgm:pt modelId="{C28DE221-80DF-4283-A691-7CC5D529B0F7}" type="pres">
      <dgm:prSet presAssocID="{CD2E4FC3-D442-4B71-B7DE-714C823E95E5}" presName="horz1" presStyleCnt="0"/>
      <dgm:spPr/>
    </dgm:pt>
    <dgm:pt modelId="{C6E4364A-617D-4958-B686-E376E24E9BBB}" type="pres">
      <dgm:prSet presAssocID="{CD2E4FC3-D442-4B71-B7DE-714C823E95E5}" presName="tx1" presStyleLbl="revTx" presStyleIdx="3" presStyleCnt="8"/>
      <dgm:spPr/>
    </dgm:pt>
    <dgm:pt modelId="{12FF44B4-FEF2-44F9-A560-366ADE351E0E}" type="pres">
      <dgm:prSet presAssocID="{CD2E4FC3-D442-4B71-B7DE-714C823E95E5}" presName="vert1" presStyleCnt="0"/>
      <dgm:spPr/>
    </dgm:pt>
    <dgm:pt modelId="{E8DA2821-F17A-42DD-9197-3EEF54FFC871}" type="pres">
      <dgm:prSet presAssocID="{9D163A3A-B11F-43B9-B141-627529B94B80}" presName="thickLine" presStyleLbl="alignNode1" presStyleIdx="4" presStyleCnt="8"/>
      <dgm:spPr/>
    </dgm:pt>
    <dgm:pt modelId="{45239223-1EEC-4ED8-A743-5BAF0C4A11EC}" type="pres">
      <dgm:prSet presAssocID="{9D163A3A-B11F-43B9-B141-627529B94B80}" presName="horz1" presStyleCnt="0"/>
      <dgm:spPr/>
    </dgm:pt>
    <dgm:pt modelId="{8E82C103-FDD1-4EB1-A07C-5FFEDC91DC89}" type="pres">
      <dgm:prSet presAssocID="{9D163A3A-B11F-43B9-B141-627529B94B80}" presName="tx1" presStyleLbl="revTx" presStyleIdx="4" presStyleCnt="8"/>
      <dgm:spPr/>
    </dgm:pt>
    <dgm:pt modelId="{FF7838AF-62D1-4F54-9018-D878361E917F}" type="pres">
      <dgm:prSet presAssocID="{9D163A3A-B11F-43B9-B141-627529B94B80}" presName="vert1" presStyleCnt="0"/>
      <dgm:spPr/>
    </dgm:pt>
    <dgm:pt modelId="{D2E5A7E6-B7DB-4C99-9738-196789AA1604}" type="pres">
      <dgm:prSet presAssocID="{5CCC37B2-E16C-4086-8643-841E66D7F522}" presName="thickLine" presStyleLbl="alignNode1" presStyleIdx="5" presStyleCnt="8"/>
      <dgm:spPr/>
    </dgm:pt>
    <dgm:pt modelId="{DFC5F1F0-076F-4BC4-B530-262E0102FFDC}" type="pres">
      <dgm:prSet presAssocID="{5CCC37B2-E16C-4086-8643-841E66D7F522}" presName="horz1" presStyleCnt="0"/>
      <dgm:spPr/>
    </dgm:pt>
    <dgm:pt modelId="{8F80AC1E-76FA-474B-90BA-375D054C81D0}" type="pres">
      <dgm:prSet presAssocID="{5CCC37B2-E16C-4086-8643-841E66D7F522}" presName="tx1" presStyleLbl="revTx" presStyleIdx="5" presStyleCnt="8"/>
      <dgm:spPr/>
    </dgm:pt>
    <dgm:pt modelId="{5E956E25-129D-404B-AC0D-C03B1D877EDB}" type="pres">
      <dgm:prSet presAssocID="{5CCC37B2-E16C-4086-8643-841E66D7F522}" presName="vert1" presStyleCnt="0"/>
      <dgm:spPr/>
    </dgm:pt>
    <dgm:pt modelId="{ADCFCF74-2E4D-449F-991B-C14059A9369A}" type="pres">
      <dgm:prSet presAssocID="{72644825-2AF8-4228-94DC-7736D710DA1C}" presName="thickLine" presStyleLbl="alignNode1" presStyleIdx="6" presStyleCnt="8"/>
      <dgm:spPr/>
    </dgm:pt>
    <dgm:pt modelId="{3F894692-8A76-400C-A5BD-A0617391CA7E}" type="pres">
      <dgm:prSet presAssocID="{72644825-2AF8-4228-94DC-7736D710DA1C}" presName="horz1" presStyleCnt="0"/>
      <dgm:spPr/>
    </dgm:pt>
    <dgm:pt modelId="{974C96D1-CAD3-4786-B148-914833ECBDEE}" type="pres">
      <dgm:prSet presAssocID="{72644825-2AF8-4228-94DC-7736D710DA1C}" presName="tx1" presStyleLbl="revTx" presStyleIdx="6" presStyleCnt="8"/>
      <dgm:spPr/>
    </dgm:pt>
    <dgm:pt modelId="{CAFAF7AB-60A5-4138-B1ED-275C88827380}" type="pres">
      <dgm:prSet presAssocID="{72644825-2AF8-4228-94DC-7736D710DA1C}" presName="vert1" presStyleCnt="0"/>
      <dgm:spPr/>
    </dgm:pt>
    <dgm:pt modelId="{378A9229-7CF4-4751-8480-7DF097B2A52B}" type="pres">
      <dgm:prSet presAssocID="{96C9D09E-A13D-4228-BB02-34D0F96C6BD5}" presName="thickLine" presStyleLbl="alignNode1" presStyleIdx="7" presStyleCnt="8"/>
      <dgm:spPr/>
    </dgm:pt>
    <dgm:pt modelId="{69608A7D-365F-4DEF-AB3A-876037A78635}" type="pres">
      <dgm:prSet presAssocID="{96C9D09E-A13D-4228-BB02-34D0F96C6BD5}" presName="horz1" presStyleCnt="0"/>
      <dgm:spPr/>
    </dgm:pt>
    <dgm:pt modelId="{E24B4D05-1EA3-450F-8AEA-7C6A3CDFB60C}" type="pres">
      <dgm:prSet presAssocID="{96C9D09E-A13D-4228-BB02-34D0F96C6BD5}" presName="tx1" presStyleLbl="revTx" presStyleIdx="7" presStyleCnt="8"/>
      <dgm:spPr/>
    </dgm:pt>
    <dgm:pt modelId="{58100124-EAB2-4971-AF3F-4253BE41FFBA}" type="pres">
      <dgm:prSet presAssocID="{96C9D09E-A13D-4228-BB02-34D0F96C6BD5}" presName="vert1" presStyleCnt="0"/>
      <dgm:spPr/>
    </dgm:pt>
  </dgm:ptLst>
  <dgm:cxnLst>
    <dgm:cxn modelId="{588F1515-F9E3-4001-B8A5-4FDE26A363C1}" srcId="{D306A2D6-8527-494E-82E9-CD28D8C170B7}" destId="{D97A7B9E-5683-4166-B6A8-ADC0B7BDBED8}" srcOrd="0" destOrd="0" parTransId="{11E655C1-6DE5-4E20-B5E4-64629AEEEA4C}" sibTransId="{CD05D0C4-439B-4022-99B6-443B0EA01FB2}"/>
    <dgm:cxn modelId="{8812EC17-8990-4A0D-8183-93397D3B6F22}" srcId="{D306A2D6-8527-494E-82E9-CD28D8C170B7}" destId="{9D163A3A-B11F-43B9-B141-627529B94B80}" srcOrd="4" destOrd="0" parTransId="{7D40D355-B5F9-4CD9-9DB9-425A75BC2007}" sibTransId="{9497283B-43EF-400C-9FDF-3151DE666892}"/>
    <dgm:cxn modelId="{8BA3D127-294C-42E7-BC68-3BB859CB545D}" type="presOf" srcId="{5CCC37B2-E16C-4086-8643-841E66D7F522}" destId="{8F80AC1E-76FA-474B-90BA-375D054C81D0}" srcOrd="0" destOrd="0" presId="urn:microsoft.com/office/officeart/2008/layout/LinedList"/>
    <dgm:cxn modelId="{35F96F5E-203E-4A59-848E-48A70811A2A3}" type="presOf" srcId="{8E3C15CF-35E1-43C0-B5DE-D3A46335C5E0}" destId="{0B49C90C-17D4-4FFF-B597-CC727A8A9628}" srcOrd="0" destOrd="0" presId="urn:microsoft.com/office/officeart/2008/layout/LinedList"/>
    <dgm:cxn modelId="{B6486A43-A90D-4214-B315-FD4AA740A103}" srcId="{D306A2D6-8527-494E-82E9-CD28D8C170B7}" destId="{96C9D09E-A13D-4228-BB02-34D0F96C6BD5}" srcOrd="7" destOrd="0" parTransId="{DD8795B7-B9E7-4DB2-85C4-36B4758FA247}" sibTransId="{1321DFD1-B81F-4AC0-995E-6514CFC3A953}"/>
    <dgm:cxn modelId="{DCAA8D48-5CBE-4822-AB05-65D5440D11F8}" type="presOf" srcId="{CD2E4FC3-D442-4B71-B7DE-714C823E95E5}" destId="{C6E4364A-617D-4958-B686-E376E24E9BBB}" srcOrd="0" destOrd="0" presId="urn:microsoft.com/office/officeart/2008/layout/LinedList"/>
    <dgm:cxn modelId="{9C511F78-A675-4C33-91FA-0999BE7071D0}" type="presOf" srcId="{96C9D09E-A13D-4228-BB02-34D0F96C6BD5}" destId="{E24B4D05-1EA3-450F-8AEA-7C6A3CDFB60C}" srcOrd="0" destOrd="0" presId="urn:microsoft.com/office/officeart/2008/layout/LinedList"/>
    <dgm:cxn modelId="{ED204D5A-8D8B-4F36-A6BB-2C62A2B817D2}" srcId="{D306A2D6-8527-494E-82E9-CD28D8C170B7}" destId="{CD2E4FC3-D442-4B71-B7DE-714C823E95E5}" srcOrd="3" destOrd="0" parTransId="{F4C0760B-CA62-43D3-85D8-6E2CBC929201}" sibTransId="{3E04C40B-7E8F-4EBF-8411-FFC157CA6FA0}"/>
    <dgm:cxn modelId="{9676A68B-76A5-4178-8C69-FDD4EDD512C8}" srcId="{D306A2D6-8527-494E-82E9-CD28D8C170B7}" destId="{8E3C15CF-35E1-43C0-B5DE-D3A46335C5E0}" srcOrd="2" destOrd="0" parTransId="{7861D02A-427A-4717-9CC5-02C3A7978B69}" sibTransId="{CCCE1976-CF40-4D55-AF73-7BEC6B5F7A96}"/>
    <dgm:cxn modelId="{ABB19592-85E9-426B-A58F-2C5AB4333229}" srcId="{D306A2D6-8527-494E-82E9-CD28D8C170B7}" destId="{5CCC37B2-E16C-4086-8643-841E66D7F522}" srcOrd="5" destOrd="0" parTransId="{3D28E65F-419A-49A9-999D-A64730CDEF3C}" sibTransId="{B57D9886-0A36-48F4-9858-8890867DDF7B}"/>
    <dgm:cxn modelId="{4ED947A5-76D7-482D-94F1-A43933EDF34B}" type="presOf" srcId="{72644825-2AF8-4228-94DC-7736D710DA1C}" destId="{974C96D1-CAD3-4786-B148-914833ECBDEE}" srcOrd="0" destOrd="0" presId="urn:microsoft.com/office/officeart/2008/layout/LinedList"/>
    <dgm:cxn modelId="{D5AA72AD-B6FA-4158-81B7-B66520AEA90A}" srcId="{D306A2D6-8527-494E-82E9-CD28D8C170B7}" destId="{72644825-2AF8-4228-94DC-7736D710DA1C}" srcOrd="6" destOrd="0" parTransId="{67F069D5-F673-4305-9868-B81B7DF012FA}" sibTransId="{6D248238-A7E8-4C09-8E70-BAD5F3500584}"/>
    <dgm:cxn modelId="{85266FC4-6312-4434-BBFA-8481AD1DAEA9}" type="presOf" srcId="{9D163A3A-B11F-43B9-B141-627529B94B80}" destId="{8E82C103-FDD1-4EB1-A07C-5FFEDC91DC89}" srcOrd="0" destOrd="0" presId="urn:microsoft.com/office/officeart/2008/layout/LinedList"/>
    <dgm:cxn modelId="{16EAAFC7-70D7-4EEC-A974-021C8E853B29}" type="presOf" srcId="{D306A2D6-8527-494E-82E9-CD28D8C170B7}" destId="{C9BCCC4D-278F-4E55-9298-5D1895FDF02A}" srcOrd="0" destOrd="0" presId="urn:microsoft.com/office/officeart/2008/layout/LinedList"/>
    <dgm:cxn modelId="{3A1BE5C7-7B2B-4884-9825-9E9504A02FAD}" type="presOf" srcId="{8C0F1C81-408D-4E6B-ABD0-310B2CA7C7B5}" destId="{BDF83CC9-44E1-48AC-91A0-F8C7966BB736}" srcOrd="0" destOrd="0" presId="urn:microsoft.com/office/officeart/2008/layout/LinedList"/>
    <dgm:cxn modelId="{081907D3-727F-4820-A900-6BBE3496F94E}" srcId="{D306A2D6-8527-494E-82E9-CD28D8C170B7}" destId="{8C0F1C81-408D-4E6B-ABD0-310B2CA7C7B5}" srcOrd="1" destOrd="0" parTransId="{A231F727-9973-45A8-9840-6D1EB57E77A6}" sibTransId="{3E518C67-1982-4A5C-B3E2-9DC64CB994F3}"/>
    <dgm:cxn modelId="{F162A1F7-A131-4394-948C-A2261A492F41}" type="presOf" srcId="{D97A7B9E-5683-4166-B6A8-ADC0B7BDBED8}" destId="{DE0CB7F5-320C-4A2D-B257-7F3932E46AC0}" srcOrd="0" destOrd="0" presId="urn:microsoft.com/office/officeart/2008/layout/LinedList"/>
    <dgm:cxn modelId="{D0669B8B-2E36-42B6-94A3-A368EF479C75}" type="presParOf" srcId="{C9BCCC4D-278F-4E55-9298-5D1895FDF02A}" destId="{57CAABF2-5B44-4311-B978-6AD27C8848E1}" srcOrd="0" destOrd="0" presId="urn:microsoft.com/office/officeart/2008/layout/LinedList"/>
    <dgm:cxn modelId="{09509771-715B-46A0-B6ED-3D466E75AD7E}" type="presParOf" srcId="{C9BCCC4D-278F-4E55-9298-5D1895FDF02A}" destId="{AB50CD6A-2378-4A0D-8F19-097B914202F1}" srcOrd="1" destOrd="0" presId="urn:microsoft.com/office/officeart/2008/layout/LinedList"/>
    <dgm:cxn modelId="{F592C476-A1AF-4805-AB01-C0BA3CF8BA0B}" type="presParOf" srcId="{AB50CD6A-2378-4A0D-8F19-097B914202F1}" destId="{DE0CB7F5-320C-4A2D-B257-7F3932E46AC0}" srcOrd="0" destOrd="0" presId="urn:microsoft.com/office/officeart/2008/layout/LinedList"/>
    <dgm:cxn modelId="{282A97DF-E6D1-4CAF-9406-4BD5E4894A83}" type="presParOf" srcId="{AB50CD6A-2378-4A0D-8F19-097B914202F1}" destId="{C81C6184-95A9-4123-8C7C-C421C659DF5B}" srcOrd="1" destOrd="0" presId="urn:microsoft.com/office/officeart/2008/layout/LinedList"/>
    <dgm:cxn modelId="{9F0B9DD0-9E95-413A-8426-E88D78E215E6}" type="presParOf" srcId="{C9BCCC4D-278F-4E55-9298-5D1895FDF02A}" destId="{787B1DB1-8617-4A1D-8D98-A137805C6421}" srcOrd="2" destOrd="0" presId="urn:microsoft.com/office/officeart/2008/layout/LinedList"/>
    <dgm:cxn modelId="{4762D8B4-8316-4C19-8CD6-9672B8DA91A7}" type="presParOf" srcId="{C9BCCC4D-278F-4E55-9298-5D1895FDF02A}" destId="{8BB3AE7B-C28E-4158-ABD0-AFCC46EEF8E3}" srcOrd="3" destOrd="0" presId="urn:microsoft.com/office/officeart/2008/layout/LinedList"/>
    <dgm:cxn modelId="{0523EF78-27FC-4897-A975-54835F1FB61E}" type="presParOf" srcId="{8BB3AE7B-C28E-4158-ABD0-AFCC46EEF8E3}" destId="{BDF83CC9-44E1-48AC-91A0-F8C7966BB736}" srcOrd="0" destOrd="0" presId="urn:microsoft.com/office/officeart/2008/layout/LinedList"/>
    <dgm:cxn modelId="{AF9CAAAA-B4B7-48A0-93E1-45DAAA4704DB}" type="presParOf" srcId="{8BB3AE7B-C28E-4158-ABD0-AFCC46EEF8E3}" destId="{15CC98CD-0B59-4704-A707-92B3F1F31EBB}" srcOrd="1" destOrd="0" presId="urn:microsoft.com/office/officeart/2008/layout/LinedList"/>
    <dgm:cxn modelId="{B33008B8-968C-46E6-85C0-7CAEC1C9EB99}" type="presParOf" srcId="{C9BCCC4D-278F-4E55-9298-5D1895FDF02A}" destId="{B2E7525C-5883-45B2-B958-D56BB68E8DD9}" srcOrd="4" destOrd="0" presId="urn:microsoft.com/office/officeart/2008/layout/LinedList"/>
    <dgm:cxn modelId="{81F19E71-0B9B-43AE-BB3B-5827ED513B00}" type="presParOf" srcId="{C9BCCC4D-278F-4E55-9298-5D1895FDF02A}" destId="{45EB3117-AE66-4402-9408-C03418C101E5}" srcOrd="5" destOrd="0" presId="urn:microsoft.com/office/officeart/2008/layout/LinedList"/>
    <dgm:cxn modelId="{3D850B85-B7F1-4747-A05F-D7453F688397}" type="presParOf" srcId="{45EB3117-AE66-4402-9408-C03418C101E5}" destId="{0B49C90C-17D4-4FFF-B597-CC727A8A9628}" srcOrd="0" destOrd="0" presId="urn:microsoft.com/office/officeart/2008/layout/LinedList"/>
    <dgm:cxn modelId="{D1815970-3196-4754-BE41-A950C33AD126}" type="presParOf" srcId="{45EB3117-AE66-4402-9408-C03418C101E5}" destId="{A74E0CE8-992E-4391-81DB-D7BD662AB2F2}" srcOrd="1" destOrd="0" presId="urn:microsoft.com/office/officeart/2008/layout/LinedList"/>
    <dgm:cxn modelId="{4A9A9E73-7446-4334-8FDA-730086CFD767}" type="presParOf" srcId="{C9BCCC4D-278F-4E55-9298-5D1895FDF02A}" destId="{429FF647-30B0-4D93-803E-E6E501C5AA74}" srcOrd="6" destOrd="0" presId="urn:microsoft.com/office/officeart/2008/layout/LinedList"/>
    <dgm:cxn modelId="{0A052065-9586-435F-999A-B4C050F9F6D9}" type="presParOf" srcId="{C9BCCC4D-278F-4E55-9298-5D1895FDF02A}" destId="{C28DE221-80DF-4283-A691-7CC5D529B0F7}" srcOrd="7" destOrd="0" presId="urn:microsoft.com/office/officeart/2008/layout/LinedList"/>
    <dgm:cxn modelId="{657C59DB-FFF8-4282-8B82-060AD1DE9E0E}" type="presParOf" srcId="{C28DE221-80DF-4283-A691-7CC5D529B0F7}" destId="{C6E4364A-617D-4958-B686-E376E24E9BBB}" srcOrd="0" destOrd="0" presId="urn:microsoft.com/office/officeart/2008/layout/LinedList"/>
    <dgm:cxn modelId="{784DCF0E-58B1-41DE-8754-6C30339C3FEE}" type="presParOf" srcId="{C28DE221-80DF-4283-A691-7CC5D529B0F7}" destId="{12FF44B4-FEF2-44F9-A560-366ADE351E0E}" srcOrd="1" destOrd="0" presId="urn:microsoft.com/office/officeart/2008/layout/LinedList"/>
    <dgm:cxn modelId="{5A6A0FA0-C89C-480A-AD45-9D5041528A21}" type="presParOf" srcId="{C9BCCC4D-278F-4E55-9298-5D1895FDF02A}" destId="{E8DA2821-F17A-42DD-9197-3EEF54FFC871}" srcOrd="8" destOrd="0" presId="urn:microsoft.com/office/officeart/2008/layout/LinedList"/>
    <dgm:cxn modelId="{7F6A0A90-01CF-4692-BB75-3D728C20076A}" type="presParOf" srcId="{C9BCCC4D-278F-4E55-9298-5D1895FDF02A}" destId="{45239223-1EEC-4ED8-A743-5BAF0C4A11EC}" srcOrd="9" destOrd="0" presId="urn:microsoft.com/office/officeart/2008/layout/LinedList"/>
    <dgm:cxn modelId="{B5EF65B4-DD22-4E8D-AC45-EBD208B9FBEC}" type="presParOf" srcId="{45239223-1EEC-4ED8-A743-5BAF0C4A11EC}" destId="{8E82C103-FDD1-4EB1-A07C-5FFEDC91DC89}" srcOrd="0" destOrd="0" presId="urn:microsoft.com/office/officeart/2008/layout/LinedList"/>
    <dgm:cxn modelId="{DE3B786A-3018-4EB4-83BD-DE94CB238A9E}" type="presParOf" srcId="{45239223-1EEC-4ED8-A743-5BAF0C4A11EC}" destId="{FF7838AF-62D1-4F54-9018-D878361E917F}" srcOrd="1" destOrd="0" presId="urn:microsoft.com/office/officeart/2008/layout/LinedList"/>
    <dgm:cxn modelId="{87774203-7535-49AD-9192-5444F8D2F8CA}" type="presParOf" srcId="{C9BCCC4D-278F-4E55-9298-5D1895FDF02A}" destId="{D2E5A7E6-B7DB-4C99-9738-196789AA1604}" srcOrd="10" destOrd="0" presId="urn:microsoft.com/office/officeart/2008/layout/LinedList"/>
    <dgm:cxn modelId="{6137A371-3CE9-415F-AB6A-08358C0FA3D0}" type="presParOf" srcId="{C9BCCC4D-278F-4E55-9298-5D1895FDF02A}" destId="{DFC5F1F0-076F-4BC4-B530-262E0102FFDC}" srcOrd="11" destOrd="0" presId="urn:microsoft.com/office/officeart/2008/layout/LinedList"/>
    <dgm:cxn modelId="{00C4576E-F8A3-4A82-A574-89F8A4B1AC20}" type="presParOf" srcId="{DFC5F1F0-076F-4BC4-B530-262E0102FFDC}" destId="{8F80AC1E-76FA-474B-90BA-375D054C81D0}" srcOrd="0" destOrd="0" presId="urn:microsoft.com/office/officeart/2008/layout/LinedList"/>
    <dgm:cxn modelId="{00018D77-EF11-434A-A368-BA170B3E0D68}" type="presParOf" srcId="{DFC5F1F0-076F-4BC4-B530-262E0102FFDC}" destId="{5E956E25-129D-404B-AC0D-C03B1D877EDB}" srcOrd="1" destOrd="0" presId="urn:microsoft.com/office/officeart/2008/layout/LinedList"/>
    <dgm:cxn modelId="{E215128C-D94F-43B1-A5B0-9F5A2A0134F9}" type="presParOf" srcId="{C9BCCC4D-278F-4E55-9298-5D1895FDF02A}" destId="{ADCFCF74-2E4D-449F-991B-C14059A9369A}" srcOrd="12" destOrd="0" presId="urn:microsoft.com/office/officeart/2008/layout/LinedList"/>
    <dgm:cxn modelId="{1D77B3A9-FB03-4D49-9EFC-AC19E861F471}" type="presParOf" srcId="{C9BCCC4D-278F-4E55-9298-5D1895FDF02A}" destId="{3F894692-8A76-400C-A5BD-A0617391CA7E}" srcOrd="13" destOrd="0" presId="urn:microsoft.com/office/officeart/2008/layout/LinedList"/>
    <dgm:cxn modelId="{99C460E5-88BB-41D3-9C28-C1A05D032087}" type="presParOf" srcId="{3F894692-8A76-400C-A5BD-A0617391CA7E}" destId="{974C96D1-CAD3-4786-B148-914833ECBDEE}" srcOrd="0" destOrd="0" presId="urn:microsoft.com/office/officeart/2008/layout/LinedList"/>
    <dgm:cxn modelId="{657F6141-DD97-42F9-B666-EB7157CFD4C2}" type="presParOf" srcId="{3F894692-8A76-400C-A5BD-A0617391CA7E}" destId="{CAFAF7AB-60A5-4138-B1ED-275C88827380}" srcOrd="1" destOrd="0" presId="urn:microsoft.com/office/officeart/2008/layout/LinedList"/>
    <dgm:cxn modelId="{DB19A898-DC26-4497-970A-778D0DE894FF}" type="presParOf" srcId="{C9BCCC4D-278F-4E55-9298-5D1895FDF02A}" destId="{378A9229-7CF4-4751-8480-7DF097B2A52B}" srcOrd="14" destOrd="0" presId="urn:microsoft.com/office/officeart/2008/layout/LinedList"/>
    <dgm:cxn modelId="{1F30A0AF-7664-4C11-A291-398315C95280}" type="presParOf" srcId="{C9BCCC4D-278F-4E55-9298-5D1895FDF02A}" destId="{69608A7D-365F-4DEF-AB3A-876037A78635}" srcOrd="15" destOrd="0" presId="urn:microsoft.com/office/officeart/2008/layout/LinedList"/>
    <dgm:cxn modelId="{6F76F1B3-9645-4C42-A3C9-3BDE47FC9FA8}" type="presParOf" srcId="{69608A7D-365F-4DEF-AB3A-876037A78635}" destId="{E24B4D05-1EA3-450F-8AEA-7C6A3CDFB60C}" srcOrd="0" destOrd="0" presId="urn:microsoft.com/office/officeart/2008/layout/LinedList"/>
    <dgm:cxn modelId="{092A7F55-8256-4030-AB5D-FEAFE554484A}" type="presParOf" srcId="{69608A7D-365F-4DEF-AB3A-876037A78635}" destId="{58100124-EAB2-4971-AF3F-4253BE41FFB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C99692-69AA-465A-9F7B-F38BC6D3CF43}"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it-IT"/>
        </a:p>
      </dgm:t>
    </dgm:pt>
    <dgm:pt modelId="{A3395D23-6815-45FD-8A24-393712D0B535}">
      <dgm:prSet/>
      <dgm:spPr/>
      <dgm:t>
        <a:bodyPr/>
        <a:lstStyle/>
        <a:p>
          <a:pPr rtl="0"/>
          <a:r>
            <a:rPr lang="it-IT" dirty="0"/>
            <a:t>Le verifiche sono totalmente automatizzate </a:t>
          </a:r>
        </a:p>
      </dgm:t>
    </dgm:pt>
    <dgm:pt modelId="{5CAADE43-2A1F-4CB6-8D32-5943C4581BEF}" type="parTrans" cxnId="{51F1D1B9-AEF1-4B0C-B418-C6E0868ED606}">
      <dgm:prSet/>
      <dgm:spPr/>
      <dgm:t>
        <a:bodyPr/>
        <a:lstStyle/>
        <a:p>
          <a:endParaRPr lang="it-IT"/>
        </a:p>
      </dgm:t>
    </dgm:pt>
    <dgm:pt modelId="{8B2C5068-ED3D-45F5-B447-8E785A3288B6}" type="sibTrans" cxnId="{51F1D1B9-AEF1-4B0C-B418-C6E0868ED606}">
      <dgm:prSet/>
      <dgm:spPr/>
      <dgm:t>
        <a:bodyPr/>
        <a:lstStyle/>
        <a:p>
          <a:endParaRPr lang="it-IT"/>
        </a:p>
      </dgm:t>
    </dgm:pt>
    <dgm:pt modelId="{13F19F52-3243-460D-8ECC-AFA8379E12E8}">
      <dgm:prSet/>
      <dgm:spPr/>
      <dgm:t>
        <a:bodyPr/>
        <a:lstStyle/>
        <a:p>
          <a:pPr rtl="0"/>
          <a:r>
            <a:rPr lang="it-IT" dirty="0"/>
            <a:t>I dati sono verificati informaticamente tramite incroci tra le diverse banche dati disponibili</a:t>
          </a:r>
        </a:p>
      </dgm:t>
    </dgm:pt>
    <dgm:pt modelId="{1A5B67B6-83A5-4E7B-BDB1-FFC50CFDFD49}" type="parTrans" cxnId="{3B4454AD-F5FC-4414-8DEB-5CBAE59FC0BD}">
      <dgm:prSet/>
      <dgm:spPr/>
      <dgm:t>
        <a:bodyPr/>
        <a:lstStyle/>
        <a:p>
          <a:endParaRPr lang="it-IT"/>
        </a:p>
      </dgm:t>
    </dgm:pt>
    <dgm:pt modelId="{D0C93CD8-40F9-442C-AB28-C75A08D67C06}" type="sibTrans" cxnId="{3B4454AD-F5FC-4414-8DEB-5CBAE59FC0BD}">
      <dgm:prSet/>
      <dgm:spPr/>
      <dgm:t>
        <a:bodyPr/>
        <a:lstStyle/>
        <a:p>
          <a:endParaRPr lang="it-IT"/>
        </a:p>
      </dgm:t>
    </dgm:pt>
    <dgm:pt modelId="{CD5CA005-3B49-405B-8B59-D01F208D5046}">
      <dgm:prSet/>
      <dgm:spPr/>
      <dgm:t>
        <a:bodyPr/>
        <a:lstStyle/>
        <a:p>
          <a:pPr rtl="0"/>
          <a:r>
            <a:rPr lang="it-IT" dirty="0"/>
            <a:t>Gli esiti sono validati dal Responsabile di Misura</a:t>
          </a:r>
        </a:p>
      </dgm:t>
    </dgm:pt>
    <dgm:pt modelId="{CE0E3B3F-D631-4C5D-AB7E-479B4CE9F99F}" type="parTrans" cxnId="{E6BB7FCD-8965-4B33-8590-B7ADA538CCFC}">
      <dgm:prSet/>
      <dgm:spPr/>
      <dgm:t>
        <a:bodyPr/>
        <a:lstStyle/>
        <a:p>
          <a:endParaRPr lang="it-IT"/>
        </a:p>
      </dgm:t>
    </dgm:pt>
    <dgm:pt modelId="{7D317620-C05F-4791-A1F4-5A5DF5E6395C}" type="sibTrans" cxnId="{E6BB7FCD-8965-4B33-8590-B7ADA538CCFC}">
      <dgm:prSet/>
      <dgm:spPr/>
      <dgm:t>
        <a:bodyPr/>
        <a:lstStyle/>
        <a:p>
          <a:endParaRPr lang="it-IT"/>
        </a:p>
      </dgm:t>
    </dgm:pt>
    <dgm:pt modelId="{201E8A9A-9706-48B7-8E3F-2CB5BD0D8BFD}">
      <dgm:prSet/>
      <dgm:spPr/>
      <dgm:t>
        <a:bodyPr/>
        <a:lstStyle/>
        <a:p>
          <a:pPr rtl="0"/>
          <a:r>
            <a:rPr lang="it-IT" dirty="0"/>
            <a:t>L’istruttoria fornisce le graduatorie e gli elenchi in un formato già pronto per la pubblicazione </a:t>
          </a:r>
        </a:p>
      </dgm:t>
    </dgm:pt>
    <dgm:pt modelId="{542C29B0-10D0-4A9A-86D9-C71CA824929B}" type="parTrans" cxnId="{C26B3574-9DCD-4C05-8BDD-FF9A78B4978B}">
      <dgm:prSet/>
      <dgm:spPr/>
      <dgm:t>
        <a:bodyPr/>
        <a:lstStyle/>
        <a:p>
          <a:endParaRPr lang="it-IT"/>
        </a:p>
      </dgm:t>
    </dgm:pt>
    <dgm:pt modelId="{CB88FD71-A0CB-4B88-A94A-673BBA6E73C8}" type="sibTrans" cxnId="{C26B3574-9DCD-4C05-8BDD-FF9A78B4978B}">
      <dgm:prSet/>
      <dgm:spPr/>
      <dgm:t>
        <a:bodyPr/>
        <a:lstStyle/>
        <a:p>
          <a:endParaRPr lang="it-IT"/>
        </a:p>
      </dgm:t>
    </dgm:pt>
    <dgm:pt modelId="{06770BDE-C2F5-E746-9142-B19C782D7D09}" type="pres">
      <dgm:prSet presAssocID="{D3C99692-69AA-465A-9F7B-F38BC6D3CF43}" presName="vert0" presStyleCnt="0">
        <dgm:presLayoutVars>
          <dgm:dir/>
          <dgm:animOne val="branch"/>
          <dgm:animLvl val="lvl"/>
        </dgm:presLayoutVars>
      </dgm:prSet>
      <dgm:spPr/>
    </dgm:pt>
    <dgm:pt modelId="{48345863-858E-D843-BDCE-38778EC51F76}" type="pres">
      <dgm:prSet presAssocID="{A3395D23-6815-45FD-8A24-393712D0B535}" presName="thickLine" presStyleLbl="alignNode1" presStyleIdx="0" presStyleCnt="4"/>
      <dgm:spPr/>
    </dgm:pt>
    <dgm:pt modelId="{4A9C3FE9-5A12-D547-9761-EBD70025F0D6}" type="pres">
      <dgm:prSet presAssocID="{A3395D23-6815-45FD-8A24-393712D0B535}" presName="horz1" presStyleCnt="0"/>
      <dgm:spPr/>
    </dgm:pt>
    <dgm:pt modelId="{BB053EC3-8D09-7843-97C5-2A0175D6940A}" type="pres">
      <dgm:prSet presAssocID="{A3395D23-6815-45FD-8A24-393712D0B535}" presName="tx1" presStyleLbl="revTx" presStyleIdx="0" presStyleCnt="4"/>
      <dgm:spPr/>
    </dgm:pt>
    <dgm:pt modelId="{2CC93F16-B982-6E49-8D21-382B958E64A6}" type="pres">
      <dgm:prSet presAssocID="{A3395D23-6815-45FD-8A24-393712D0B535}" presName="vert1" presStyleCnt="0"/>
      <dgm:spPr/>
    </dgm:pt>
    <dgm:pt modelId="{B52BF2F2-3213-004A-9422-0165519F9E9A}" type="pres">
      <dgm:prSet presAssocID="{13F19F52-3243-460D-8ECC-AFA8379E12E8}" presName="thickLine" presStyleLbl="alignNode1" presStyleIdx="1" presStyleCnt="4"/>
      <dgm:spPr/>
    </dgm:pt>
    <dgm:pt modelId="{55BE968C-B010-534E-8F28-EA07307CD3E8}" type="pres">
      <dgm:prSet presAssocID="{13F19F52-3243-460D-8ECC-AFA8379E12E8}" presName="horz1" presStyleCnt="0"/>
      <dgm:spPr/>
    </dgm:pt>
    <dgm:pt modelId="{3C1FC24A-BE71-D54B-AAF2-CD8CCD971591}" type="pres">
      <dgm:prSet presAssocID="{13F19F52-3243-460D-8ECC-AFA8379E12E8}" presName="tx1" presStyleLbl="revTx" presStyleIdx="1" presStyleCnt="4"/>
      <dgm:spPr/>
    </dgm:pt>
    <dgm:pt modelId="{79EE47BB-47E2-4A42-ADDA-B1967987A931}" type="pres">
      <dgm:prSet presAssocID="{13F19F52-3243-460D-8ECC-AFA8379E12E8}" presName="vert1" presStyleCnt="0"/>
      <dgm:spPr/>
    </dgm:pt>
    <dgm:pt modelId="{57FBC41E-57FD-1B46-BAF6-B9DE205B9DF4}" type="pres">
      <dgm:prSet presAssocID="{CD5CA005-3B49-405B-8B59-D01F208D5046}" presName="thickLine" presStyleLbl="alignNode1" presStyleIdx="2" presStyleCnt="4"/>
      <dgm:spPr/>
    </dgm:pt>
    <dgm:pt modelId="{56842336-0DE6-BD45-BEEF-97759A61EA04}" type="pres">
      <dgm:prSet presAssocID="{CD5CA005-3B49-405B-8B59-D01F208D5046}" presName="horz1" presStyleCnt="0"/>
      <dgm:spPr/>
    </dgm:pt>
    <dgm:pt modelId="{B15F2A4A-B643-A140-B066-3FD8A540D2D0}" type="pres">
      <dgm:prSet presAssocID="{CD5CA005-3B49-405B-8B59-D01F208D5046}" presName="tx1" presStyleLbl="revTx" presStyleIdx="2" presStyleCnt="4"/>
      <dgm:spPr/>
    </dgm:pt>
    <dgm:pt modelId="{1DD0F33B-D002-F248-BF3B-5F4B3902BC49}" type="pres">
      <dgm:prSet presAssocID="{CD5CA005-3B49-405B-8B59-D01F208D5046}" presName="vert1" presStyleCnt="0"/>
      <dgm:spPr/>
    </dgm:pt>
    <dgm:pt modelId="{7E8AEE8E-6058-2F42-9D31-749C78D99BB6}" type="pres">
      <dgm:prSet presAssocID="{201E8A9A-9706-48B7-8E3F-2CB5BD0D8BFD}" presName="thickLine" presStyleLbl="alignNode1" presStyleIdx="3" presStyleCnt="4"/>
      <dgm:spPr/>
    </dgm:pt>
    <dgm:pt modelId="{0F1737BB-F1DE-6946-ABDC-30B5C0066C18}" type="pres">
      <dgm:prSet presAssocID="{201E8A9A-9706-48B7-8E3F-2CB5BD0D8BFD}" presName="horz1" presStyleCnt="0"/>
      <dgm:spPr/>
    </dgm:pt>
    <dgm:pt modelId="{6915F95B-2997-E44D-801E-DF9119C70BF9}" type="pres">
      <dgm:prSet presAssocID="{201E8A9A-9706-48B7-8E3F-2CB5BD0D8BFD}" presName="tx1" presStyleLbl="revTx" presStyleIdx="3" presStyleCnt="4"/>
      <dgm:spPr/>
    </dgm:pt>
    <dgm:pt modelId="{3840BAF0-5806-3B42-9B58-C68D8F7C96CA}" type="pres">
      <dgm:prSet presAssocID="{201E8A9A-9706-48B7-8E3F-2CB5BD0D8BFD}" presName="vert1" presStyleCnt="0"/>
      <dgm:spPr/>
    </dgm:pt>
  </dgm:ptLst>
  <dgm:cxnLst>
    <dgm:cxn modelId="{A0BF0772-D373-4D2B-AF0D-52F3E4240F91}" type="presOf" srcId="{201E8A9A-9706-48B7-8E3F-2CB5BD0D8BFD}" destId="{6915F95B-2997-E44D-801E-DF9119C70BF9}" srcOrd="0" destOrd="0" presId="urn:microsoft.com/office/officeart/2008/layout/LinedList"/>
    <dgm:cxn modelId="{C26B3574-9DCD-4C05-8BDD-FF9A78B4978B}" srcId="{D3C99692-69AA-465A-9F7B-F38BC6D3CF43}" destId="{201E8A9A-9706-48B7-8E3F-2CB5BD0D8BFD}" srcOrd="3" destOrd="0" parTransId="{542C29B0-10D0-4A9A-86D9-C71CA824929B}" sibTransId="{CB88FD71-A0CB-4B88-A94A-673BBA6E73C8}"/>
    <dgm:cxn modelId="{4EAE0377-6ACE-468C-A96B-4F421891E58F}" type="presOf" srcId="{13F19F52-3243-460D-8ECC-AFA8379E12E8}" destId="{3C1FC24A-BE71-D54B-AAF2-CD8CCD971591}" srcOrd="0" destOrd="0" presId="urn:microsoft.com/office/officeart/2008/layout/LinedList"/>
    <dgm:cxn modelId="{06593C84-9DBB-4E75-98B1-F97978597BB7}" type="presOf" srcId="{D3C99692-69AA-465A-9F7B-F38BC6D3CF43}" destId="{06770BDE-C2F5-E746-9142-B19C782D7D09}" srcOrd="0" destOrd="0" presId="urn:microsoft.com/office/officeart/2008/layout/LinedList"/>
    <dgm:cxn modelId="{3B4454AD-F5FC-4414-8DEB-5CBAE59FC0BD}" srcId="{D3C99692-69AA-465A-9F7B-F38BC6D3CF43}" destId="{13F19F52-3243-460D-8ECC-AFA8379E12E8}" srcOrd="1" destOrd="0" parTransId="{1A5B67B6-83A5-4E7B-BDB1-FFC50CFDFD49}" sibTransId="{D0C93CD8-40F9-442C-AB28-C75A08D67C06}"/>
    <dgm:cxn modelId="{D823AEB2-AC9F-449B-BA0C-B49C56A9E578}" type="presOf" srcId="{A3395D23-6815-45FD-8A24-393712D0B535}" destId="{BB053EC3-8D09-7843-97C5-2A0175D6940A}" srcOrd="0" destOrd="0" presId="urn:microsoft.com/office/officeart/2008/layout/LinedList"/>
    <dgm:cxn modelId="{51F1D1B9-AEF1-4B0C-B418-C6E0868ED606}" srcId="{D3C99692-69AA-465A-9F7B-F38BC6D3CF43}" destId="{A3395D23-6815-45FD-8A24-393712D0B535}" srcOrd="0" destOrd="0" parTransId="{5CAADE43-2A1F-4CB6-8D32-5943C4581BEF}" sibTransId="{8B2C5068-ED3D-45F5-B447-8E785A3288B6}"/>
    <dgm:cxn modelId="{E6BB7FCD-8965-4B33-8590-B7ADA538CCFC}" srcId="{D3C99692-69AA-465A-9F7B-F38BC6D3CF43}" destId="{CD5CA005-3B49-405B-8B59-D01F208D5046}" srcOrd="2" destOrd="0" parTransId="{CE0E3B3F-D631-4C5D-AB7E-479B4CE9F99F}" sibTransId="{7D317620-C05F-4791-A1F4-5A5DF5E6395C}"/>
    <dgm:cxn modelId="{1CD525FD-D2C9-42F3-982F-35C4DA26F11C}" type="presOf" srcId="{CD5CA005-3B49-405B-8B59-D01F208D5046}" destId="{B15F2A4A-B643-A140-B066-3FD8A540D2D0}" srcOrd="0" destOrd="0" presId="urn:microsoft.com/office/officeart/2008/layout/LinedList"/>
    <dgm:cxn modelId="{4A24F264-F31F-4DAD-AED0-C17EAD7B8751}" type="presParOf" srcId="{06770BDE-C2F5-E746-9142-B19C782D7D09}" destId="{48345863-858E-D843-BDCE-38778EC51F76}" srcOrd="0" destOrd="0" presId="urn:microsoft.com/office/officeart/2008/layout/LinedList"/>
    <dgm:cxn modelId="{7B22393A-749B-493E-A747-D87D5745B590}" type="presParOf" srcId="{06770BDE-C2F5-E746-9142-B19C782D7D09}" destId="{4A9C3FE9-5A12-D547-9761-EBD70025F0D6}" srcOrd="1" destOrd="0" presId="urn:microsoft.com/office/officeart/2008/layout/LinedList"/>
    <dgm:cxn modelId="{F1DD2C6B-3A31-46ED-A342-3A00490758AA}" type="presParOf" srcId="{4A9C3FE9-5A12-D547-9761-EBD70025F0D6}" destId="{BB053EC3-8D09-7843-97C5-2A0175D6940A}" srcOrd="0" destOrd="0" presId="urn:microsoft.com/office/officeart/2008/layout/LinedList"/>
    <dgm:cxn modelId="{A7A703E0-1451-4907-BCA7-7F45BA88DE54}" type="presParOf" srcId="{4A9C3FE9-5A12-D547-9761-EBD70025F0D6}" destId="{2CC93F16-B982-6E49-8D21-382B958E64A6}" srcOrd="1" destOrd="0" presId="urn:microsoft.com/office/officeart/2008/layout/LinedList"/>
    <dgm:cxn modelId="{2FE60EDE-AEF0-4E1F-84C2-EEAF962B4955}" type="presParOf" srcId="{06770BDE-C2F5-E746-9142-B19C782D7D09}" destId="{B52BF2F2-3213-004A-9422-0165519F9E9A}" srcOrd="2" destOrd="0" presId="urn:microsoft.com/office/officeart/2008/layout/LinedList"/>
    <dgm:cxn modelId="{4F96933A-E5A9-4CF5-B72D-2E3568F2DC40}" type="presParOf" srcId="{06770BDE-C2F5-E746-9142-B19C782D7D09}" destId="{55BE968C-B010-534E-8F28-EA07307CD3E8}" srcOrd="3" destOrd="0" presId="urn:microsoft.com/office/officeart/2008/layout/LinedList"/>
    <dgm:cxn modelId="{27A8F8FE-47F8-40B9-80C3-89BD3694925D}" type="presParOf" srcId="{55BE968C-B010-534E-8F28-EA07307CD3E8}" destId="{3C1FC24A-BE71-D54B-AAF2-CD8CCD971591}" srcOrd="0" destOrd="0" presId="urn:microsoft.com/office/officeart/2008/layout/LinedList"/>
    <dgm:cxn modelId="{8E6D1A5B-6680-4490-9710-F74BC5B16A5B}" type="presParOf" srcId="{55BE968C-B010-534E-8F28-EA07307CD3E8}" destId="{79EE47BB-47E2-4A42-ADDA-B1967987A931}" srcOrd="1" destOrd="0" presId="urn:microsoft.com/office/officeart/2008/layout/LinedList"/>
    <dgm:cxn modelId="{25C73413-4F25-4CE9-877A-1CF8FC980BC0}" type="presParOf" srcId="{06770BDE-C2F5-E746-9142-B19C782D7D09}" destId="{57FBC41E-57FD-1B46-BAF6-B9DE205B9DF4}" srcOrd="4" destOrd="0" presId="urn:microsoft.com/office/officeart/2008/layout/LinedList"/>
    <dgm:cxn modelId="{5CD804E7-7B6B-405E-B5B2-FDD831131892}" type="presParOf" srcId="{06770BDE-C2F5-E746-9142-B19C782D7D09}" destId="{56842336-0DE6-BD45-BEEF-97759A61EA04}" srcOrd="5" destOrd="0" presId="urn:microsoft.com/office/officeart/2008/layout/LinedList"/>
    <dgm:cxn modelId="{A8F2C7A7-A863-4892-8136-205D1EB08922}" type="presParOf" srcId="{56842336-0DE6-BD45-BEEF-97759A61EA04}" destId="{B15F2A4A-B643-A140-B066-3FD8A540D2D0}" srcOrd="0" destOrd="0" presId="urn:microsoft.com/office/officeart/2008/layout/LinedList"/>
    <dgm:cxn modelId="{C059E39A-A03D-48CC-95EC-32E609E92220}" type="presParOf" srcId="{56842336-0DE6-BD45-BEEF-97759A61EA04}" destId="{1DD0F33B-D002-F248-BF3B-5F4B3902BC49}" srcOrd="1" destOrd="0" presId="urn:microsoft.com/office/officeart/2008/layout/LinedList"/>
    <dgm:cxn modelId="{4D0525A0-7E9B-4D4D-A83F-0A5B8AFA34BE}" type="presParOf" srcId="{06770BDE-C2F5-E746-9142-B19C782D7D09}" destId="{7E8AEE8E-6058-2F42-9D31-749C78D99BB6}" srcOrd="6" destOrd="0" presId="urn:microsoft.com/office/officeart/2008/layout/LinedList"/>
    <dgm:cxn modelId="{C1D77569-B4B1-4221-B54C-355B7F51AB2C}" type="presParOf" srcId="{06770BDE-C2F5-E746-9142-B19C782D7D09}" destId="{0F1737BB-F1DE-6946-ABDC-30B5C0066C18}" srcOrd="7" destOrd="0" presId="urn:microsoft.com/office/officeart/2008/layout/LinedList"/>
    <dgm:cxn modelId="{1165E1C2-C343-4B55-A4B6-8AA069D1375E}" type="presParOf" srcId="{0F1737BB-F1DE-6946-ABDC-30B5C0066C18}" destId="{6915F95B-2997-E44D-801E-DF9119C70BF9}" srcOrd="0" destOrd="0" presId="urn:microsoft.com/office/officeart/2008/layout/LinedList"/>
    <dgm:cxn modelId="{750D0E21-E5F4-4807-9D15-E3DBABBCCCF8}" type="presParOf" srcId="{0F1737BB-F1DE-6946-ABDC-30B5C0066C18}" destId="{3840BAF0-5806-3B42-9B58-C68D8F7C96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4FDBD5D-F13F-CB40-9E5E-7DA04912E573}"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C90D5322-D037-2C40-90A4-ADF0FA1D6492}">
      <dgm:prSet custT="1"/>
      <dgm:spPr/>
      <dgm:t>
        <a:bodyPr/>
        <a:lstStyle/>
        <a:p>
          <a:pPr rtl="0"/>
          <a:r>
            <a:rPr lang="it-IT" sz="1800" dirty="0"/>
            <a:t>Il controllo delle domande di aiuto è effettuato sul </a:t>
          </a:r>
          <a:r>
            <a:rPr lang="it-IT" sz="1800" b="1" dirty="0"/>
            <a:t>100%</a:t>
          </a:r>
          <a:r>
            <a:rPr lang="it-IT" sz="1800" dirty="0"/>
            <a:t> delle domande dapprima mediante SIGC e sotto il profilo dell’affidabilità del richiedente e della ricevibilità della domanda. Successivamente viene accertata l’ammissibilità del progetto.</a:t>
          </a:r>
        </a:p>
      </dgm:t>
    </dgm:pt>
    <dgm:pt modelId="{C76BC674-922D-2F4B-91F2-E3683072CBB9}" type="parTrans" cxnId="{AA1CD652-3129-E342-9AC8-4ADFC99B8B0A}">
      <dgm:prSet/>
      <dgm:spPr/>
      <dgm:t>
        <a:bodyPr/>
        <a:lstStyle/>
        <a:p>
          <a:endParaRPr lang="it-IT" sz="1800"/>
        </a:p>
      </dgm:t>
    </dgm:pt>
    <dgm:pt modelId="{547EDD0B-B393-ED45-AA8E-56B1DF87B2AB}" type="sibTrans" cxnId="{AA1CD652-3129-E342-9AC8-4ADFC99B8B0A}">
      <dgm:prSet/>
      <dgm:spPr/>
      <dgm:t>
        <a:bodyPr/>
        <a:lstStyle/>
        <a:p>
          <a:endParaRPr lang="it-IT" sz="1800"/>
        </a:p>
      </dgm:t>
    </dgm:pt>
    <dgm:pt modelId="{7B87FE76-B384-584B-8207-83D03CD868D2}">
      <dgm:prSet custT="1"/>
      <dgm:spPr/>
      <dgm:t>
        <a:bodyPr/>
        <a:lstStyle/>
        <a:p>
          <a:pPr rtl="0"/>
          <a:r>
            <a:rPr lang="it-IT" sz="1800"/>
            <a:t>Le domande d’aiuto sono </a:t>
          </a:r>
          <a:r>
            <a:rPr lang="it-IT" sz="1800" b="1"/>
            <a:t>ulteriormente sottoposte a controllo a campione in sede di approvazione della graduatoria definitiva</a:t>
          </a:r>
          <a:r>
            <a:rPr lang="it-IT" sz="1800"/>
            <a:t>. </a:t>
          </a:r>
        </a:p>
      </dgm:t>
    </dgm:pt>
    <dgm:pt modelId="{B9FB6D3E-C4CA-3F41-9C47-83212B0FF6BC}" type="parTrans" cxnId="{7AEEFD41-D6CE-8441-9CF1-70B787A44060}">
      <dgm:prSet/>
      <dgm:spPr/>
      <dgm:t>
        <a:bodyPr/>
        <a:lstStyle/>
        <a:p>
          <a:endParaRPr lang="it-IT" sz="1800"/>
        </a:p>
      </dgm:t>
    </dgm:pt>
    <dgm:pt modelId="{51F1307C-E52B-814D-BA7F-AA4AB8A11F1A}" type="sibTrans" cxnId="{7AEEFD41-D6CE-8441-9CF1-70B787A44060}">
      <dgm:prSet/>
      <dgm:spPr/>
      <dgm:t>
        <a:bodyPr/>
        <a:lstStyle/>
        <a:p>
          <a:endParaRPr lang="it-IT" sz="1800"/>
        </a:p>
      </dgm:t>
    </dgm:pt>
    <dgm:pt modelId="{CAD0BC90-2606-1240-A2D4-E7AEE274ED13}">
      <dgm:prSet custT="1"/>
      <dgm:spPr/>
      <dgm:t>
        <a:bodyPr/>
        <a:lstStyle/>
        <a:p>
          <a:pPr rtl="0"/>
          <a:r>
            <a:rPr lang="it-IT" sz="1800"/>
            <a:t>Il controllo della </a:t>
          </a:r>
          <a:r>
            <a:rPr lang="it-IT" sz="1800" b="1"/>
            <a:t>coerenza programmatica </a:t>
          </a:r>
          <a:r>
            <a:rPr lang="it-IT" sz="1800"/>
            <a:t>è di tipo campionario ed è finalizzato ad accertare la fondatezza del giudizio assunto in sede di istruttoria.</a:t>
          </a:r>
        </a:p>
      </dgm:t>
    </dgm:pt>
    <dgm:pt modelId="{0B44E14D-6D80-0E4B-9657-E49AABC3CDA3}" type="parTrans" cxnId="{AA7BA9B2-BDE7-CE47-9DD7-D13547369B4E}">
      <dgm:prSet/>
      <dgm:spPr/>
      <dgm:t>
        <a:bodyPr/>
        <a:lstStyle/>
        <a:p>
          <a:endParaRPr lang="it-IT" sz="1800"/>
        </a:p>
      </dgm:t>
    </dgm:pt>
    <dgm:pt modelId="{DE7321E4-5E8A-4445-A03C-7D7233B9E8AD}" type="sibTrans" cxnId="{AA7BA9B2-BDE7-CE47-9DD7-D13547369B4E}">
      <dgm:prSet/>
      <dgm:spPr/>
      <dgm:t>
        <a:bodyPr/>
        <a:lstStyle/>
        <a:p>
          <a:endParaRPr lang="it-IT" sz="1800"/>
        </a:p>
      </dgm:t>
    </dgm:pt>
    <dgm:pt modelId="{018E8EAC-0CA0-A746-B253-48ADCBD81407}">
      <dgm:prSet custT="1"/>
      <dgm:spPr/>
      <dgm:t>
        <a:bodyPr/>
        <a:lstStyle/>
        <a:p>
          <a:pPr rtl="0"/>
          <a:r>
            <a:rPr lang="it-IT" sz="1800"/>
            <a:t>La procedura di controllo delle domande di pagamento delle misure strutturali è stata disciplinata con apposita circolare che regolamenta l’esecuzione dei </a:t>
          </a:r>
          <a:r>
            <a:rPr lang="it-IT" sz="1800" b="1"/>
            <a:t>controlli in situ </a:t>
          </a:r>
          <a:r>
            <a:rPr lang="it-IT" sz="1800"/>
            <a:t>e dei </a:t>
          </a:r>
          <a:r>
            <a:rPr lang="it-IT" sz="1800" b="1"/>
            <a:t>controlli in loco </a:t>
          </a:r>
          <a:r>
            <a:rPr lang="it-IT" sz="1800"/>
            <a:t>e specifica la responsabilità di esecuzione di ciascuna fase del processo di istruttoria e controllo.</a:t>
          </a:r>
        </a:p>
      </dgm:t>
    </dgm:pt>
    <dgm:pt modelId="{C2F7BD2A-29E0-AE47-8301-1B28AEF0FB6F}" type="parTrans" cxnId="{0594084D-458E-B54A-88A6-63563931EE04}">
      <dgm:prSet/>
      <dgm:spPr/>
      <dgm:t>
        <a:bodyPr/>
        <a:lstStyle/>
        <a:p>
          <a:endParaRPr lang="it-IT" sz="1800"/>
        </a:p>
      </dgm:t>
    </dgm:pt>
    <dgm:pt modelId="{06353AF6-D92B-B14E-8ACF-A4AF1BD1C312}" type="sibTrans" cxnId="{0594084D-458E-B54A-88A6-63563931EE04}">
      <dgm:prSet/>
      <dgm:spPr/>
      <dgm:t>
        <a:bodyPr/>
        <a:lstStyle/>
        <a:p>
          <a:endParaRPr lang="it-IT" sz="1800"/>
        </a:p>
      </dgm:t>
    </dgm:pt>
    <dgm:pt modelId="{1F92068F-EA38-9B4A-B6A7-5E5C97718E48}" type="pres">
      <dgm:prSet presAssocID="{34FDBD5D-F13F-CB40-9E5E-7DA04912E573}" presName="vert0" presStyleCnt="0">
        <dgm:presLayoutVars>
          <dgm:dir/>
          <dgm:animOne val="branch"/>
          <dgm:animLvl val="lvl"/>
        </dgm:presLayoutVars>
      </dgm:prSet>
      <dgm:spPr/>
    </dgm:pt>
    <dgm:pt modelId="{046B0FA9-5CAA-C746-BBB9-16CF8C3870AE}" type="pres">
      <dgm:prSet presAssocID="{C90D5322-D037-2C40-90A4-ADF0FA1D6492}" presName="thickLine" presStyleLbl="alignNode1" presStyleIdx="0" presStyleCnt="4"/>
      <dgm:spPr/>
    </dgm:pt>
    <dgm:pt modelId="{63E0FBDF-7EAF-8644-A38D-D02ECC5FA06F}" type="pres">
      <dgm:prSet presAssocID="{C90D5322-D037-2C40-90A4-ADF0FA1D6492}" presName="horz1" presStyleCnt="0"/>
      <dgm:spPr/>
    </dgm:pt>
    <dgm:pt modelId="{7DE30791-E886-CD43-ACC9-986C76DA7EBB}" type="pres">
      <dgm:prSet presAssocID="{C90D5322-D037-2C40-90A4-ADF0FA1D6492}" presName="tx1" presStyleLbl="revTx" presStyleIdx="0" presStyleCnt="4"/>
      <dgm:spPr/>
    </dgm:pt>
    <dgm:pt modelId="{3B64C465-BBDB-1142-9619-B70135CE6DC8}" type="pres">
      <dgm:prSet presAssocID="{C90D5322-D037-2C40-90A4-ADF0FA1D6492}" presName="vert1" presStyleCnt="0"/>
      <dgm:spPr/>
    </dgm:pt>
    <dgm:pt modelId="{0FD49334-5A1B-034E-B918-F383E593172A}" type="pres">
      <dgm:prSet presAssocID="{7B87FE76-B384-584B-8207-83D03CD868D2}" presName="thickLine" presStyleLbl="alignNode1" presStyleIdx="1" presStyleCnt="4"/>
      <dgm:spPr/>
    </dgm:pt>
    <dgm:pt modelId="{34C56563-4869-1943-B5AB-6ABDE7E34EF4}" type="pres">
      <dgm:prSet presAssocID="{7B87FE76-B384-584B-8207-83D03CD868D2}" presName="horz1" presStyleCnt="0"/>
      <dgm:spPr/>
    </dgm:pt>
    <dgm:pt modelId="{5A7318D9-A589-664A-A820-7D25EE393A65}" type="pres">
      <dgm:prSet presAssocID="{7B87FE76-B384-584B-8207-83D03CD868D2}" presName="tx1" presStyleLbl="revTx" presStyleIdx="1" presStyleCnt="4"/>
      <dgm:spPr/>
    </dgm:pt>
    <dgm:pt modelId="{E09DD07A-FCBD-4849-AAA7-868E263F0C5D}" type="pres">
      <dgm:prSet presAssocID="{7B87FE76-B384-584B-8207-83D03CD868D2}" presName="vert1" presStyleCnt="0"/>
      <dgm:spPr/>
    </dgm:pt>
    <dgm:pt modelId="{FFD0162B-CBE7-A34B-B2BC-F3685361B9A3}" type="pres">
      <dgm:prSet presAssocID="{CAD0BC90-2606-1240-A2D4-E7AEE274ED13}" presName="thickLine" presStyleLbl="alignNode1" presStyleIdx="2" presStyleCnt="4"/>
      <dgm:spPr/>
    </dgm:pt>
    <dgm:pt modelId="{BC3BD999-DEC7-F941-98FE-90D335F37286}" type="pres">
      <dgm:prSet presAssocID="{CAD0BC90-2606-1240-A2D4-E7AEE274ED13}" presName="horz1" presStyleCnt="0"/>
      <dgm:spPr/>
    </dgm:pt>
    <dgm:pt modelId="{C4878C76-10C3-D84C-9CD5-35084ED67BE3}" type="pres">
      <dgm:prSet presAssocID="{CAD0BC90-2606-1240-A2D4-E7AEE274ED13}" presName="tx1" presStyleLbl="revTx" presStyleIdx="2" presStyleCnt="4"/>
      <dgm:spPr/>
    </dgm:pt>
    <dgm:pt modelId="{C1CECEED-B3BD-ED44-A3EB-0F17F1466CF7}" type="pres">
      <dgm:prSet presAssocID="{CAD0BC90-2606-1240-A2D4-E7AEE274ED13}" presName="vert1" presStyleCnt="0"/>
      <dgm:spPr/>
    </dgm:pt>
    <dgm:pt modelId="{D5944FB0-BBB9-5248-85C7-B4B40A1D7C85}" type="pres">
      <dgm:prSet presAssocID="{018E8EAC-0CA0-A746-B253-48ADCBD81407}" presName="thickLine" presStyleLbl="alignNode1" presStyleIdx="3" presStyleCnt="4"/>
      <dgm:spPr/>
    </dgm:pt>
    <dgm:pt modelId="{80BF5070-C784-344A-B4EA-52D89ED4AD16}" type="pres">
      <dgm:prSet presAssocID="{018E8EAC-0CA0-A746-B253-48ADCBD81407}" presName="horz1" presStyleCnt="0"/>
      <dgm:spPr/>
    </dgm:pt>
    <dgm:pt modelId="{04156792-DB32-8045-8D6F-E8B4F32AE753}" type="pres">
      <dgm:prSet presAssocID="{018E8EAC-0CA0-A746-B253-48ADCBD81407}" presName="tx1" presStyleLbl="revTx" presStyleIdx="3" presStyleCnt="4"/>
      <dgm:spPr/>
    </dgm:pt>
    <dgm:pt modelId="{AC2AECC9-4362-EA43-A509-189A1F5CF69C}" type="pres">
      <dgm:prSet presAssocID="{018E8EAC-0CA0-A746-B253-48ADCBD81407}" presName="vert1" presStyleCnt="0"/>
      <dgm:spPr/>
    </dgm:pt>
  </dgm:ptLst>
  <dgm:cxnLst>
    <dgm:cxn modelId="{63D8C15D-7CEF-4E30-B146-7AB00CDC4610}" type="presOf" srcId="{CAD0BC90-2606-1240-A2D4-E7AEE274ED13}" destId="{C4878C76-10C3-D84C-9CD5-35084ED67BE3}" srcOrd="0" destOrd="0" presId="urn:microsoft.com/office/officeart/2008/layout/LinedList"/>
    <dgm:cxn modelId="{7AEEFD41-D6CE-8441-9CF1-70B787A44060}" srcId="{34FDBD5D-F13F-CB40-9E5E-7DA04912E573}" destId="{7B87FE76-B384-584B-8207-83D03CD868D2}" srcOrd="1" destOrd="0" parTransId="{B9FB6D3E-C4CA-3F41-9C47-83212B0FF6BC}" sibTransId="{51F1307C-E52B-814D-BA7F-AA4AB8A11F1A}"/>
    <dgm:cxn modelId="{0594084D-458E-B54A-88A6-63563931EE04}" srcId="{34FDBD5D-F13F-CB40-9E5E-7DA04912E573}" destId="{018E8EAC-0CA0-A746-B253-48ADCBD81407}" srcOrd="3" destOrd="0" parTransId="{C2F7BD2A-29E0-AE47-8301-1B28AEF0FB6F}" sibTransId="{06353AF6-D92B-B14E-8ACF-A4AF1BD1C312}"/>
    <dgm:cxn modelId="{2E0CC94D-2B64-4141-B037-B4B03B99B25E}" type="presOf" srcId="{7B87FE76-B384-584B-8207-83D03CD868D2}" destId="{5A7318D9-A589-664A-A820-7D25EE393A65}" srcOrd="0" destOrd="0" presId="urn:microsoft.com/office/officeart/2008/layout/LinedList"/>
    <dgm:cxn modelId="{84F6D66D-B290-49DE-8268-E667A2197423}" type="presOf" srcId="{018E8EAC-0CA0-A746-B253-48ADCBD81407}" destId="{04156792-DB32-8045-8D6F-E8B4F32AE753}" srcOrd="0" destOrd="0" presId="urn:microsoft.com/office/officeart/2008/layout/LinedList"/>
    <dgm:cxn modelId="{AA1CD652-3129-E342-9AC8-4ADFC99B8B0A}" srcId="{34FDBD5D-F13F-CB40-9E5E-7DA04912E573}" destId="{C90D5322-D037-2C40-90A4-ADF0FA1D6492}" srcOrd="0" destOrd="0" parTransId="{C76BC674-922D-2F4B-91F2-E3683072CBB9}" sibTransId="{547EDD0B-B393-ED45-AA8E-56B1DF87B2AB}"/>
    <dgm:cxn modelId="{80E13477-F0FD-4B1A-9771-2C0753257DB5}" type="presOf" srcId="{C90D5322-D037-2C40-90A4-ADF0FA1D6492}" destId="{7DE30791-E886-CD43-ACC9-986C76DA7EBB}" srcOrd="0" destOrd="0" presId="urn:microsoft.com/office/officeart/2008/layout/LinedList"/>
    <dgm:cxn modelId="{F89DF8AD-2FCD-4584-A86F-0E3761CE14A5}" type="presOf" srcId="{34FDBD5D-F13F-CB40-9E5E-7DA04912E573}" destId="{1F92068F-EA38-9B4A-B6A7-5E5C97718E48}" srcOrd="0" destOrd="0" presId="urn:microsoft.com/office/officeart/2008/layout/LinedList"/>
    <dgm:cxn modelId="{AA7BA9B2-BDE7-CE47-9DD7-D13547369B4E}" srcId="{34FDBD5D-F13F-CB40-9E5E-7DA04912E573}" destId="{CAD0BC90-2606-1240-A2D4-E7AEE274ED13}" srcOrd="2" destOrd="0" parTransId="{0B44E14D-6D80-0E4B-9657-E49AABC3CDA3}" sibTransId="{DE7321E4-5E8A-4445-A03C-7D7233B9E8AD}"/>
    <dgm:cxn modelId="{216263E5-7BA9-4F22-81B4-93BC908820C8}" type="presParOf" srcId="{1F92068F-EA38-9B4A-B6A7-5E5C97718E48}" destId="{046B0FA9-5CAA-C746-BBB9-16CF8C3870AE}" srcOrd="0" destOrd="0" presId="urn:microsoft.com/office/officeart/2008/layout/LinedList"/>
    <dgm:cxn modelId="{E8F540F9-78A7-4D32-B4CF-2FAEC193DBC3}" type="presParOf" srcId="{1F92068F-EA38-9B4A-B6A7-5E5C97718E48}" destId="{63E0FBDF-7EAF-8644-A38D-D02ECC5FA06F}" srcOrd="1" destOrd="0" presId="urn:microsoft.com/office/officeart/2008/layout/LinedList"/>
    <dgm:cxn modelId="{8C67DF4C-5381-4027-9636-F3618E3428FB}" type="presParOf" srcId="{63E0FBDF-7EAF-8644-A38D-D02ECC5FA06F}" destId="{7DE30791-E886-CD43-ACC9-986C76DA7EBB}" srcOrd="0" destOrd="0" presId="urn:microsoft.com/office/officeart/2008/layout/LinedList"/>
    <dgm:cxn modelId="{7A98AEAF-D947-43A6-8E9E-C05B1093B82E}" type="presParOf" srcId="{63E0FBDF-7EAF-8644-A38D-D02ECC5FA06F}" destId="{3B64C465-BBDB-1142-9619-B70135CE6DC8}" srcOrd="1" destOrd="0" presId="urn:microsoft.com/office/officeart/2008/layout/LinedList"/>
    <dgm:cxn modelId="{3E73A4B3-B9CB-41B8-860C-011DA1280764}" type="presParOf" srcId="{1F92068F-EA38-9B4A-B6A7-5E5C97718E48}" destId="{0FD49334-5A1B-034E-B918-F383E593172A}" srcOrd="2" destOrd="0" presId="urn:microsoft.com/office/officeart/2008/layout/LinedList"/>
    <dgm:cxn modelId="{DC2B96CB-CD07-49C4-9E43-9473DB035136}" type="presParOf" srcId="{1F92068F-EA38-9B4A-B6A7-5E5C97718E48}" destId="{34C56563-4869-1943-B5AB-6ABDE7E34EF4}" srcOrd="3" destOrd="0" presId="urn:microsoft.com/office/officeart/2008/layout/LinedList"/>
    <dgm:cxn modelId="{F9B882EA-43A0-457A-B365-5B397A71406B}" type="presParOf" srcId="{34C56563-4869-1943-B5AB-6ABDE7E34EF4}" destId="{5A7318D9-A589-664A-A820-7D25EE393A65}" srcOrd="0" destOrd="0" presId="urn:microsoft.com/office/officeart/2008/layout/LinedList"/>
    <dgm:cxn modelId="{B8B15F0A-C5D3-4331-9683-4DA0FED17265}" type="presParOf" srcId="{34C56563-4869-1943-B5AB-6ABDE7E34EF4}" destId="{E09DD07A-FCBD-4849-AAA7-868E263F0C5D}" srcOrd="1" destOrd="0" presId="urn:microsoft.com/office/officeart/2008/layout/LinedList"/>
    <dgm:cxn modelId="{0003047B-E61D-4963-AE75-D7D09D7826F8}" type="presParOf" srcId="{1F92068F-EA38-9B4A-B6A7-5E5C97718E48}" destId="{FFD0162B-CBE7-A34B-B2BC-F3685361B9A3}" srcOrd="4" destOrd="0" presId="urn:microsoft.com/office/officeart/2008/layout/LinedList"/>
    <dgm:cxn modelId="{6EB91CEE-3583-4690-BDE8-F01A288AF0F6}" type="presParOf" srcId="{1F92068F-EA38-9B4A-B6A7-5E5C97718E48}" destId="{BC3BD999-DEC7-F941-98FE-90D335F37286}" srcOrd="5" destOrd="0" presId="urn:microsoft.com/office/officeart/2008/layout/LinedList"/>
    <dgm:cxn modelId="{4A27FA6B-ED1B-4D61-9EF6-362102A07F18}" type="presParOf" srcId="{BC3BD999-DEC7-F941-98FE-90D335F37286}" destId="{C4878C76-10C3-D84C-9CD5-35084ED67BE3}" srcOrd="0" destOrd="0" presId="urn:microsoft.com/office/officeart/2008/layout/LinedList"/>
    <dgm:cxn modelId="{211C737D-FFB3-4248-A0F0-5A7EA0619D95}" type="presParOf" srcId="{BC3BD999-DEC7-F941-98FE-90D335F37286}" destId="{C1CECEED-B3BD-ED44-A3EB-0F17F1466CF7}" srcOrd="1" destOrd="0" presId="urn:microsoft.com/office/officeart/2008/layout/LinedList"/>
    <dgm:cxn modelId="{C86F0450-6EB2-4665-98BD-008C4777FB02}" type="presParOf" srcId="{1F92068F-EA38-9B4A-B6A7-5E5C97718E48}" destId="{D5944FB0-BBB9-5248-85C7-B4B40A1D7C85}" srcOrd="6" destOrd="0" presId="urn:microsoft.com/office/officeart/2008/layout/LinedList"/>
    <dgm:cxn modelId="{550553F5-0B16-493D-BCE7-DC638DC94D9A}" type="presParOf" srcId="{1F92068F-EA38-9B4A-B6A7-5E5C97718E48}" destId="{80BF5070-C784-344A-B4EA-52D89ED4AD16}" srcOrd="7" destOrd="0" presId="urn:microsoft.com/office/officeart/2008/layout/LinedList"/>
    <dgm:cxn modelId="{D9DCFCFA-9160-430F-A188-752BB4736415}" type="presParOf" srcId="{80BF5070-C784-344A-B4EA-52D89ED4AD16}" destId="{04156792-DB32-8045-8D6F-E8B4F32AE753}" srcOrd="0" destOrd="0" presId="urn:microsoft.com/office/officeart/2008/layout/LinedList"/>
    <dgm:cxn modelId="{A85962CB-40F1-4D62-B915-1E95B10BAB42}" type="presParOf" srcId="{80BF5070-C784-344A-B4EA-52D89ED4AD16}" destId="{AC2AECC9-4362-EA43-A509-189A1F5CF6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2AAAE28-DA38-4E41-A190-BF05B31B68C8}"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3AA00BC7-3D4D-8143-83E4-98A2A4619593}">
      <dgm:prSet custT="1"/>
      <dgm:spPr/>
      <dgm:t>
        <a:bodyPr/>
        <a:lstStyle/>
        <a:p>
          <a:pPr rtl="0"/>
          <a:r>
            <a:rPr lang="it-IT" sz="1800" dirty="0"/>
            <a:t>In ottemperanza del disposto dalle norme comunitarie, in caso di accertamento di inadempienze a seguito dei controlli effettuati vengono comminate al beneficiario le </a:t>
          </a:r>
          <a:r>
            <a:rPr lang="it-IT" sz="1800" b="1" dirty="0"/>
            <a:t>pertinenti riduzioni </a:t>
          </a:r>
          <a:r>
            <a:rPr lang="it-IT" sz="1800" dirty="0"/>
            <a:t>ed </a:t>
          </a:r>
          <a:r>
            <a:rPr lang="it-IT" sz="1800" b="1" dirty="0"/>
            <a:t>esclusioni</a:t>
          </a:r>
          <a:r>
            <a:rPr lang="it-IT" sz="1800" dirty="0"/>
            <a:t> approvate con apposite Delibere di Giunta Regionale distinte per </a:t>
          </a:r>
          <a:r>
            <a:rPr lang="it-IT" sz="1800" b="1" dirty="0"/>
            <a:t>misure a superficie </a:t>
          </a:r>
          <a:r>
            <a:rPr lang="it-IT" sz="1800" dirty="0"/>
            <a:t>e</a:t>
          </a:r>
          <a:r>
            <a:rPr lang="it-IT" sz="1800" b="1" dirty="0"/>
            <a:t> misure strutturali</a:t>
          </a:r>
          <a:endParaRPr lang="it-IT" sz="1800" dirty="0"/>
        </a:p>
      </dgm:t>
    </dgm:pt>
    <dgm:pt modelId="{A6197D03-BAE8-DE49-8CD5-ADE048548097}" type="parTrans" cxnId="{8B4852BC-7E83-5A47-896E-49ED30BC4907}">
      <dgm:prSet/>
      <dgm:spPr/>
      <dgm:t>
        <a:bodyPr/>
        <a:lstStyle/>
        <a:p>
          <a:endParaRPr lang="it-IT" sz="1800"/>
        </a:p>
      </dgm:t>
    </dgm:pt>
    <dgm:pt modelId="{CAC06AEC-5A24-4747-AD12-DF2F46859CE7}" type="sibTrans" cxnId="{8B4852BC-7E83-5A47-896E-49ED30BC4907}">
      <dgm:prSet/>
      <dgm:spPr/>
      <dgm:t>
        <a:bodyPr/>
        <a:lstStyle/>
        <a:p>
          <a:endParaRPr lang="it-IT" sz="1800"/>
        </a:p>
      </dgm:t>
    </dgm:pt>
    <dgm:pt modelId="{1E43524E-2274-CB40-B81D-3C82BA70BCA0}">
      <dgm:prSet custT="1"/>
      <dgm:spPr/>
      <dgm:t>
        <a:bodyPr/>
        <a:lstStyle/>
        <a:p>
          <a:pPr rtl="0"/>
          <a:r>
            <a:rPr lang="it-IT" sz="1800" dirty="0"/>
            <a:t>ARCEA espleta il </a:t>
          </a:r>
          <a:r>
            <a:rPr lang="it-IT" sz="1800" b="1" dirty="0"/>
            <a:t>controllo di 2° livello </a:t>
          </a:r>
          <a:r>
            <a:rPr lang="it-IT" sz="1800" dirty="0"/>
            <a:t>mediante un campione di operazioni pari al 1% dei pagamenti effettuati nell’annualità precedente, di cui viene verificata in via documentale, la regolarità dei pagamenti, la correttezza delle procedure di istruttoria e la sussistenza dei requisiti, incrociando gli atti ed i documenti del beneficiario, del CAA, del Dipartimento Agricoltura e di AGEA/Sin </a:t>
          </a:r>
          <a:r>
            <a:rPr lang="it-IT" sz="1800" dirty="0" err="1"/>
            <a:t>srl</a:t>
          </a:r>
          <a:r>
            <a:rPr lang="it-IT" sz="1800" dirty="0"/>
            <a:t>.</a:t>
          </a:r>
        </a:p>
      </dgm:t>
    </dgm:pt>
    <dgm:pt modelId="{D322D765-2B1D-E04E-901F-B6AC9DB49473}" type="parTrans" cxnId="{EFAA553B-E8CD-4943-9ACA-E87A120A0B10}">
      <dgm:prSet/>
      <dgm:spPr/>
      <dgm:t>
        <a:bodyPr/>
        <a:lstStyle/>
        <a:p>
          <a:endParaRPr lang="it-IT" sz="1800"/>
        </a:p>
      </dgm:t>
    </dgm:pt>
    <dgm:pt modelId="{9A4C415B-05B6-0A46-8222-C6FF8D908C9B}" type="sibTrans" cxnId="{EFAA553B-E8CD-4943-9ACA-E87A120A0B10}">
      <dgm:prSet/>
      <dgm:spPr/>
      <dgm:t>
        <a:bodyPr/>
        <a:lstStyle/>
        <a:p>
          <a:endParaRPr lang="it-IT" sz="1800"/>
        </a:p>
      </dgm:t>
    </dgm:pt>
    <dgm:pt modelId="{0A295CCD-592F-2443-93FE-45FF7A0C98B4}">
      <dgm:prSet custT="1"/>
      <dgm:spPr/>
      <dgm:t>
        <a:bodyPr/>
        <a:lstStyle/>
        <a:p>
          <a:pPr rtl="0"/>
          <a:r>
            <a:rPr lang="it-IT" sz="1800" dirty="0"/>
            <a:t>Provvede alla </a:t>
          </a:r>
          <a:r>
            <a:rPr lang="it-IT" sz="1800" b="1" dirty="0"/>
            <a:t>trasmissione periodica alla Commissione di tutte le informazioni relative alle irregolarità </a:t>
          </a:r>
          <a:r>
            <a:rPr lang="it-IT" sz="1800" dirty="0"/>
            <a:t>che hanno formato oggetto di un primo verbale amministrativo o giudiziario (</a:t>
          </a:r>
          <a:r>
            <a:rPr lang="it-IT" sz="1800" dirty="0" err="1"/>
            <a:t>c.d</a:t>
          </a:r>
          <a:r>
            <a:rPr lang="it-IT" sz="1800" dirty="0"/>
            <a:t> “schede OLAF”) mediante il sistema informatico IMS  (</a:t>
          </a:r>
          <a:r>
            <a:rPr lang="it-IT" sz="1800" dirty="0" err="1"/>
            <a:t>Irregularity</a:t>
          </a:r>
          <a:r>
            <a:rPr lang="it-IT" sz="1800" dirty="0"/>
            <a:t> Management System) collegato con piattaforma elettronica al database  centrale dell’OLAF denominato AFIS (Anti-</a:t>
          </a:r>
          <a:r>
            <a:rPr lang="it-IT" sz="1800" dirty="0" err="1"/>
            <a:t>Fraud</a:t>
          </a:r>
          <a:r>
            <a:rPr lang="it-IT" sz="1800" dirty="0"/>
            <a:t> Information System).</a:t>
          </a:r>
        </a:p>
      </dgm:t>
    </dgm:pt>
    <dgm:pt modelId="{BC443DF0-89B4-A142-97B7-498CFF6D113E}" type="parTrans" cxnId="{E8B3058E-A552-6D45-BF57-E0CEC73A2ACC}">
      <dgm:prSet/>
      <dgm:spPr/>
      <dgm:t>
        <a:bodyPr/>
        <a:lstStyle/>
        <a:p>
          <a:endParaRPr lang="it-IT" sz="1800"/>
        </a:p>
      </dgm:t>
    </dgm:pt>
    <dgm:pt modelId="{4C75E899-D9F5-F943-8BF4-A97C8012370F}" type="sibTrans" cxnId="{E8B3058E-A552-6D45-BF57-E0CEC73A2ACC}">
      <dgm:prSet/>
      <dgm:spPr/>
      <dgm:t>
        <a:bodyPr/>
        <a:lstStyle/>
        <a:p>
          <a:endParaRPr lang="it-IT" sz="1800"/>
        </a:p>
      </dgm:t>
    </dgm:pt>
    <dgm:pt modelId="{7CE4FFF1-DB21-4F41-8258-BFE017B0C0BD}" type="pres">
      <dgm:prSet presAssocID="{42AAAE28-DA38-4E41-A190-BF05B31B68C8}" presName="vert0" presStyleCnt="0">
        <dgm:presLayoutVars>
          <dgm:dir/>
          <dgm:animOne val="branch"/>
          <dgm:animLvl val="lvl"/>
        </dgm:presLayoutVars>
      </dgm:prSet>
      <dgm:spPr/>
    </dgm:pt>
    <dgm:pt modelId="{2064EC64-DD7F-A94E-97C5-B03BB78C424C}" type="pres">
      <dgm:prSet presAssocID="{3AA00BC7-3D4D-8143-83E4-98A2A4619593}" presName="thickLine" presStyleLbl="alignNode1" presStyleIdx="0" presStyleCnt="3"/>
      <dgm:spPr/>
    </dgm:pt>
    <dgm:pt modelId="{7240B27C-955D-8F44-9E15-234B039A54CA}" type="pres">
      <dgm:prSet presAssocID="{3AA00BC7-3D4D-8143-83E4-98A2A4619593}" presName="horz1" presStyleCnt="0"/>
      <dgm:spPr/>
    </dgm:pt>
    <dgm:pt modelId="{B27817BF-324E-E043-9C04-102BC1DB708A}" type="pres">
      <dgm:prSet presAssocID="{3AA00BC7-3D4D-8143-83E4-98A2A4619593}" presName="tx1" presStyleLbl="revTx" presStyleIdx="0" presStyleCnt="3"/>
      <dgm:spPr/>
    </dgm:pt>
    <dgm:pt modelId="{4F302659-77E5-7E45-B20C-0871B947D1CB}" type="pres">
      <dgm:prSet presAssocID="{3AA00BC7-3D4D-8143-83E4-98A2A4619593}" presName="vert1" presStyleCnt="0"/>
      <dgm:spPr/>
    </dgm:pt>
    <dgm:pt modelId="{D2A62E77-B980-7F49-8B15-FA048489A1CF}" type="pres">
      <dgm:prSet presAssocID="{1E43524E-2274-CB40-B81D-3C82BA70BCA0}" presName="thickLine" presStyleLbl="alignNode1" presStyleIdx="1" presStyleCnt="3"/>
      <dgm:spPr/>
    </dgm:pt>
    <dgm:pt modelId="{54C46661-2946-7944-A757-33EEF0C57010}" type="pres">
      <dgm:prSet presAssocID="{1E43524E-2274-CB40-B81D-3C82BA70BCA0}" presName="horz1" presStyleCnt="0"/>
      <dgm:spPr/>
    </dgm:pt>
    <dgm:pt modelId="{0B15B261-65D7-D443-B281-30A707A5E34E}" type="pres">
      <dgm:prSet presAssocID="{1E43524E-2274-CB40-B81D-3C82BA70BCA0}" presName="tx1" presStyleLbl="revTx" presStyleIdx="1" presStyleCnt="3"/>
      <dgm:spPr/>
    </dgm:pt>
    <dgm:pt modelId="{D3ABD940-1665-7C46-8D1A-D5BD6F0176E0}" type="pres">
      <dgm:prSet presAssocID="{1E43524E-2274-CB40-B81D-3C82BA70BCA0}" presName="vert1" presStyleCnt="0"/>
      <dgm:spPr/>
    </dgm:pt>
    <dgm:pt modelId="{B3549D15-D8EC-174E-9952-DF12FBDD054A}" type="pres">
      <dgm:prSet presAssocID="{0A295CCD-592F-2443-93FE-45FF7A0C98B4}" presName="thickLine" presStyleLbl="alignNode1" presStyleIdx="2" presStyleCnt="3"/>
      <dgm:spPr/>
    </dgm:pt>
    <dgm:pt modelId="{B1F3E38E-57F1-B446-9A75-EA5AFEA90861}" type="pres">
      <dgm:prSet presAssocID="{0A295CCD-592F-2443-93FE-45FF7A0C98B4}" presName="horz1" presStyleCnt="0"/>
      <dgm:spPr/>
    </dgm:pt>
    <dgm:pt modelId="{A298115B-C293-2B4F-B66B-2E7D24EB0A5A}" type="pres">
      <dgm:prSet presAssocID="{0A295CCD-592F-2443-93FE-45FF7A0C98B4}" presName="tx1" presStyleLbl="revTx" presStyleIdx="2" presStyleCnt="3"/>
      <dgm:spPr/>
    </dgm:pt>
    <dgm:pt modelId="{63B43926-4F2D-574B-881C-8C2576CCD69A}" type="pres">
      <dgm:prSet presAssocID="{0A295CCD-592F-2443-93FE-45FF7A0C98B4}" presName="vert1" presStyleCnt="0"/>
      <dgm:spPr/>
    </dgm:pt>
  </dgm:ptLst>
  <dgm:cxnLst>
    <dgm:cxn modelId="{C8F0B922-FC23-4D8B-BA83-4626F0BAC6A7}" type="presOf" srcId="{3AA00BC7-3D4D-8143-83E4-98A2A4619593}" destId="{B27817BF-324E-E043-9C04-102BC1DB708A}" srcOrd="0" destOrd="0" presId="urn:microsoft.com/office/officeart/2008/layout/LinedList"/>
    <dgm:cxn modelId="{EFAA553B-E8CD-4943-9ACA-E87A120A0B10}" srcId="{42AAAE28-DA38-4E41-A190-BF05B31B68C8}" destId="{1E43524E-2274-CB40-B81D-3C82BA70BCA0}" srcOrd="1" destOrd="0" parTransId="{D322D765-2B1D-E04E-901F-B6AC9DB49473}" sibTransId="{9A4C415B-05B6-0A46-8222-C6FF8D908C9B}"/>
    <dgm:cxn modelId="{495E0D4E-8ACF-43F2-BC59-F37BD41051C3}" type="presOf" srcId="{42AAAE28-DA38-4E41-A190-BF05B31B68C8}" destId="{7CE4FFF1-DB21-4F41-8258-BFE017B0C0BD}" srcOrd="0" destOrd="0" presId="urn:microsoft.com/office/officeart/2008/layout/LinedList"/>
    <dgm:cxn modelId="{E8B3058E-A552-6D45-BF57-E0CEC73A2ACC}" srcId="{42AAAE28-DA38-4E41-A190-BF05B31B68C8}" destId="{0A295CCD-592F-2443-93FE-45FF7A0C98B4}" srcOrd="2" destOrd="0" parTransId="{BC443DF0-89B4-A142-97B7-498CFF6D113E}" sibTransId="{4C75E899-D9F5-F943-8BF4-A97C8012370F}"/>
    <dgm:cxn modelId="{8B4852BC-7E83-5A47-896E-49ED30BC4907}" srcId="{42AAAE28-DA38-4E41-A190-BF05B31B68C8}" destId="{3AA00BC7-3D4D-8143-83E4-98A2A4619593}" srcOrd="0" destOrd="0" parTransId="{A6197D03-BAE8-DE49-8CD5-ADE048548097}" sibTransId="{CAC06AEC-5A24-4747-AD12-DF2F46859CE7}"/>
    <dgm:cxn modelId="{0D3D28C6-1670-4D7E-8F17-B07D02F08CB2}" type="presOf" srcId="{0A295CCD-592F-2443-93FE-45FF7A0C98B4}" destId="{A298115B-C293-2B4F-B66B-2E7D24EB0A5A}" srcOrd="0" destOrd="0" presId="urn:microsoft.com/office/officeart/2008/layout/LinedList"/>
    <dgm:cxn modelId="{56904AC8-BDD7-4A05-8E4D-E372395690B3}" type="presOf" srcId="{1E43524E-2274-CB40-B81D-3C82BA70BCA0}" destId="{0B15B261-65D7-D443-B281-30A707A5E34E}" srcOrd="0" destOrd="0" presId="urn:microsoft.com/office/officeart/2008/layout/LinedList"/>
    <dgm:cxn modelId="{B9A6635F-5403-4E99-A82F-665B55C87D24}" type="presParOf" srcId="{7CE4FFF1-DB21-4F41-8258-BFE017B0C0BD}" destId="{2064EC64-DD7F-A94E-97C5-B03BB78C424C}" srcOrd="0" destOrd="0" presId="urn:microsoft.com/office/officeart/2008/layout/LinedList"/>
    <dgm:cxn modelId="{A4AE3A47-7764-41BD-A0E5-3100BE0EF5AF}" type="presParOf" srcId="{7CE4FFF1-DB21-4F41-8258-BFE017B0C0BD}" destId="{7240B27C-955D-8F44-9E15-234B039A54CA}" srcOrd="1" destOrd="0" presId="urn:microsoft.com/office/officeart/2008/layout/LinedList"/>
    <dgm:cxn modelId="{0D3D34CC-BE4C-4A6A-9F24-6E2608346D7C}" type="presParOf" srcId="{7240B27C-955D-8F44-9E15-234B039A54CA}" destId="{B27817BF-324E-E043-9C04-102BC1DB708A}" srcOrd="0" destOrd="0" presId="urn:microsoft.com/office/officeart/2008/layout/LinedList"/>
    <dgm:cxn modelId="{9DACE2D1-D1C6-43FD-A09F-0EBE39DF70C9}" type="presParOf" srcId="{7240B27C-955D-8F44-9E15-234B039A54CA}" destId="{4F302659-77E5-7E45-B20C-0871B947D1CB}" srcOrd="1" destOrd="0" presId="urn:microsoft.com/office/officeart/2008/layout/LinedList"/>
    <dgm:cxn modelId="{FF678520-84A1-4595-A4EF-A2635201AB49}" type="presParOf" srcId="{7CE4FFF1-DB21-4F41-8258-BFE017B0C0BD}" destId="{D2A62E77-B980-7F49-8B15-FA048489A1CF}" srcOrd="2" destOrd="0" presId="urn:microsoft.com/office/officeart/2008/layout/LinedList"/>
    <dgm:cxn modelId="{36E53B72-7D9B-4076-8B7C-013F86F5FA84}" type="presParOf" srcId="{7CE4FFF1-DB21-4F41-8258-BFE017B0C0BD}" destId="{54C46661-2946-7944-A757-33EEF0C57010}" srcOrd="3" destOrd="0" presId="urn:microsoft.com/office/officeart/2008/layout/LinedList"/>
    <dgm:cxn modelId="{0C6D1499-43F4-492A-A767-DD47FAA9AD0D}" type="presParOf" srcId="{54C46661-2946-7944-A757-33EEF0C57010}" destId="{0B15B261-65D7-D443-B281-30A707A5E34E}" srcOrd="0" destOrd="0" presId="urn:microsoft.com/office/officeart/2008/layout/LinedList"/>
    <dgm:cxn modelId="{AB8899EC-8097-4E8A-BC28-7A236B65C56F}" type="presParOf" srcId="{54C46661-2946-7944-A757-33EEF0C57010}" destId="{D3ABD940-1665-7C46-8D1A-D5BD6F0176E0}" srcOrd="1" destOrd="0" presId="urn:microsoft.com/office/officeart/2008/layout/LinedList"/>
    <dgm:cxn modelId="{1A41ABDD-5F49-477F-882B-699E0443816F}" type="presParOf" srcId="{7CE4FFF1-DB21-4F41-8258-BFE017B0C0BD}" destId="{B3549D15-D8EC-174E-9952-DF12FBDD054A}" srcOrd="4" destOrd="0" presId="urn:microsoft.com/office/officeart/2008/layout/LinedList"/>
    <dgm:cxn modelId="{395FFE7B-63CC-4D07-B633-CA32D60AAB18}" type="presParOf" srcId="{7CE4FFF1-DB21-4F41-8258-BFE017B0C0BD}" destId="{B1F3E38E-57F1-B446-9A75-EA5AFEA90861}" srcOrd="5" destOrd="0" presId="urn:microsoft.com/office/officeart/2008/layout/LinedList"/>
    <dgm:cxn modelId="{446FDA33-0615-4782-B1B0-62053660B7B0}" type="presParOf" srcId="{B1F3E38E-57F1-B446-9A75-EA5AFEA90861}" destId="{A298115B-C293-2B4F-B66B-2E7D24EB0A5A}" srcOrd="0" destOrd="0" presId="urn:microsoft.com/office/officeart/2008/layout/LinedList"/>
    <dgm:cxn modelId="{E2B930C6-0D33-4658-A348-AF4F9B7E67A3}" type="presParOf" srcId="{B1F3E38E-57F1-B446-9A75-EA5AFEA90861}" destId="{63B43926-4F2D-574B-881C-8C2576CCD6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9E1C713-36CE-6149-ABFF-24B0115CCAC6}" type="doc">
      <dgm:prSet loTypeId="urn:microsoft.com/office/officeart/2005/8/layout/vList2" loCatId="list" qsTypeId="urn:microsoft.com/office/officeart/2005/8/quickstyle/simple4" qsCatId="simple" csTypeId="urn:microsoft.com/office/officeart/2005/8/colors/accent0_1" csCatId="mainScheme" phldr="1"/>
      <dgm:spPr/>
      <dgm:t>
        <a:bodyPr/>
        <a:lstStyle/>
        <a:p>
          <a:endParaRPr lang="it-IT"/>
        </a:p>
      </dgm:t>
    </dgm:pt>
    <dgm:pt modelId="{8E3BBEBA-3F6D-264C-8E46-DB0BD2655C9C}">
      <dgm:prSet/>
      <dgm:spPr/>
      <dgm:t>
        <a:bodyPr/>
        <a:lstStyle/>
        <a:p>
          <a:pPr rtl="0"/>
          <a:endParaRPr lang="it-IT" dirty="0"/>
        </a:p>
      </dgm:t>
    </dgm:pt>
    <dgm:pt modelId="{577F518D-EFC7-2B49-B2E7-47C8AFDC6919}" type="parTrans" cxnId="{485A9940-9A06-A548-BFCE-EDB858DEE3E3}">
      <dgm:prSet/>
      <dgm:spPr/>
      <dgm:t>
        <a:bodyPr/>
        <a:lstStyle/>
        <a:p>
          <a:endParaRPr lang="it-IT"/>
        </a:p>
      </dgm:t>
    </dgm:pt>
    <dgm:pt modelId="{892A3761-5BF7-C24B-81CA-3FAE13CE974A}" type="sibTrans" cxnId="{485A9940-9A06-A548-BFCE-EDB858DEE3E3}">
      <dgm:prSet/>
      <dgm:spPr/>
      <dgm:t>
        <a:bodyPr/>
        <a:lstStyle/>
        <a:p>
          <a:endParaRPr lang="it-IT"/>
        </a:p>
      </dgm:t>
    </dgm:pt>
    <dgm:pt modelId="{331FB499-8B41-4B48-8C57-B173FD4169D3}">
      <dgm:prSet/>
      <dgm:spPr/>
      <dgm:t>
        <a:bodyPr/>
        <a:lstStyle/>
        <a:p>
          <a:pPr rtl="0"/>
          <a:r>
            <a:rPr lang="it-IT" b="0" dirty="0">
              <a:effectLst/>
            </a:rPr>
            <a:t>Sono delegate alla Regione Calabria (convenzione valida fino al 31/12/2023) alcune fasi della funzione </a:t>
          </a:r>
          <a:r>
            <a:rPr lang="it-IT" b="1" dirty="0">
              <a:effectLst/>
            </a:rPr>
            <a:t>autorizzazione dei pagamenti</a:t>
          </a:r>
        </a:p>
      </dgm:t>
    </dgm:pt>
    <dgm:pt modelId="{FFD79E64-AFBD-E94E-A4E5-6017319E7814}" type="parTrans" cxnId="{F557BD00-8681-144E-9705-C6B110040980}">
      <dgm:prSet/>
      <dgm:spPr/>
      <dgm:t>
        <a:bodyPr/>
        <a:lstStyle/>
        <a:p>
          <a:endParaRPr lang="it-IT"/>
        </a:p>
      </dgm:t>
    </dgm:pt>
    <dgm:pt modelId="{FD82B748-BB6D-E745-935A-51CF6E21DC85}" type="sibTrans" cxnId="{F557BD00-8681-144E-9705-C6B110040980}">
      <dgm:prSet/>
      <dgm:spPr/>
      <dgm:t>
        <a:bodyPr/>
        <a:lstStyle/>
        <a:p>
          <a:endParaRPr lang="it-IT"/>
        </a:p>
      </dgm:t>
    </dgm:pt>
    <dgm:pt modelId="{F4F191F4-8063-764C-93DE-DB341FE52D8E}">
      <dgm:prSet/>
      <dgm:spPr/>
      <dgm:t>
        <a:bodyPr/>
        <a:lstStyle/>
        <a:p>
          <a:pPr rtl="0"/>
          <a:r>
            <a:rPr lang="it-IT" b="1" dirty="0">
              <a:effectLst/>
            </a:rPr>
            <a:t>In particolare, per quanto attiene alle attività oggetto del presente </a:t>
          </a:r>
          <a:r>
            <a:rPr lang="it-IT" b="1" dirty="0" err="1">
              <a:effectLst/>
            </a:rPr>
            <a:t>Audit</a:t>
          </a:r>
          <a:r>
            <a:rPr lang="it-IT" b="1" dirty="0">
              <a:effectLst/>
            </a:rPr>
            <a:t> è svolta dalla Regione Calabria l’</a:t>
          </a:r>
          <a:r>
            <a:rPr lang="it-IT" baseline="0" dirty="0"/>
            <a:t> Istruttoria Domande di Pagamento per le Misure SIGC </a:t>
          </a:r>
          <a:endParaRPr lang="it-IT" b="1" dirty="0">
            <a:effectLst/>
          </a:endParaRPr>
        </a:p>
      </dgm:t>
    </dgm:pt>
    <dgm:pt modelId="{0CE0C685-0F10-F946-87EA-F925F4719189}" type="parTrans" cxnId="{F2FAD08A-9F95-8949-9AAE-768F13007B76}">
      <dgm:prSet/>
      <dgm:spPr/>
      <dgm:t>
        <a:bodyPr/>
        <a:lstStyle/>
        <a:p>
          <a:endParaRPr lang="it-IT"/>
        </a:p>
      </dgm:t>
    </dgm:pt>
    <dgm:pt modelId="{92AB0A5A-327E-B146-B69A-97BD6749564B}" type="sibTrans" cxnId="{F2FAD08A-9F95-8949-9AAE-768F13007B76}">
      <dgm:prSet/>
      <dgm:spPr/>
      <dgm:t>
        <a:bodyPr/>
        <a:lstStyle/>
        <a:p>
          <a:endParaRPr lang="it-IT"/>
        </a:p>
      </dgm:t>
    </dgm:pt>
    <dgm:pt modelId="{BD65176E-8381-8C4F-BF3C-8F2E15239A20}" type="pres">
      <dgm:prSet presAssocID="{D9E1C713-36CE-6149-ABFF-24B0115CCAC6}" presName="linear" presStyleCnt="0">
        <dgm:presLayoutVars>
          <dgm:animLvl val="lvl"/>
          <dgm:resizeHandles val="exact"/>
        </dgm:presLayoutVars>
      </dgm:prSet>
      <dgm:spPr/>
    </dgm:pt>
    <dgm:pt modelId="{12E61018-C21C-B74B-B947-89697B3D46B7}" type="pres">
      <dgm:prSet presAssocID="{331FB499-8B41-4B48-8C57-B173FD4169D3}" presName="parentText" presStyleLbl="node1" presStyleIdx="0" presStyleCnt="2">
        <dgm:presLayoutVars>
          <dgm:chMax val="0"/>
          <dgm:bulletEnabled val="1"/>
        </dgm:presLayoutVars>
      </dgm:prSet>
      <dgm:spPr/>
    </dgm:pt>
    <dgm:pt modelId="{A81BDB99-78B2-0048-86EA-A8468A4A33DB}" type="pres">
      <dgm:prSet presAssocID="{FD82B748-BB6D-E745-935A-51CF6E21DC85}" presName="spacer" presStyleCnt="0"/>
      <dgm:spPr/>
    </dgm:pt>
    <dgm:pt modelId="{FA4DB8C5-E444-2D44-91A5-8F1ECC483CC2}" type="pres">
      <dgm:prSet presAssocID="{F4F191F4-8063-764C-93DE-DB341FE52D8E}" presName="parentText" presStyleLbl="node1" presStyleIdx="1" presStyleCnt="2" custLinFactNeighborX="-1214" custLinFactNeighborY="13217">
        <dgm:presLayoutVars>
          <dgm:chMax val="0"/>
          <dgm:bulletEnabled val="1"/>
        </dgm:presLayoutVars>
      </dgm:prSet>
      <dgm:spPr/>
    </dgm:pt>
    <dgm:pt modelId="{3646B4DD-80AA-784D-BE1B-9CD473D3C1C7}" type="pres">
      <dgm:prSet presAssocID="{F4F191F4-8063-764C-93DE-DB341FE52D8E}" presName="childText" presStyleLbl="revTx" presStyleIdx="0" presStyleCnt="1">
        <dgm:presLayoutVars>
          <dgm:bulletEnabled val="1"/>
        </dgm:presLayoutVars>
      </dgm:prSet>
      <dgm:spPr/>
    </dgm:pt>
  </dgm:ptLst>
  <dgm:cxnLst>
    <dgm:cxn modelId="{F557BD00-8681-144E-9705-C6B110040980}" srcId="{D9E1C713-36CE-6149-ABFF-24B0115CCAC6}" destId="{331FB499-8B41-4B48-8C57-B173FD4169D3}" srcOrd="0" destOrd="0" parTransId="{FFD79E64-AFBD-E94E-A4E5-6017319E7814}" sibTransId="{FD82B748-BB6D-E745-935A-51CF6E21DC85}"/>
    <dgm:cxn modelId="{7B282B04-DC2B-4C7F-AC0C-236A4F4B76E2}" type="presOf" srcId="{331FB499-8B41-4B48-8C57-B173FD4169D3}" destId="{12E61018-C21C-B74B-B947-89697B3D46B7}" srcOrd="0" destOrd="0" presId="urn:microsoft.com/office/officeart/2005/8/layout/vList2"/>
    <dgm:cxn modelId="{BFA0BB17-24A2-47E9-9B0D-38ABDB6725FA}" type="presOf" srcId="{8E3BBEBA-3F6D-264C-8E46-DB0BD2655C9C}" destId="{3646B4DD-80AA-784D-BE1B-9CD473D3C1C7}" srcOrd="0" destOrd="0" presId="urn:microsoft.com/office/officeart/2005/8/layout/vList2"/>
    <dgm:cxn modelId="{485A9940-9A06-A548-BFCE-EDB858DEE3E3}" srcId="{F4F191F4-8063-764C-93DE-DB341FE52D8E}" destId="{8E3BBEBA-3F6D-264C-8E46-DB0BD2655C9C}" srcOrd="0" destOrd="0" parTransId="{577F518D-EFC7-2B49-B2E7-47C8AFDC6919}" sibTransId="{892A3761-5BF7-C24B-81CA-3FAE13CE974A}"/>
    <dgm:cxn modelId="{F2FAD08A-9F95-8949-9AAE-768F13007B76}" srcId="{D9E1C713-36CE-6149-ABFF-24B0115CCAC6}" destId="{F4F191F4-8063-764C-93DE-DB341FE52D8E}" srcOrd="1" destOrd="0" parTransId="{0CE0C685-0F10-F946-87EA-F925F4719189}" sibTransId="{92AB0A5A-327E-B146-B69A-97BD6749564B}"/>
    <dgm:cxn modelId="{D49C7499-6285-4C41-A68F-6D162AEE93DB}" type="presOf" srcId="{D9E1C713-36CE-6149-ABFF-24B0115CCAC6}" destId="{BD65176E-8381-8C4F-BF3C-8F2E15239A20}" srcOrd="0" destOrd="0" presId="urn:microsoft.com/office/officeart/2005/8/layout/vList2"/>
    <dgm:cxn modelId="{6EF577CD-DEB2-444F-BCBF-8AFEABC0C9C9}" type="presOf" srcId="{F4F191F4-8063-764C-93DE-DB341FE52D8E}" destId="{FA4DB8C5-E444-2D44-91A5-8F1ECC483CC2}" srcOrd="0" destOrd="0" presId="urn:microsoft.com/office/officeart/2005/8/layout/vList2"/>
    <dgm:cxn modelId="{6EC0301A-65DA-44E5-BBAD-0FAEBE3B1A25}" type="presParOf" srcId="{BD65176E-8381-8C4F-BF3C-8F2E15239A20}" destId="{12E61018-C21C-B74B-B947-89697B3D46B7}" srcOrd="0" destOrd="0" presId="urn:microsoft.com/office/officeart/2005/8/layout/vList2"/>
    <dgm:cxn modelId="{E1F99992-BDD0-4362-8947-0C98F0457037}" type="presParOf" srcId="{BD65176E-8381-8C4F-BF3C-8F2E15239A20}" destId="{A81BDB99-78B2-0048-86EA-A8468A4A33DB}" srcOrd="1" destOrd="0" presId="urn:microsoft.com/office/officeart/2005/8/layout/vList2"/>
    <dgm:cxn modelId="{ED785FE2-1748-45CF-86EC-9AB737432CCD}" type="presParOf" srcId="{BD65176E-8381-8C4F-BF3C-8F2E15239A20}" destId="{FA4DB8C5-E444-2D44-91A5-8F1ECC483CC2}" srcOrd="2" destOrd="0" presId="urn:microsoft.com/office/officeart/2005/8/layout/vList2"/>
    <dgm:cxn modelId="{33253445-B02B-42D8-BDCD-4AF7C8C006AB}" type="presParOf" srcId="{BD65176E-8381-8C4F-BF3C-8F2E15239A20}" destId="{3646B4DD-80AA-784D-BE1B-9CD473D3C1C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62B74E9-44F7-B244-99AF-6771FA7628DA}"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96C36AA2-6514-6D4C-A146-AD2EB499DA55}">
      <dgm:prSet/>
      <dgm:spPr/>
      <dgm:t>
        <a:bodyPr/>
        <a:lstStyle/>
        <a:p>
          <a:pPr rtl="0"/>
          <a:r>
            <a:rPr lang="it-IT" b="1" dirty="0">
              <a:solidFill>
                <a:srgbClr val="1F497D"/>
              </a:solidFill>
            </a:rPr>
            <a:t>RISULTATI ATTIVITÀ DI ARCEA</a:t>
          </a:r>
          <a:endParaRPr lang="it-IT" dirty="0">
            <a:solidFill>
              <a:srgbClr val="1F497D"/>
            </a:solidFill>
          </a:endParaRPr>
        </a:p>
      </dgm:t>
    </dgm:pt>
    <dgm:pt modelId="{16A5A5DE-D80B-D948-A6EB-7A3C860FAE2F}" type="parTrans" cxnId="{47673324-6837-E247-A85D-4A24908C9E0D}">
      <dgm:prSet/>
      <dgm:spPr/>
      <dgm:t>
        <a:bodyPr/>
        <a:lstStyle/>
        <a:p>
          <a:endParaRPr lang="it-IT"/>
        </a:p>
      </dgm:t>
    </dgm:pt>
    <dgm:pt modelId="{794E831E-FFC9-0B48-AFDC-27A545618646}" type="sibTrans" cxnId="{47673324-6837-E247-A85D-4A24908C9E0D}">
      <dgm:prSet/>
      <dgm:spPr/>
      <dgm:t>
        <a:bodyPr/>
        <a:lstStyle/>
        <a:p>
          <a:endParaRPr lang="it-IT"/>
        </a:p>
      </dgm:t>
    </dgm:pt>
    <dgm:pt modelId="{74750BE3-0FEE-594C-9C2D-7E4C4FDD2C0D}">
      <dgm:prSet/>
      <dgm:spPr/>
      <dgm:t>
        <a:bodyPr/>
        <a:lstStyle/>
        <a:p>
          <a:pPr rtl="0"/>
          <a:r>
            <a:rPr lang="it-IT" b="1" dirty="0"/>
            <a:t>Denunce</a:t>
          </a:r>
          <a:r>
            <a:rPr lang="it-IT" dirty="0"/>
            <a:t> di irregolarità all</a:t>
          </a:r>
          <a:r>
            <a:rPr lang="it-IT" altLang="ja-JP" dirty="0"/>
            <a:t>’</a:t>
          </a:r>
          <a:r>
            <a:rPr lang="it-IT" dirty="0"/>
            <a:t>Autorità giudiziaria;</a:t>
          </a:r>
        </a:p>
      </dgm:t>
    </dgm:pt>
    <dgm:pt modelId="{EA1E6452-6648-F442-B4B3-2347AF132C06}" type="parTrans" cxnId="{E6F68D0C-2065-5346-8648-624AA767A415}">
      <dgm:prSet/>
      <dgm:spPr/>
      <dgm:t>
        <a:bodyPr/>
        <a:lstStyle/>
        <a:p>
          <a:endParaRPr lang="it-IT"/>
        </a:p>
      </dgm:t>
    </dgm:pt>
    <dgm:pt modelId="{C9A143BD-BA58-8347-A9E6-7934B915351F}" type="sibTrans" cxnId="{E6F68D0C-2065-5346-8648-624AA767A415}">
      <dgm:prSet/>
      <dgm:spPr/>
      <dgm:t>
        <a:bodyPr/>
        <a:lstStyle/>
        <a:p>
          <a:endParaRPr lang="it-IT"/>
        </a:p>
      </dgm:t>
    </dgm:pt>
    <dgm:pt modelId="{64679C6E-DABD-BA4E-BA27-626F93C94769}">
      <dgm:prSet/>
      <dgm:spPr/>
      <dgm:t>
        <a:bodyPr/>
        <a:lstStyle/>
        <a:p>
          <a:pPr rtl="0"/>
          <a:r>
            <a:rPr lang="it-IT" dirty="0"/>
            <a:t>stringente </a:t>
          </a:r>
          <a:r>
            <a:rPr lang="it-IT" b="1" dirty="0"/>
            <a:t>collaborazione alle indagini</a:t>
          </a:r>
          <a:r>
            <a:rPr lang="it-IT" dirty="0"/>
            <a:t> di Polizia giudiziaria mediante fornitura dati e supporto tecnico;</a:t>
          </a:r>
        </a:p>
      </dgm:t>
    </dgm:pt>
    <dgm:pt modelId="{2EFE32BD-BF91-DA43-9B14-B974AE5A2E76}" type="parTrans" cxnId="{B0862C77-DAEC-6A45-87B1-9864C0391E83}">
      <dgm:prSet/>
      <dgm:spPr/>
      <dgm:t>
        <a:bodyPr/>
        <a:lstStyle/>
        <a:p>
          <a:endParaRPr lang="it-IT"/>
        </a:p>
      </dgm:t>
    </dgm:pt>
    <dgm:pt modelId="{B8D83EAA-0812-3D40-AF6A-6DC468C39343}" type="sibTrans" cxnId="{B0862C77-DAEC-6A45-87B1-9864C0391E83}">
      <dgm:prSet/>
      <dgm:spPr/>
      <dgm:t>
        <a:bodyPr/>
        <a:lstStyle/>
        <a:p>
          <a:endParaRPr lang="it-IT"/>
        </a:p>
      </dgm:t>
    </dgm:pt>
    <dgm:pt modelId="{C10E43CF-615F-C241-9595-BD488A075A81}">
      <dgm:prSet/>
      <dgm:spPr/>
      <dgm:t>
        <a:bodyPr/>
        <a:lstStyle/>
        <a:p>
          <a:pPr rtl="0"/>
          <a:r>
            <a:rPr lang="it-IT" dirty="0"/>
            <a:t>istruttoria su </a:t>
          </a:r>
          <a:r>
            <a:rPr lang="it-IT" b="1" dirty="0"/>
            <a:t>verbali Guardia di Finanza</a:t>
          </a:r>
          <a:r>
            <a:rPr lang="it-IT" dirty="0"/>
            <a:t>;</a:t>
          </a:r>
        </a:p>
      </dgm:t>
    </dgm:pt>
    <dgm:pt modelId="{ABB8EEB1-4B4C-1048-82CA-732A59309964}" type="parTrans" cxnId="{3F694B0B-AEC7-D944-9729-54551AE39F6F}">
      <dgm:prSet/>
      <dgm:spPr/>
      <dgm:t>
        <a:bodyPr/>
        <a:lstStyle/>
        <a:p>
          <a:endParaRPr lang="it-IT"/>
        </a:p>
      </dgm:t>
    </dgm:pt>
    <dgm:pt modelId="{EA696A6C-F9FB-F449-A25B-1B89C5AD8B13}" type="sibTrans" cxnId="{3F694B0B-AEC7-D944-9729-54551AE39F6F}">
      <dgm:prSet/>
      <dgm:spPr/>
      <dgm:t>
        <a:bodyPr/>
        <a:lstStyle/>
        <a:p>
          <a:endParaRPr lang="it-IT"/>
        </a:p>
      </dgm:t>
    </dgm:pt>
    <dgm:pt modelId="{CD08BE73-2F75-474C-965E-2FB41A9AC45D}">
      <dgm:prSet/>
      <dgm:spPr/>
      <dgm:t>
        <a:bodyPr/>
        <a:lstStyle/>
        <a:p>
          <a:pPr rtl="0"/>
          <a:r>
            <a:rPr lang="it-IT" dirty="0"/>
            <a:t>instaurazione di </a:t>
          </a:r>
          <a:r>
            <a:rPr lang="it-IT" b="1" dirty="0"/>
            <a:t>processi penali</a:t>
          </a:r>
          <a:r>
            <a:rPr lang="it-IT" dirty="0"/>
            <a:t> per truffa aggravata in cui ARCEA è parte offesa;</a:t>
          </a:r>
        </a:p>
      </dgm:t>
    </dgm:pt>
    <dgm:pt modelId="{38B625A3-A887-6646-BDB4-4FBF8A0DF488}" type="parTrans" cxnId="{598DC5ED-9313-654A-AF37-8188D22DC27F}">
      <dgm:prSet/>
      <dgm:spPr/>
      <dgm:t>
        <a:bodyPr/>
        <a:lstStyle/>
        <a:p>
          <a:endParaRPr lang="it-IT"/>
        </a:p>
      </dgm:t>
    </dgm:pt>
    <dgm:pt modelId="{46BA340E-8490-1B44-BACB-B9CD775C179F}" type="sibTrans" cxnId="{598DC5ED-9313-654A-AF37-8188D22DC27F}">
      <dgm:prSet/>
      <dgm:spPr/>
      <dgm:t>
        <a:bodyPr/>
        <a:lstStyle/>
        <a:p>
          <a:endParaRPr lang="it-IT"/>
        </a:p>
      </dgm:t>
    </dgm:pt>
    <dgm:pt modelId="{78BACD7B-9100-6349-AADC-72F4AD986FFD}">
      <dgm:prSet/>
      <dgm:spPr/>
      <dgm:t>
        <a:bodyPr/>
        <a:lstStyle/>
        <a:p>
          <a:pPr rtl="0"/>
          <a:r>
            <a:rPr lang="it-IT" dirty="0"/>
            <a:t>gestione dei </a:t>
          </a:r>
          <a:r>
            <a:rPr lang="it-IT" b="1" dirty="0"/>
            <a:t>recuperi</a:t>
          </a:r>
          <a:r>
            <a:rPr lang="it-IT" dirty="0"/>
            <a:t> connessi alle revoche dei contributi del </a:t>
          </a:r>
          <a:r>
            <a:rPr lang="it-IT" b="1" dirty="0"/>
            <a:t>PSR 2007/2013</a:t>
          </a:r>
          <a:r>
            <a:rPr lang="it-IT" dirty="0"/>
            <a:t> da parte del Dipartimento Agricoltura della Regione Calabria.</a:t>
          </a:r>
        </a:p>
      </dgm:t>
    </dgm:pt>
    <dgm:pt modelId="{8FC5EB2E-9444-734D-9711-492C7B8F9600}" type="parTrans" cxnId="{78E887C0-7B98-B14A-8CD6-AB89409B34B4}">
      <dgm:prSet/>
      <dgm:spPr/>
      <dgm:t>
        <a:bodyPr/>
        <a:lstStyle/>
        <a:p>
          <a:endParaRPr lang="it-IT"/>
        </a:p>
      </dgm:t>
    </dgm:pt>
    <dgm:pt modelId="{3D499379-B1D2-FF4A-8EB2-4A783C214487}" type="sibTrans" cxnId="{78E887C0-7B98-B14A-8CD6-AB89409B34B4}">
      <dgm:prSet/>
      <dgm:spPr/>
      <dgm:t>
        <a:bodyPr/>
        <a:lstStyle/>
        <a:p>
          <a:endParaRPr lang="it-IT"/>
        </a:p>
      </dgm:t>
    </dgm:pt>
    <dgm:pt modelId="{2656EDFC-3D77-284B-8EC6-5C1E56A506AD}" type="pres">
      <dgm:prSet presAssocID="{A62B74E9-44F7-B244-99AF-6771FA7628DA}" presName="vert0" presStyleCnt="0">
        <dgm:presLayoutVars>
          <dgm:dir/>
          <dgm:animOne val="branch"/>
          <dgm:animLvl val="lvl"/>
        </dgm:presLayoutVars>
      </dgm:prSet>
      <dgm:spPr/>
    </dgm:pt>
    <dgm:pt modelId="{E3F704F9-1415-364A-9E45-F2F59015C491}" type="pres">
      <dgm:prSet presAssocID="{96C36AA2-6514-6D4C-A146-AD2EB499DA55}" presName="thickLine" presStyleLbl="alignNode1" presStyleIdx="0" presStyleCnt="1"/>
      <dgm:spPr/>
    </dgm:pt>
    <dgm:pt modelId="{32A535EA-24AB-AD4A-9915-03461CD67548}" type="pres">
      <dgm:prSet presAssocID="{96C36AA2-6514-6D4C-A146-AD2EB499DA55}" presName="horz1" presStyleCnt="0"/>
      <dgm:spPr/>
    </dgm:pt>
    <dgm:pt modelId="{3609F59D-0C87-6444-8072-8C7BCDE1B26A}" type="pres">
      <dgm:prSet presAssocID="{96C36AA2-6514-6D4C-A146-AD2EB499DA55}" presName="tx1" presStyleLbl="revTx" presStyleIdx="0" presStyleCnt="6"/>
      <dgm:spPr/>
    </dgm:pt>
    <dgm:pt modelId="{7EEB7FF0-71F9-3745-935C-D29308E6AFBE}" type="pres">
      <dgm:prSet presAssocID="{96C36AA2-6514-6D4C-A146-AD2EB499DA55}" presName="vert1" presStyleCnt="0"/>
      <dgm:spPr/>
    </dgm:pt>
    <dgm:pt modelId="{991E32EF-D78A-FC47-A5E3-415665FB50BD}" type="pres">
      <dgm:prSet presAssocID="{74750BE3-0FEE-594C-9C2D-7E4C4FDD2C0D}" presName="vertSpace2a" presStyleCnt="0"/>
      <dgm:spPr/>
    </dgm:pt>
    <dgm:pt modelId="{543499CF-C357-CD46-818A-F8DACD27059E}" type="pres">
      <dgm:prSet presAssocID="{74750BE3-0FEE-594C-9C2D-7E4C4FDD2C0D}" presName="horz2" presStyleCnt="0"/>
      <dgm:spPr/>
    </dgm:pt>
    <dgm:pt modelId="{7DA176A0-B9C1-6E4D-BA08-18F8B8B660BC}" type="pres">
      <dgm:prSet presAssocID="{74750BE3-0FEE-594C-9C2D-7E4C4FDD2C0D}" presName="horzSpace2" presStyleCnt="0"/>
      <dgm:spPr/>
    </dgm:pt>
    <dgm:pt modelId="{81A58FCD-CC25-B541-8128-FCE88EF76E22}" type="pres">
      <dgm:prSet presAssocID="{74750BE3-0FEE-594C-9C2D-7E4C4FDD2C0D}" presName="tx2" presStyleLbl="revTx" presStyleIdx="1" presStyleCnt="6"/>
      <dgm:spPr/>
    </dgm:pt>
    <dgm:pt modelId="{AC8B5828-024C-B045-9444-F06F4FE94486}" type="pres">
      <dgm:prSet presAssocID="{74750BE3-0FEE-594C-9C2D-7E4C4FDD2C0D}" presName="vert2" presStyleCnt="0"/>
      <dgm:spPr/>
    </dgm:pt>
    <dgm:pt modelId="{04EAD013-F47B-0347-9E4A-D97C4509AE00}" type="pres">
      <dgm:prSet presAssocID="{74750BE3-0FEE-594C-9C2D-7E4C4FDD2C0D}" presName="thinLine2b" presStyleLbl="callout" presStyleIdx="0" presStyleCnt="5"/>
      <dgm:spPr/>
    </dgm:pt>
    <dgm:pt modelId="{966A4531-65F2-B143-9EA6-EA875E6975B2}" type="pres">
      <dgm:prSet presAssocID="{74750BE3-0FEE-594C-9C2D-7E4C4FDD2C0D}" presName="vertSpace2b" presStyleCnt="0"/>
      <dgm:spPr/>
    </dgm:pt>
    <dgm:pt modelId="{0500F8EF-F35E-7C4B-9740-17FE35E75692}" type="pres">
      <dgm:prSet presAssocID="{64679C6E-DABD-BA4E-BA27-626F93C94769}" presName="horz2" presStyleCnt="0"/>
      <dgm:spPr/>
    </dgm:pt>
    <dgm:pt modelId="{45E5177F-4202-A843-B1A7-B07D2A71E046}" type="pres">
      <dgm:prSet presAssocID="{64679C6E-DABD-BA4E-BA27-626F93C94769}" presName="horzSpace2" presStyleCnt="0"/>
      <dgm:spPr/>
    </dgm:pt>
    <dgm:pt modelId="{8BE6ED06-9ADE-404E-855E-53C7A8BA4FED}" type="pres">
      <dgm:prSet presAssocID="{64679C6E-DABD-BA4E-BA27-626F93C94769}" presName="tx2" presStyleLbl="revTx" presStyleIdx="2" presStyleCnt="6"/>
      <dgm:spPr/>
    </dgm:pt>
    <dgm:pt modelId="{D2221B47-1955-DD46-A800-7D0705B28789}" type="pres">
      <dgm:prSet presAssocID="{64679C6E-DABD-BA4E-BA27-626F93C94769}" presName="vert2" presStyleCnt="0"/>
      <dgm:spPr/>
    </dgm:pt>
    <dgm:pt modelId="{EB7C408E-A806-3A41-A0CE-D89501B104BD}" type="pres">
      <dgm:prSet presAssocID="{64679C6E-DABD-BA4E-BA27-626F93C94769}" presName="thinLine2b" presStyleLbl="callout" presStyleIdx="1" presStyleCnt="5"/>
      <dgm:spPr/>
    </dgm:pt>
    <dgm:pt modelId="{B37CBC99-9929-4B48-AC23-72C48627967A}" type="pres">
      <dgm:prSet presAssocID="{64679C6E-DABD-BA4E-BA27-626F93C94769}" presName="vertSpace2b" presStyleCnt="0"/>
      <dgm:spPr/>
    </dgm:pt>
    <dgm:pt modelId="{6DBDDE05-E663-3C4E-9D48-AA1477C7451F}" type="pres">
      <dgm:prSet presAssocID="{C10E43CF-615F-C241-9595-BD488A075A81}" presName="horz2" presStyleCnt="0"/>
      <dgm:spPr/>
    </dgm:pt>
    <dgm:pt modelId="{CD6B9188-7824-214D-B0EE-5DFD5BCDF2DB}" type="pres">
      <dgm:prSet presAssocID="{C10E43CF-615F-C241-9595-BD488A075A81}" presName="horzSpace2" presStyleCnt="0"/>
      <dgm:spPr/>
    </dgm:pt>
    <dgm:pt modelId="{5B628704-B622-0B42-BA9D-D77BE0E85245}" type="pres">
      <dgm:prSet presAssocID="{C10E43CF-615F-C241-9595-BD488A075A81}" presName="tx2" presStyleLbl="revTx" presStyleIdx="3" presStyleCnt="6"/>
      <dgm:spPr/>
    </dgm:pt>
    <dgm:pt modelId="{2C40F559-ADDC-4C49-BBA9-2567FDCF2C1B}" type="pres">
      <dgm:prSet presAssocID="{C10E43CF-615F-C241-9595-BD488A075A81}" presName="vert2" presStyleCnt="0"/>
      <dgm:spPr/>
    </dgm:pt>
    <dgm:pt modelId="{DCAA3A60-FFB3-BF46-B717-E924CE70142D}" type="pres">
      <dgm:prSet presAssocID="{C10E43CF-615F-C241-9595-BD488A075A81}" presName="thinLine2b" presStyleLbl="callout" presStyleIdx="2" presStyleCnt="5"/>
      <dgm:spPr/>
    </dgm:pt>
    <dgm:pt modelId="{2819109C-3943-174C-AEAE-CDD37D018E95}" type="pres">
      <dgm:prSet presAssocID="{C10E43CF-615F-C241-9595-BD488A075A81}" presName="vertSpace2b" presStyleCnt="0"/>
      <dgm:spPr/>
    </dgm:pt>
    <dgm:pt modelId="{079EEF51-7579-9E4E-8A83-EBD3D81B3B77}" type="pres">
      <dgm:prSet presAssocID="{CD08BE73-2F75-474C-965E-2FB41A9AC45D}" presName="horz2" presStyleCnt="0"/>
      <dgm:spPr/>
    </dgm:pt>
    <dgm:pt modelId="{22E8A373-8D14-B24D-BAE6-7B472BFFD9FE}" type="pres">
      <dgm:prSet presAssocID="{CD08BE73-2F75-474C-965E-2FB41A9AC45D}" presName="horzSpace2" presStyleCnt="0"/>
      <dgm:spPr/>
    </dgm:pt>
    <dgm:pt modelId="{3977213D-0B69-5342-AB7B-BE810A384663}" type="pres">
      <dgm:prSet presAssocID="{CD08BE73-2F75-474C-965E-2FB41A9AC45D}" presName="tx2" presStyleLbl="revTx" presStyleIdx="4" presStyleCnt="6"/>
      <dgm:spPr/>
    </dgm:pt>
    <dgm:pt modelId="{9F7DC0E5-6482-1941-99CB-604C0397A69A}" type="pres">
      <dgm:prSet presAssocID="{CD08BE73-2F75-474C-965E-2FB41A9AC45D}" presName="vert2" presStyleCnt="0"/>
      <dgm:spPr/>
    </dgm:pt>
    <dgm:pt modelId="{ADF309B4-A100-334E-B1F6-03CB9FA18C1C}" type="pres">
      <dgm:prSet presAssocID="{CD08BE73-2F75-474C-965E-2FB41A9AC45D}" presName="thinLine2b" presStyleLbl="callout" presStyleIdx="3" presStyleCnt="5"/>
      <dgm:spPr/>
    </dgm:pt>
    <dgm:pt modelId="{440C6BEA-71D5-5A4B-ABAF-7FE464877FE1}" type="pres">
      <dgm:prSet presAssocID="{CD08BE73-2F75-474C-965E-2FB41A9AC45D}" presName="vertSpace2b" presStyleCnt="0"/>
      <dgm:spPr/>
    </dgm:pt>
    <dgm:pt modelId="{23FE2611-CD71-A848-972D-0B88B2236FB8}" type="pres">
      <dgm:prSet presAssocID="{78BACD7B-9100-6349-AADC-72F4AD986FFD}" presName="horz2" presStyleCnt="0"/>
      <dgm:spPr/>
    </dgm:pt>
    <dgm:pt modelId="{DD6BC55D-F1B4-0643-82CD-677BDDA26847}" type="pres">
      <dgm:prSet presAssocID="{78BACD7B-9100-6349-AADC-72F4AD986FFD}" presName="horzSpace2" presStyleCnt="0"/>
      <dgm:spPr/>
    </dgm:pt>
    <dgm:pt modelId="{31152B81-EEC9-FC43-A0D1-7E49EEA2456F}" type="pres">
      <dgm:prSet presAssocID="{78BACD7B-9100-6349-AADC-72F4AD986FFD}" presName="tx2" presStyleLbl="revTx" presStyleIdx="5" presStyleCnt="6"/>
      <dgm:spPr/>
    </dgm:pt>
    <dgm:pt modelId="{9CA4AF89-97C9-124C-ADB8-8A44DB36FA42}" type="pres">
      <dgm:prSet presAssocID="{78BACD7B-9100-6349-AADC-72F4AD986FFD}" presName="vert2" presStyleCnt="0"/>
      <dgm:spPr/>
    </dgm:pt>
    <dgm:pt modelId="{2A966BFE-8FEF-2C46-BCDE-19DDE07E6851}" type="pres">
      <dgm:prSet presAssocID="{78BACD7B-9100-6349-AADC-72F4AD986FFD}" presName="thinLine2b" presStyleLbl="callout" presStyleIdx="4" presStyleCnt="5"/>
      <dgm:spPr/>
    </dgm:pt>
    <dgm:pt modelId="{34C433DA-156D-914F-9E47-8C1CE5B7DF6D}" type="pres">
      <dgm:prSet presAssocID="{78BACD7B-9100-6349-AADC-72F4AD986FFD}" presName="vertSpace2b" presStyleCnt="0"/>
      <dgm:spPr/>
    </dgm:pt>
  </dgm:ptLst>
  <dgm:cxnLst>
    <dgm:cxn modelId="{587CDC06-37D2-4F96-B0C8-E86CD4B662B7}" type="presOf" srcId="{C10E43CF-615F-C241-9595-BD488A075A81}" destId="{5B628704-B622-0B42-BA9D-D77BE0E85245}" srcOrd="0" destOrd="0" presId="urn:microsoft.com/office/officeart/2008/layout/LinedList"/>
    <dgm:cxn modelId="{3F694B0B-AEC7-D944-9729-54551AE39F6F}" srcId="{96C36AA2-6514-6D4C-A146-AD2EB499DA55}" destId="{C10E43CF-615F-C241-9595-BD488A075A81}" srcOrd="2" destOrd="0" parTransId="{ABB8EEB1-4B4C-1048-82CA-732A59309964}" sibTransId="{EA696A6C-F9FB-F449-A25B-1B89C5AD8B13}"/>
    <dgm:cxn modelId="{E6F68D0C-2065-5346-8648-624AA767A415}" srcId="{96C36AA2-6514-6D4C-A146-AD2EB499DA55}" destId="{74750BE3-0FEE-594C-9C2D-7E4C4FDD2C0D}" srcOrd="0" destOrd="0" parTransId="{EA1E6452-6648-F442-B4B3-2347AF132C06}" sibTransId="{C9A143BD-BA58-8347-A9E6-7934B915351F}"/>
    <dgm:cxn modelId="{47673324-6837-E247-A85D-4A24908C9E0D}" srcId="{A62B74E9-44F7-B244-99AF-6771FA7628DA}" destId="{96C36AA2-6514-6D4C-A146-AD2EB499DA55}" srcOrd="0" destOrd="0" parTransId="{16A5A5DE-D80B-D948-A6EB-7A3C860FAE2F}" sibTransId="{794E831E-FFC9-0B48-AFDC-27A545618646}"/>
    <dgm:cxn modelId="{191FC730-3B80-4C83-B954-18263C419A8D}" type="presOf" srcId="{78BACD7B-9100-6349-AADC-72F4AD986FFD}" destId="{31152B81-EEC9-FC43-A0D1-7E49EEA2456F}" srcOrd="0" destOrd="0" presId="urn:microsoft.com/office/officeart/2008/layout/LinedList"/>
    <dgm:cxn modelId="{B0862C77-DAEC-6A45-87B1-9864C0391E83}" srcId="{96C36AA2-6514-6D4C-A146-AD2EB499DA55}" destId="{64679C6E-DABD-BA4E-BA27-626F93C94769}" srcOrd="1" destOrd="0" parTransId="{2EFE32BD-BF91-DA43-9B14-B974AE5A2E76}" sibTransId="{B8D83EAA-0812-3D40-AF6A-6DC468C39343}"/>
    <dgm:cxn modelId="{7080C88C-6DBF-4846-9DF1-438723CCBA3B}" type="presOf" srcId="{74750BE3-0FEE-594C-9C2D-7E4C4FDD2C0D}" destId="{81A58FCD-CC25-B541-8128-FCE88EF76E22}" srcOrd="0" destOrd="0" presId="urn:microsoft.com/office/officeart/2008/layout/LinedList"/>
    <dgm:cxn modelId="{05863E93-8354-46BA-BF92-45DBA1CE4E94}" type="presOf" srcId="{CD08BE73-2F75-474C-965E-2FB41A9AC45D}" destId="{3977213D-0B69-5342-AB7B-BE810A384663}" srcOrd="0" destOrd="0" presId="urn:microsoft.com/office/officeart/2008/layout/LinedList"/>
    <dgm:cxn modelId="{28A1AEA8-8206-4D0C-B0CE-E9DD675F103F}" type="presOf" srcId="{96C36AA2-6514-6D4C-A146-AD2EB499DA55}" destId="{3609F59D-0C87-6444-8072-8C7BCDE1B26A}" srcOrd="0" destOrd="0" presId="urn:microsoft.com/office/officeart/2008/layout/LinedList"/>
    <dgm:cxn modelId="{78E887C0-7B98-B14A-8CD6-AB89409B34B4}" srcId="{96C36AA2-6514-6D4C-A146-AD2EB499DA55}" destId="{78BACD7B-9100-6349-AADC-72F4AD986FFD}" srcOrd="4" destOrd="0" parTransId="{8FC5EB2E-9444-734D-9711-492C7B8F9600}" sibTransId="{3D499379-B1D2-FF4A-8EB2-4A783C214487}"/>
    <dgm:cxn modelId="{8283E7C0-A6DE-4A6E-9415-589DD6ED4B20}" type="presOf" srcId="{64679C6E-DABD-BA4E-BA27-626F93C94769}" destId="{8BE6ED06-9ADE-404E-855E-53C7A8BA4FED}" srcOrd="0" destOrd="0" presId="urn:microsoft.com/office/officeart/2008/layout/LinedList"/>
    <dgm:cxn modelId="{0E9CC4D3-3AF6-4B2A-B2A5-8782E547AE42}" type="presOf" srcId="{A62B74E9-44F7-B244-99AF-6771FA7628DA}" destId="{2656EDFC-3D77-284B-8EC6-5C1E56A506AD}" srcOrd="0" destOrd="0" presId="urn:microsoft.com/office/officeart/2008/layout/LinedList"/>
    <dgm:cxn modelId="{598DC5ED-9313-654A-AF37-8188D22DC27F}" srcId="{96C36AA2-6514-6D4C-A146-AD2EB499DA55}" destId="{CD08BE73-2F75-474C-965E-2FB41A9AC45D}" srcOrd="3" destOrd="0" parTransId="{38B625A3-A887-6646-BDB4-4FBF8A0DF488}" sibTransId="{46BA340E-8490-1B44-BACB-B9CD775C179F}"/>
    <dgm:cxn modelId="{F433F6D6-73EA-4DCE-BB05-D4CBB5C12DB7}" type="presParOf" srcId="{2656EDFC-3D77-284B-8EC6-5C1E56A506AD}" destId="{E3F704F9-1415-364A-9E45-F2F59015C491}" srcOrd="0" destOrd="0" presId="urn:microsoft.com/office/officeart/2008/layout/LinedList"/>
    <dgm:cxn modelId="{8BED38E0-3B27-4E9D-B408-B77164906786}" type="presParOf" srcId="{2656EDFC-3D77-284B-8EC6-5C1E56A506AD}" destId="{32A535EA-24AB-AD4A-9915-03461CD67548}" srcOrd="1" destOrd="0" presId="urn:microsoft.com/office/officeart/2008/layout/LinedList"/>
    <dgm:cxn modelId="{39F20862-A2FA-4C1B-B13E-C2F728B7ABCF}" type="presParOf" srcId="{32A535EA-24AB-AD4A-9915-03461CD67548}" destId="{3609F59D-0C87-6444-8072-8C7BCDE1B26A}" srcOrd="0" destOrd="0" presId="urn:microsoft.com/office/officeart/2008/layout/LinedList"/>
    <dgm:cxn modelId="{3B17CFBB-FAD2-4A64-B5F0-4307C861CA80}" type="presParOf" srcId="{32A535EA-24AB-AD4A-9915-03461CD67548}" destId="{7EEB7FF0-71F9-3745-935C-D29308E6AFBE}" srcOrd="1" destOrd="0" presId="urn:microsoft.com/office/officeart/2008/layout/LinedList"/>
    <dgm:cxn modelId="{FDC5D9E1-805A-4FD4-85F8-0D71114248A1}" type="presParOf" srcId="{7EEB7FF0-71F9-3745-935C-D29308E6AFBE}" destId="{991E32EF-D78A-FC47-A5E3-415665FB50BD}" srcOrd="0" destOrd="0" presId="urn:microsoft.com/office/officeart/2008/layout/LinedList"/>
    <dgm:cxn modelId="{748A7A87-BDB6-4BE7-B375-3BBBB489471D}" type="presParOf" srcId="{7EEB7FF0-71F9-3745-935C-D29308E6AFBE}" destId="{543499CF-C357-CD46-818A-F8DACD27059E}" srcOrd="1" destOrd="0" presId="urn:microsoft.com/office/officeart/2008/layout/LinedList"/>
    <dgm:cxn modelId="{8FB7E673-1366-4F22-955C-9A5E709D180B}" type="presParOf" srcId="{543499CF-C357-CD46-818A-F8DACD27059E}" destId="{7DA176A0-B9C1-6E4D-BA08-18F8B8B660BC}" srcOrd="0" destOrd="0" presId="urn:microsoft.com/office/officeart/2008/layout/LinedList"/>
    <dgm:cxn modelId="{629C766A-F611-4BEE-B8F0-1911F22756B8}" type="presParOf" srcId="{543499CF-C357-CD46-818A-F8DACD27059E}" destId="{81A58FCD-CC25-B541-8128-FCE88EF76E22}" srcOrd="1" destOrd="0" presId="urn:microsoft.com/office/officeart/2008/layout/LinedList"/>
    <dgm:cxn modelId="{4C6955D8-5412-40FF-B147-9E5C3F96EA80}" type="presParOf" srcId="{543499CF-C357-CD46-818A-F8DACD27059E}" destId="{AC8B5828-024C-B045-9444-F06F4FE94486}" srcOrd="2" destOrd="0" presId="urn:microsoft.com/office/officeart/2008/layout/LinedList"/>
    <dgm:cxn modelId="{048BA381-1DC2-4A9F-B769-7F9184A777A2}" type="presParOf" srcId="{7EEB7FF0-71F9-3745-935C-D29308E6AFBE}" destId="{04EAD013-F47B-0347-9E4A-D97C4509AE00}" srcOrd="2" destOrd="0" presId="urn:microsoft.com/office/officeart/2008/layout/LinedList"/>
    <dgm:cxn modelId="{4A25EC38-9264-471A-9C7D-0B37A459563E}" type="presParOf" srcId="{7EEB7FF0-71F9-3745-935C-D29308E6AFBE}" destId="{966A4531-65F2-B143-9EA6-EA875E6975B2}" srcOrd="3" destOrd="0" presId="urn:microsoft.com/office/officeart/2008/layout/LinedList"/>
    <dgm:cxn modelId="{0CA68DC8-B052-4FBB-95A3-3F25BF5256F0}" type="presParOf" srcId="{7EEB7FF0-71F9-3745-935C-D29308E6AFBE}" destId="{0500F8EF-F35E-7C4B-9740-17FE35E75692}" srcOrd="4" destOrd="0" presId="urn:microsoft.com/office/officeart/2008/layout/LinedList"/>
    <dgm:cxn modelId="{E9B3BC8A-33B9-4925-B143-E74EA6582931}" type="presParOf" srcId="{0500F8EF-F35E-7C4B-9740-17FE35E75692}" destId="{45E5177F-4202-A843-B1A7-B07D2A71E046}" srcOrd="0" destOrd="0" presId="urn:microsoft.com/office/officeart/2008/layout/LinedList"/>
    <dgm:cxn modelId="{56218E64-08B9-49F9-A035-329BC1A3C0A2}" type="presParOf" srcId="{0500F8EF-F35E-7C4B-9740-17FE35E75692}" destId="{8BE6ED06-9ADE-404E-855E-53C7A8BA4FED}" srcOrd="1" destOrd="0" presId="urn:microsoft.com/office/officeart/2008/layout/LinedList"/>
    <dgm:cxn modelId="{A214CCA4-7544-476E-9D31-BE7180A8DF00}" type="presParOf" srcId="{0500F8EF-F35E-7C4B-9740-17FE35E75692}" destId="{D2221B47-1955-DD46-A800-7D0705B28789}" srcOrd="2" destOrd="0" presId="urn:microsoft.com/office/officeart/2008/layout/LinedList"/>
    <dgm:cxn modelId="{BFF73D7A-4DE6-4059-96B4-9D4928B17017}" type="presParOf" srcId="{7EEB7FF0-71F9-3745-935C-D29308E6AFBE}" destId="{EB7C408E-A806-3A41-A0CE-D89501B104BD}" srcOrd="5" destOrd="0" presId="urn:microsoft.com/office/officeart/2008/layout/LinedList"/>
    <dgm:cxn modelId="{C34FCDFD-3750-4586-8580-353CDFD6EB65}" type="presParOf" srcId="{7EEB7FF0-71F9-3745-935C-D29308E6AFBE}" destId="{B37CBC99-9929-4B48-AC23-72C48627967A}" srcOrd="6" destOrd="0" presId="urn:microsoft.com/office/officeart/2008/layout/LinedList"/>
    <dgm:cxn modelId="{9A3507A4-9E56-47C0-95CE-AB8F926947B5}" type="presParOf" srcId="{7EEB7FF0-71F9-3745-935C-D29308E6AFBE}" destId="{6DBDDE05-E663-3C4E-9D48-AA1477C7451F}" srcOrd="7" destOrd="0" presId="urn:microsoft.com/office/officeart/2008/layout/LinedList"/>
    <dgm:cxn modelId="{150FA3AA-9B79-4C3F-8C7E-8AC178D6C128}" type="presParOf" srcId="{6DBDDE05-E663-3C4E-9D48-AA1477C7451F}" destId="{CD6B9188-7824-214D-B0EE-5DFD5BCDF2DB}" srcOrd="0" destOrd="0" presId="urn:microsoft.com/office/officeart/2008/layout/LinedList"/>
    <dgm:cxn modelId="{489333BA-8A8B-4C6F-82E6-AFC9BEBB9333}" type="presParOf" srcId="{6DBDDE05-E663-3C4E-9D48-AA1477C7451F}" destId="{5B628704-B622-0B42-BA9D-D77BE0E85245}" srcOrd="1" destOrd="0" presId="urn:microsoft.com/office/officeart/2008/layout/LinedList"/>
    <dgm:cxn modelId="{CB2176B7-DBC3-4DBF-94BA-0FB8CD0A1E2C}" type="presParOf" srcId="{6DBDDE05-E663-3C4E-9D48-AA1477C7451F}" destId="{2C40F559-ADDC-4C49-BBA9-2567FDCF2C1B}" srcOrd="2" destOrd="0" presId="urn:microsoft.com/office/officeart/2008/layout/LinedList"/>
    <dgm:cxn modelId="{2D8F66D2-FF82-421D-80B6-A69BEDC3E7FA}" type="presParOf" srcId="{7EEB7FF0-71F9-3745-935C-D29308E6AFBE}" destId="{DCAA3A60-FFB3-BF46-B717-E924CE70142D}" srcOrd="8" destOrd="0" presId="urn:microsoft.com/office/officeart/2008/layout/LinedList"/>
    <dgm:cxn modelId="{1EFCB205-E802-47F7-9A4B-DBC73635D732}" type="presParOf" srcId="{7EEB7FF0-71F9-3745-935C-D29308E6AFBE}" destId="{2819109C-3943-174C-AEAE-CDD37D018E95}" srcOrd="9" destOrd="0" presId="urn:microsoft.com/office/officeart/2008/layout/LinedList"/>
    <dgm:cxn modelId="{F39D3FEB-919A-481A-BAF1-474BED3CAEF9}" type="presParOf" srcId="{7EEB7FF0-71F9-3745-935C-D29308E6AFBE}" destId="{079EEF51-7579-9E4E-8A83-EBD3D81B3B77}" srcOrd="10" destOrd="0" presId="urn:microsoft.com/office/officeart/2008/layout/LinedList"/>
    <dgm:cxn modelId="{2E6C3764-50B6-448C-99AC-23421DCD3699}" type="presParOf" srcId="{079EEF51-7579-9E4E-8A83-EBD3D81B3B77}" destId="{22E8A373-8D14-B24D-BAE6-7B472BFFD9FE}" srcOrd="0" destOrd="0" presId="urn:microsoft.com/office/officeart/2008/layout/LinedList"/>
    <dgm:cxn modelId="{A39F5E89-9499-4B13-9935-BCCB517FE605}" type="presParOf" srcId="{079EEF51-7579-9E4E-8A83-EBD3D81B3B77}" destId="{3977213D-0B69-5342-AB7B-BE810A384663}" srcOrd="1" destOrd="0" presId="urn:microsoft.com/office/officeart/2008/layout/LinedList"/>
    <dgm:cxn modelId="{3D4BAC2A-61A3-4580-9A35-38125808C974}" type="presParOf" srcId="{079EEF51-7579-9E4E-8A83-EBD3D81B3B77}" destId="{9F7DC0E5-6482-1941-99CB-604C0397A69A}" srcOrd="2" destOrd="0" presId="urn:microsoft.com/office/officeart/2008/layout/LinedList"/>
    <dgm:cxn modelId="{654E132A-E4D6-4000-95C4-82D7C109486F}" type="presParOf" srcId="{7EEB7FF0-71F9-3745-935C-D29308E6AFBE}" destId="{ADF309B4-A100-334E-B1F6-03CB9FA18C1C}" srcOrd="11" destOrd="0" presId="urn:microsoft.com/office/officeart/2008/layout/LinedList"/>
    <dgm:cxn modelId="{3A3EC21B-5D3B-4669-8A13-1F6654BB6617}" type="presParOf" srcId="{7EEB7FF0-71F9-3745-935C-D29308E6AFBE}" destId="{440C6BEA-71D5-5A4B-ABAF-7FE464877FE1}" srcOrd="12" destOrd="0" presId="urn:microsoft.com/office/officeart/2008/layout/LinedList"/>
    <dgm:cxn modelId="{B82F5A8D-733A-4BD9-99DD-F8783F2C8050}" type="presParOf" srcId="{7EEB7FF0-71F9-3745-935C-D29308E6AFBE}" destId="{23FE2611-CD71-A848-972D-0B88B2236FB8}" srcOrd="13" destOrd="0" presId="urn:microsoft.com/office/officeart/2008/layout/LinedList"/>
    <dgm:cxn modelId="{1BD3D331-BEE1-491E-A5E5-ACCA0350B966}" type="presParOf" srcId="{23FE2611-CD71-A848-972D-0B88B2236FB8}" destId="{DD6BC55D-F1B4-0643-82CD-677BDDA26847}" srcOrd="0" destOrd="0" presId="urn:microsoft.com/office/officeart/2008/layout/LinedList"/>
    <dgm:cxn modelId="{177774AA-E401-4772-B5A1-B92EF8BD2238}" type="presParOf" srcId="{23FE2611-CD71-A848-972D-0B88B2236FB8}" destId="{31152B81-EEC9-FC43-A0D1-7E49EEA2456F}" srcOrd="1" destOrd="0" presId="urn:microsoft.com/office/officeart/2008/layout/LinedList"/>
    <dgm:cxn modelId="{39DEA7AE-34EC-456D-B4F2-E852582E0505}" type="presParOf" srcId="{23FE2611-CD71-A848-972D-0B88B2236FB8}" destId="{9CA4AF89-97C9-124C-ADB8-8A44DB36FA42}" srcOrd="2" destOrd="0" presId="urn:microsoft.com/office/officeart/2008/layout/LinedList"/>
    <dgm:cxn modelId="{AE6871B6-CA0F-46C7-93B2-743E5D0F8FF1}" type="presParOf" srcId="{7EEB7FF0-71F9-3745-935C-D29308E6AFBE}" destId="{2A966BFE-8FEF-2C46-BCDE-19DDE07E6851}" srcOrd="14" destOrd="0" presId="urn:microsoft.com/office/officeart/2008/layout/LinedList"/>
    <dgm:cxn modelId="{200FB98D-C59A-4F3A-AA3E-604C36C3DA1D}" type="presParOf" srcId="{7EEB7FF0-71F9-3745-935C-D29308E6AFBE}" destId="{34C433DA-156D-914F-9E47-8C1CE5B7DF6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9EE06F2-3CF3-184F-B1BA-2E2BBCB8D65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F37C9996-67AD-DD4F-B455-68FE08D83AF8}">
      <dgm:prSet/>
      <dgm:spPr/>
      <dgm:t>
        <a:bodyPr/>
        <a:lstStyle/>
        <a:p>
          <a:pPr rtl="0"/>
          <a:r>
            <a:rPr lang="it-IT" b="1" dirty="0">
              <a:solidFill>
                <a:srgbClr val="1F497D"/>
              </a:solidFill>
            </a:rPr>
            <a:t>CASI DI IRREGOLARITA</a:t>
          </a:r>
          <a:r>
            <a:rPr lang="it-IT" altLang="ja-JP" b="1" dirty="0">
              <a:solidFill>
                <a:srgbClr val="1F497D"/>
              </a:solidFill>
            </a:rPr>
            <a:t>’</a:t>
          </a:r>
          <a:r>
            <a:rPr lang="it-IT" b="1" dirty="0">
              <a:solidFill>
                <a:srgbClr val="1F497D"/>
              </a:solidFill>
            </a:rPr>
            <a:t> FEASR</a:t>
          </a:r>
          <a:r>
            <a:rPr lang="it-IT" dirty="0">
              <a:solidFill>
                <a:srgbClr val="1F497D"/>
              </a:solidFill>
            </a:rPr>
            <a:t> </a:t>
          </a:r>
        </a:p>
      </dgm:t>
    </dgm:pt>
    <dgm:pt modelId="{72AF7E73-4882-5E46-BC03-490D8721EAF3}" type="parTrans" cxnId="{BD573AF6-B838-6A49-9EB5-A5EE557AF365}">
      <dgm:prSet/>
      <dgm:spPr/>
      <dgm:t>
        <a:bodyPr/>
        <a:lstStyle/>
        <a:p>
          <a:endParaRPr lang="it-IT"/>
        </a:p>
      </dgm:t>
    </dgm:pt>
    <dgm:pt modelId="{3E280160-FDB8-0246-8611-29CC3C247C30}" type="sibTrans" cxnId="{BD573AF6-B838-6A49-9EB5-A5EE557AF365}">
      <dgm:prSet/>
      <dgm:spPr/>
      <dgm:t>
        <a:bodyPr/>
        <a:lstStyle/>
        <a:p>
          <a:endParaRPr lang="it-IT"/>
        </a:p>
      </dgm:t>
    </dgm:pt>
    <dgm:pt modelId="{B6CA3B14-85CB-174A-BC79-6DB7635DFD3B}">
      <dgm:prSet/>
      <dgm:spPr/>
      <dgm:t>
        <a:bodyPr/>
        <a:lstStyle/>
        <a:p>
          <a:pPr rtl="0"/>
          <a:r>
            <a:rPr lang="it-IT" dirty="0"/>
            <a:t>mancato rispetto tempistica di realizzazione del progetto o con modalità non conformi ad esso;</a:t>
          </a:r>
        </a:p>
      </dgm:t>
    </dgm:pt>
    <dgm:pt modelId="{0DA3629B-25E7-054A-8740-18F91B64C796}" type="parTrans" cxnId="{E59B7993-9EB7-744A-84B7-D22DDD1490DD}">
      <dgm:prSet/>
      <dgm:spPr/>
      <dgm:t>
        <a:bodyPr/>
        <a:lstStyle/>
        <a:p>
          <a:endParaRPr lang="it-IT"/>
        </a:p>
      </dgm:t>
    </dgm:pt>
    <dgm:pt modelId="{76BCE97F-ABB1-0F4B-9BF1-5755174D6129}" type="sibTrans" cxnId="{E59B7993-9EB7-744A-84B7-D22DDD1490DD}">
      <dgm:prSet/>
      <dgm:spPr/>
      <dgm:t>
        <a:bodyPr/>
        <a:lstStyle/>
        <a:p>
          <a:endParaRPr lang="it-IT"/>
        </a:p>
      </dgm:t>
    </dgm:pt>
    <dgm:pt modelId="{DB96064D-671E-5C46-BC15-5B398451867D}">
      <dgm:prSet/>
      <dgm:spPr/>
      <dgm:t>
        <a:bodyPr/>
        <a:lstStyle/>
        <a:p>
          <a:pPr rtl="0"/>
          <a:r>
            <a:rPr lang="it-IT" dirty="0"/>
            <a:t>gravi carenze documentali;</a:t>
          </a:r>
        </a:p>
      </dgm:t>
    </dgm:pt>
    <dgm:pt modelId="{84D1C40F-E722-C746-8981-3279BA8B36FE}" type="parTrans" cxnId="{C8E1CB51-9DD8-2A40-B046-C55A78F17846}">
      <dgm:prSet/>
      <dgm:spPr/>
      <dgm:t>
        <a:bodyPr/>
        <a:lstStyle/>
        <a:p>
          <a:endParaRPr lang="it-IT"/>
        </a:p>
      </dgm:t>
    </dgm:pt>
    <dgm:pt modelId="{45376B72-73E7-BD49-BFAB-E0466BBAEC86}" type="sibTrans" cxnId="{C8E1CB51-9DD8-2A40-B046-C55A78F17846}">
      <dgm:prSet/>
      <dgm:spPr/>
      <dgm:t>
        <a:bodyPr/>
        <a:lstStyle/>
        <a:p>
          <a:endParaRPr lang="it-IT"/>
        </a:p>
      </dgm:t>
    </dgm:pt>
    <dgm:pt modelId="{6EC30100-E83F-F04A-A760-82185B7C1421}">
      <dgm:prSet/>
      <dgm:spPr/>
      <dgm:t>
        <a:bodyPr/>
        <a:lstStyle/>
        <a:p>
          <a:pPr rtl="0"/>
          <a:r>
            <a:rPr lang="it-IT" dirty="0"/>
            <a:t>mancato possesso della qualifica di IAP;</a:t>
          </a:r>
        </a:p>
      </dgm:t>
    </dgm:pt>
    <dgm:pt modelId="{4473100A-5977-0143-A36B-646F947CDA27}" type="parTrans" cxnId="{049CEEDD-E3EA-FE46-ABCB-0530D86D1194}">
      <dgm:prSet/>
      <dgm:spPr/>
      <dgm:t>
        <a:bodyPr/>
        <a:lstStyle/>
        <a:p>
          <a:endParaRPr lang="it-IT"/>
        </a:p>
      </dgm:t>
    </dgm:pt>
    <dgm:pt modelId="{B0190220-C44B-2146-929A-9EA87871DD98}" type="sibTrans" cxnId="{049CEEDD-E3EA-FE46-ABCB-0530D86D1194}">
      <dgm:prSet/>
      <dgm:spPr/>
      <dgm:t>
        <a:bodyPr/>
        <a:lstStyle/>
        <a:p>
          <a:endParaRPr lang="it-IT"/>
        </a:p>
      </dgm:t>
    </dgm:pt>
    <dgm:pt modelId="{4EC0A743-673B-9A41-967A-56EBCC4C43EA}">
      <dgm:prSet/>
      <dgm:spPr/>
      <dgm:t>
        <a:bodyPr/>
        <a:lstStyle/>
        <a:p>
          <a:pPr rtl="0"/>
          <a:r>
            <a:rPr lang="it-IT" dirty="0"/>
            <a:t>mancato rispetto degli impegni stabiliti dal bando o degli obblighi di condizionalità;</a:t>
          </a:r>
        </a:p>
      </dgm:t>
    </dgm:pt>
    <dgm:pt modelId="{849429F5-D25D-2842-B3BC-42CA9243C303}" type="parTrans" cxnId="{C658A85C-5A29-424A-A744-B4593E01339D}">
      <dgm:prSet/>
      <dgm:spPr/>
      <dgm:t>
        <a:bodyPr/>
        <a:lstStyle/>
        <a:p>
          <a:endParaRPr lang="it-IT"/>
        </a:p>
      </dgm:t>
    </dgm:pt>
    <dgm:pt modelId="{7404A45D-95A7-0344-B7F7-152467CDB40E}" type="sibTrans" cxnId="{C658A85C-5A29-424A-A744-B4593E01339D}">
      <dgm:prSet/>
      <dgm:spPr/>
      <dgm:t>
        <a:bodyPr/>
        <a:lstStyle/>
        <a:p>
          <a:endParaRPr lang="it-IT"/>
        </a:p>
      </dgm:t>
    </dgm:pt>
    <dgm:pt modelId="{18A7541E-6B44-6140-AACD-22D610002A10}">
      <dgm:prSet/>
      <dgm:spPr/>
      <dgm:t>
        <a:bodyPr/>
        <a:lstStyle/>
        <a:p>
          <a:pPr rtl="0"/>
          <a:r>
            <a:rPr lang="it-IT" dirty="0"/>
            <a:t>inosservanza dei regolamenti UE;</a:t>
          </a:r>
        </a:p>
      </dgm:t>
    </dgm:pt>
    <dgm:pt modelId="{FE5C1A2E-4F66-FC4A-A1D7-487D1872AA85}" type="parTrans" cxnId="{70635725-62FF-3D45-A6F3-8C8C3C7D3FC0}">
      <dgm:prSet/>
      <dgm:spPr/>
      <dgm:t>
        <a:bodyPr/>
        <a:lstStyle/>
        <a:p>
          <a:endParaRPr lang="it-IT"/>
        </a:p>
      </dgm:t>
    </dgm:pt>
    <dgm:pt modelId="{B3C18911-3956-3B4D-B957-5E0FE36D607B}" type="sibTrans" cxnId="{70635725-62FF-3D45-A6F3-8C8C3C7D3FC0}">
      <dgm:prSet/>
      <dgm:spPr/>
      <dgm:t>
        <a:bodyPr/>
        <a:lstStyle/>
        <a:p>
          <a:endParaRPr lang="it-IT"/>
        </a:p>
      </dgm:t>
    </dgm:pt>
    <dgm:pt modelId="{ED855CF2-02E6-0D4C-98B5-98F7A49D805E}">
      <dgm:prSet/>
      <dgm:spPr/>
      <dgm:t>
        <a:bodyPr/>
        <a:lstStyle/>
        <a:p>
          <a:pPr rtl="0"/>
          <a:r>
            <a:rPr lang="it-IT" dirty="0"/>
            <a:t>sussistenza di informazioni antimafia </a:t>
          </a:r>
          <a:r>
            <a:rPr lang="it-IT" dirty="0" err="1"/>
            <a:t>interdittive</a:t>
          </a:r>
          <a:r>
            <a:rPr lang="it-IT" dirty="0"/>
            <a:t>. </a:t>
          </a:r>
        </a:p>
      </dgm:t>
    </dgm:pt>
    <dgm:pt modelId="{CDAC78FF-D035-FE4D-BC8F-230D13BC2849}" type="parTrans" cxnId="{8761F591-CEEC-A149-8996-F6FBAA2B0D33}">
      <dgm:prSet/>
      <dgm:spPr/>
      <dgm:t>
        <a:bodyPr/>
        <a:lstStyle/>
        <a:p>
          <a:endParaRPr lang="it-IT"/>
        </a:p>
      </dgm:t>
    </dgm:pt>
    <dgm:pt modelId="{8253E410-F976-4847-BE46-B1E7CE70283B}" type="sibTrans" cxnId="{8761F591-CEEC-A149-8996-F6FBAA2B0D33}">
      <dgm:prSet/>
      <dgm:spPr/>
      <dgm:t>
        <a:bodyPr/>
        <a:lstStyle/>
        <a:p>
          <a:endParaRPr lang="it-IT"/>
        </a:p>
      </dgm:t>
    </dgm:pt>
    <dgm:pt modelId="{39595249-8BCD-EB42-BB61-C47761602BC6}" type="pres">
      <dgm:prSet presAssocID="{79EE06F2-3CF3-184F-B1BA-2E2BBCB8D65E}" presName="vert0" presStyleCnt="0">
        <dgm:presLayoutVars>
          <dgm:dir/>
          <dgm:animOne val="branch"/>
          <dgm:animLvl val="lvl"/>
        </dgm:presLayoutVars>
      </dgm:prSet>
      <dgm:spPr/>
    </dgm:pt>
    <dgm:pt modelId="{0CFDD4E0-B79B-0A4F-8AC6-BC7E7BCDB098}" type="pres">
      <dgm:prSet presAssocID="{F37C9996-67AD-DD4F-B455-68FE08D83AF8}" presName="thickLine" presStyleLbl="alignNode1" presStyleIdx="0" presStyleCnt="1"/>
      <dgm:spPr/>
    </dgm:pt>
    <dgm:pt modelId="{6B82171D-6A2E-824A-92C1-4F24496B31C9}" type="pres">
      <dgm:prSet presAssocID="{F37C9996-67AD-DD4F-B455-68FE08D83AF8}" presName="horz1" presStyleCnt="0"/>
      <dgm:spPr/>
    </dgm:pt>
    <dgm:pt modelId="{F5BBE9BB-F84E-A94A-B24E-C2E38786D55D}" type="pres">
      <dgm:prSet presAssocID="{F37C9996-67AD-DD4F-B455-68FE08D83AF8}" presName="tx1" presStyleLbl="revTx" presStyleIdx="0" presStyleCnt="7"/>
      <dgm:spPr/>
    </dgm:pt>
    <dgm:pt modelId="{AC0FD3F8-1323-C843-9D34-41709635A206}" type="pres">
      <dgm:prSet presAssocID="{F37C9996-67AD-DD4F-B455-68FE08D83AF8}" presName="vert1" presStyleCnt="0"/>
      <dgm:spPr/>
    </dgm:pt>
    <dgm:pt modelId="{7F9DA335-6B5C-114F-BE3E-B2620BB276BE}" type="pres">
      <dgm:prSet presAssocID="{B6CA3B14-85CB-174A-BC79-6DB7635DFD3B}" presName="vertSpace2a" presStyleCnt="0"/>
      <dgm:spPr/>
    </dgm:pt>
    <dgm:pt modelId="{EEBC7627-E96B-B144-B27E-5ADF11527086}" type="pres">
      <dgm:prSet presAssocID="{B6CA3B14-85CB-174A-BC79-6DB7635DFD3B}" presName="horz2" presStyleCnt="0"/>
      <dgm:spPr/>
    </dgm:pt>
    <dgm:pt modelId="{4B122791-DC5B-DC46-929F-8E9C784BB511}" type="pres">
      <dgm:prSet presAssocID="{B6CA3B14-85CB-174A-BC79-6DB7635DFD3B}" presName="horzSpace2" presStyleCnt="0"/>
      <dgm:spPr/>
    </dgm:pt>
    <dgm:pt modelId="{7C510E7F-F6B1-4846-9B82-85629B3BCAA7}" type="pres">
      <dgm:prSet presAssocID="{B6CA3B14-85CB-174A-BC79-6DB7635DFD3B}" presName="tx2" presStyleLbl="revTx" presStyleIdx="1" presStyleCnt="7"/>
      <dgm:spPr/>
    </dgm:pt>
    <dgm:pt modelId="{89401F78-B00A-554E-8C72-9297238B7163}" type="pres">
      <dgm:prSet presAssocID="{B6CA3B14-85CB-174A-BC79-6DB7635DFD3B}" presName="vert2" presStyleCnt="0"/>
      <dgm:spPr/>
    </dgm:pt>
    <dgm:pt modelId="{D668E1D5-C497-EF42-88D8-268CEDC3F197}" type="pres">
      <dgm:prSet presAssocID="{B6CA3B14-85CB-174A-BC79-6DB7635DFD3B}" presName="thinLine2b" presStyleLbl="callout" presStyleIdx="0" presStyleCnt="6"/>
      <dgm:spPr/>
    </dgm:pt>
    <dgm:pt modelId="{FC531938-4637-6E4D-AE8C-CE7BB3C62379}" type="pres">
      <dgm:prSet presAssocID="{B6CA3B14-85CB-174A-BC79-6DB7635DFD3B}" presName="vertSpace2b" presStyleCnt="0"/>
      <dgm:spPr/>
    </dgm:pt>
    <dgm:pt modelId="{9CA58585-E201-234C-BE00-A52030676D1D}" type="pres">
      <dgm:prSet presAssocID="{DB96064D-671E-5C46-BC15-5B398451867D}" presName="horz2" presStyleCnt="0"/>
      <dgm:spPr/>
    </dgm:pt>
    <dgm:pt modelId="{2177B1EC-AD68-8149-8866-18D6D9109F61}" type="pres">
      <dgm:prSet presAssocID="{DB96064D-671E-5C46-BC15-5B398451867D}" presName="horzSpace2" presStyleCnt="0"/>
      <dgm:spPr/>
    </dgm:pt>
    <dgm:pt modelId="{9375F1AC-7CD2-9241-97D0-D2E74AB23CAB}" type="pres">
      <dgm:prSet presAssocID="{DB96064D-671E-5C46-BC15-5B398451867D}" presName="tx2" presStyleLbl="revTx" presStyleIdx="2" presStyleCnt="7"/>
      <dgm:spPr/>
    </dgm:pt>
    <dgm:pt modelId="{E15C9BCB-21C2-7749-B409-18942A4CF10A}" type="pres">
      <dgm:prSet presAssocID="{DB96064D-671E-5C46-BC15-5B398451867D}" presName="vert2" presStyleCnt="0"/>
      <dgm:spPr/>
    </dgm:pt>
    <dgm:pt modelId="{3756D86B-4268-4D42-B20B-BA1BB66BDD3C}" type="pres">
      <dgm:prSet presAssocID="{DB96064D-671E-5C46-BC15-5B398451867D}" presName="thinLine2b" presStyleLbl="callout" presStyleIdx="1" presStyleCnt="6"/>
      <dgm:spPr/>
    </dgm:pt>
    <dgm:pt modelId="{0D9D6142-E739-E740-93A3-EC5E357C68AD}" type="pres">
      <dgm:prSet presAssocID="{DB96064D-671E-5C46-BC15-5B398451867D}" presName="vertSpace2b" presStyleCnt="0"/>
      <dgm:spPr/>
    </dgm:pt>
    <dgm:pt modelId="{EA1A33A8-7EA8-ED49-89A0-E09E4C60C6A5}" type="pres">
      <dgm:prSet presAssocID="{6EC30100-E83F-F04A-A760-82185B7C1421}" presName="horz2" presStyleCnt="0"/>
      <dgm:spPr/>
    </dgm:pt>
    <dgm:pt modelId="{F08E0FEE-A681-E241-9508-0BAB42E75F53}" type="pres">
      <dgm:prSet presAssocID="{6EC30100-E83F-F04A-A760-82185B7C1421}" presName="horzSpace2" presStyleCnt="0"/>
      <dgm:spPr/>
    </dgm:pt>
    <dgm:pt modelId="{012F8EB7-A046-6C4C-9114-C7543AF1ECDE}" type="pres">
      <dgm:prSet presAssocID="{6EC30100-E83F-F04A-A760-82185B7C1421}" presName="tx2" presStyleLbl="revTx" presStyleIdx="3" presStyleCnt="7"/>
      <dgm:spPr/>
    </dgm:pt>
    <dgm:pt modelId="{715DE621-2759-1046-BB61-54D2870072C5}" type="pres">
      <dgm:prSet presAssocID="{6EC30100-E83F-F04A-A760-82185B7C1421}" presName="vert2" presStyleCnt="0"/>
      <dgm:spPr/>
    </dgm:pt>
    <dgm:pt modelId="{F308C690-C75D-EE43-81C4-984EBF93639A}" type="pres">
      <dgm:prSet presAssocID="{6EC30100-E83F-F04A-A760-82185B7C1421}" presName="thinLine2b" presStyleLbl="callout" presStyleIdx="2" presStyleCnt="6"/>
      <dgm:spPr/>
    </dgm:pt>
    <dgm:pt modelId="{4919DE45-1D82-0E48-B7A0-A38184B44673}" type="pres">
      <dgm:prSet presAssocID="{6EC30100-E83F-F04A-A760-82185B7C1421}" presName="vertSpace2b" presStyleCnt="0"/>
      <dgm:spPr/>
    </dgm:pt>
    <dgm:pt modelId="{DDBBECD5-B8E0-7643-8636-ACD4A320A650}" type="pres">
      <dgm:prSet presAssocID="{4EC0A743-673B-9A41-967A-56EBCC4C43EA}" presName="horz2" presStyleCnt="0"/>
      <dgm:spPr/>
    </dgm:pt>
    <dgm:pt modelId="{0F8D9DA3-0CA2-7A4E-AF3C-D12AA621F807}" type="pres">
      <dgm:prSet presAssocID="{4EC0A743-673B-9A41-967A-56EBCC4C43EA}" presName="horzSpace2" presStyleCnt="0"/>
      <dgm:spPr/>
    </dgm:pt>
    <dgm:pt modelId="{423FB34D-5BA1-2A43-9623-F05669154640}" type="pres">
      <dgm:prSet presAssocID="{4EC0A743-673B-9A41-967A-56EBCC4C43EA}" presName="tx2" presStyleLbl="revTx" presStyleIdx="4" presStyleCnt="7"/>
      <dgm:spPr/>
    </dgm:pt>
    <dgm:pt modelId="{756B7863-AC33-CE42-BE29-CF2DA452DF18}" type="pres">
      <dgm:prSet presAssocID="{4EC0A743-673B-9A41-967A-56EBCC4C43EA}" presName="vert2" presStyleCnt="0"/>
      <dgm:spPr/>
    </dgm:pt>
    <dgm:pt modelId="{D9F58F06-7947-DF42-A4CF-5E32109E7684}" type="pres">
      <dgm:prSet presAssocID="{4EC0A743-673B-9A41-967A-56EBCC4C43EA}" presName="thinLine2b" presStyleLbl="callout" presStyleIdx="3" presStyleCnt="6"/>
      <dgm:spPr/>
    </dgm:pt>
    <dgm:pt modelId="{E9CFB138-F20D-6A4B-863C-665402555D23}" type="pres">
      <dgm:prSet presAssocID="{4EC0A743-673B-9A41-967A-56EBCC4C43EA}" presName="vertSpace2b" presStyleCnt="0"/>
      <dgm:spPr/>
    </dgm:pt>
    <dgm:pt modelId="{4F5E8797-CD43-144D-B2A4-0A5E9EC143E1}" type="pres">
      <dgm:prSet presAssocID="{18A7541E-6B44-6140-AACD-22D610002A10}" presName="horz2" presStyleCnt="0"/>
      <dgm:spPr/>
    </dgm:pt>
    <dgm:pt modelId="{91AD7920-8529-B645-8527-F48E06F8B199}" type="pres">
      <dgm:prSet presAssocID="{18A7541E-6B44-6140-AACD-22D610002A10}" presName="horzSpace2" presStyleCnt="0"/>
      <dgm:spPr/>
    </dgm:pt>
    <dgm:pt modelId="{D0432C69-7815-BB45-BD45-FAD146371B1F}" type="pres">
      <dgm:prSet presAssocID="{18A7541E-6B44-6140-AACD-22D610002A10}" presName="tx2" presStyleLbl="revTx" presStyleIdx="5" presStyleCnt="7"/>
      <dgm:spPr/>
    </dgm:pt>
    <dgm:pt modelId="{00EA1FEC-D4B4-C94E-A6A2-2E4084CEAAE2}" type="pres">
      <dgm:prSet presAssocID="{18A7541E-6B44-6140-AACD-22D610002A10}" presName="vert2" presStyleCnt="0"/>
      <dgm:spPr/>
    </dgm:pt>
    <dgm:pt modelId="{D630624A-396E-3D44-AE07-B7CC6116BB61}" type="pres">
      <dgm:prSet presAssocID="{18A7541E-6B44-6140-AACD-22D610002A10}" presName="thinLine2b" presStyleLbl="callout" presStyleIdx="4" presStyleCnt="6"/>
      <dgm:spPr/>
    </dgm:pt>
    <dgm:pt modelId="{04CFC619-6D0D-364E-8533-DD9B5BCF24CA}" type="pres">
      <dgm:prSet presAssocID="{18A7541E-6B44-6140-AACD-22D610002A10}" presName="vertSpace2b" presStyleCnt="0"/>
      <dgm:spPr/>
    </dgm:pt>
    <dgm:pt modelId="{D1D56EBE-E4DC-2B45-A491-AB67B09B505E}" type="pres">
      <dgm:prSet presAssocID="{ED855CF2-02E6-0D4C-98B5-98F7A49D805E}" presName="horz2" presStyleCnt="0"/>
      <dgm:spPr/>
    </dgm:pt>
    <dgm:pt modelId="{9839E007-7B01-A547-B556-64B003695FAB}" type="pres">
      <dgm:prSet presAssocID="{ED855CF2-02E6-0D4C-98B5-98F7A49D805E}" presName="horzSpace2" presStyleCnt="0"/>
      <dgm:spPr/>
    </dgm:pt>
    <dgm:pt modelId="{F660E327-587F-234E-B44A-552B28E4B4FD}" type="pres">
      <dgm:prSet presAssocID="{ED855CF2-02E6-0D4C-98B5-98F7A49D805E}" presName="tx2" presStyleLbl="revTx" presStyleIdx="6" presStyleCnt="7"/>
      <dgm:spPr/>
    </dgm:pt>
    <dgm:pt modelId="{6768E892-AECC-6A4E-98F5-FB726A2AD3EC}" type="pres">
      <dgm:prSet presAssocID="{ED855CF2-02E6-0D4C-98B5-98F7A49D805E}" presName="vert2" presStyleCnt="0"/>
      <dgm:spPr/>
    </dgm:pt>
    <dgm:pt modelId="{E22D18EB-F896-914E-A880-CD3DFB7CE4CF}" type="pres">
      <dgm:prSet presAssocID="{ED855CF2-02E6-0D4C-98B5-98F7A49D805E}" presName="thinLine2b" presStyleLbl="callout" presStyleIdx="5" presStyleCnt="6"/>
      <dgm:spPr/>
    </dgm:pt>
    <dgm:pt modelId="{CA802AB0-E2C8-2B4F-B598-355A115E84CE}" type="pres">
      <dgm:prSet presAssocID="{ED855CF2-02E6-0D4C-98B5-98F7A49D805E}" presName="vertSpace2b" presStyleCnt="0"/>
      <dgm:spPr/>
    </dgm:pt>
  </dgm:ptLst>
  <dgm:cxnLst>
    <dgm:cxn modelId="{4821F105-A95A-4EE5-8106-4BFE5884767A}" type="presOf" srcId="{6EC30100-E83F-F04A-A760-82185B7C1421}" destId="{012F8EB7-A046-6C4C-9114-C7543AF1ECDE}" srcOrd="0" destOrd="0" presId="urn:microsoft.com/office/officeart/2008/layout/LinedList"/>
    <dgm:cxn modelId="{B6D8240F-71B1-4051-9286-A6A295E44EB7}" type="presOf" srcId="{DB96064D-671E-5C46-BC15-5B398451867D}" destId="{9375F1AC-7CD2-9241-97D0-D2E74AB23CAB}" srcOrd="0" destOrd="0" presId="urn:microsoft.com/office/officeart/2008/layout/LinedList"/>
    <dgm:cxn modelId="{70635725-62FF-3D45-A6F3-8C8C3C7D3FC0}" srcId="{F37C9996-67AD-DD4F-B455-68FE08D83AF8}" destId="{18A7541E-6B44-6140-AACD-22D610002A10}" srcOrd="4" destOrd="0" parTransId="{FE5C1A2E-4F66-FC4A-A1D7-487D1872AA85}" sibTransId="{B3C18911-3956-3B4D-B957-5E0FE36D607B}"/>
    <dgm:cxn modelId="{C658A85C-5A29-424A-A744-B4593E01339D}" srcId="{F37C9996-67AD-DD4F-B455-68FE08D83AF8}" destId="{4EC0A743-673B-9A41-967A-56EBCC4C43EA}" srcOrd="3" destOrd="0" parTransId="{849429F5-D25D-2842-B3BC-42CA9243C303}" sibTransId="{7404A45D-95A7-0344-B7F7-152467CDB40E}"/>
    <dgm:cxn modelId="{A1E6EA70-AEC8-488E-8669-60FE56DBBFFF}" type="presOf" srcId="{B6CA3B14-85CB-174A-BC79-6DB7635DFD3B}" destId="{7C510E7F-F6B1-4846-9B82-85629B3BCAA7}" srcOrd="0" destOrd="0" presId="urn:microsoft.com/office/officeart/2008/layout/LinedList"/>
    <dgm:cxn modelId="{C8E1CB51-9DD8-2A40-B046-C55A78F17846}" srcId="{F37C9996-67AD-DD4F-B455-68FE08D83AF8}" destId="{DB96064D-671E-5C46-BC15-5B398451867D}" srcOrd="1" destOrd="0" parTransId="{84D1C40F-E722-C746-8981-3279BA8B36FE}" sibTransId="{45376B72-73E7-BD49-BFAB-E0466BBAEC86}"/>
    <dgm:cxn modelId="{0E4FCF73-0CD6-424E-9567-9BE6D137B72A}" type="presOf" srcId="{18A7541E-6B44-6140-AACD-22D610002A10}" destId="{D0432C69-7815-BB45-BD45-FAD146371B1F}" srcOrd="0" destOrd="0" presId="urn:microsoft.com/office/officeart/2008/layout/LinedList"/>
    <dgm:cxn modelId="{4A9A3F8A-1F01-41AA-9C15-7D58D131507D}" type="presOf" srcId="{79EE06F2-3CF3-184F-B1BA-2E2BBCB8D65E}" destId="{39595249-8BCD-EB42-BB61-C47761602BC6}" srcOrd="0" destOrd="0" presId="urn:microsoft.com/office/officeart/2008/layout/LinedList"/>
    <dgm:cxn modelId="{8761F591-CEEC-A149-8996-F6FBAA2B0D33}" srcId="{F37C9996-67AD-DD4F-B455-68FE08D83AF8}" destId="{ED855CF2-02E6-0D4C-98B5-98F7A49D805E}" srcOrd="5" destOrd="0" parTransId="{CDAC78FF-D035-FE4D-BC8F-230D13BC2849}" sibTransId="{8253E410-F976-4847-BE46-B1E7CE70283B}"/>
    <dgm:cxn modelId="{E59B7993-9EB7-744A-84B7-D22DDD1490DD}" srcId="{F37C9996-67AD-DD4F-B455-68FE08D83AF8}" destId="{B6CA3B14-85CB-174A-BC79-6DB7635DFD3B}" srcOrd="0" destOrd="0" parTransId="{0DA3629B-25E7-054A-8740-18F91B64C796}" sibTransId="{76BCE97F-ABB1-0F4B-9BF1-5755174D6129}"/>
    <dgm:cxn modelId="{BC60E094-EEAA-44DE-9701-471088895381}" type="presOf" srcId="{ED855CF2-02E6-0D4C-98B5-98F7A49D805E}" destId="{F660E327-587F-234E-B44A-552B28E4B4FD}" srcOrd="0" destOrd="0" presId="urn:microsoft.com/office/officeart/2008/layout/LinedList"/>
    <dgm:cxn modelId="{D88E68A0-BC37-4023-A3AD-06F86714CC1E}" type="presOf" srcId="{4EC0A743-673B-9A41-967A-56EBCC4C43EA}" destId="{423FB34D-5BA1-2A43-9623-F05669154640}" srcOrd="0" destOrd="0" presId="urn:microsoft.com/office/officeart/2008/layout/LinedList"/>
    <dgm:cxn modelId="{049CEEDD-E3EA-FE46-ABCB-0530D86D1194}" srcId="{F37C9996-67AD-DD4F-B455-68FE08D83AF8}" destId="{6EC30100-E83F-F04A-A760-82185B7C1421}" srcOrd="2" destOrd="0" parTransId="{4473100A-5977-0143-A36B-646F947CDA27}" sibTransId="{B0190220-C44B-2146-929A-9EA87871DD98}"/>
    <dgm:cxn modelId="{24C695E0-0D8C-46E0-9EC8-D5BD2C070765}" type="presOf" srcId="{F37C9996-67AD-DD4F-B455-68FE08D83AF8}" destId="{F5BBE9BB-F84E-A94A-B24E-C2E38786D55D}" srcOrd="0" destOrd="0" presId="urn:microsoft.com/office/officeart/2008/layout/LinedList"/>
    <dgm:cxn modelId="{BD573AF6-B838-6A49-9EB5-A5EE557AF365}" srcId="{79EE06F2-3CF3-184F-B1BA-2E2BBCB8D65E}" destId="{F37C9996-67AD-DD4F-B455-68FE08D83AF8}" srcOrd="0" destOrd="0" parTransId="{72AF7E73-4882-5E46-BC03-490D8721EAF3}" sibTransId="{3E280160-FDB8-0246-8611-29CC3C247C30}"/>
    <dgm:cxn modelId="{C79AC79D-343D-4703-B632-25BF9B340C5B}" type="presParOf" srcId="{39595249-8BCD-EB42-BB61-C47761602BC6}" destId="{0CFDD4E0-B79B-0A4F-8AC6-BC7E7BCDB098}" srcOrd="0" destOrd="0" presId="urn:microsoft.com/office/officeart/2008/layout/LinedList"/>
    <dgm:cxn modelId="{D3EB4B89-EBD0-4E6F-8BB4-1A6AF7F451FA}" type="presParOf" srcId="{39595249-8BCD-EB42-BB61-C47761602BC6}" destId="{6B82171D-6A2E-824A-92C1-4F24496B31C9}" srcOrd="1" destOrd="0" presId="urn:microsoft.com/office/officeart/2008/layout/LinedList"/>
    <dgm:cxn modelId="{A742A229-EFB7-4CF8-B6DE-1BA8768829F1}" type="presParOf" srcId="{6B82171D-6A2E-824A-92C1-4F24496B31C9}" destId="{F5BBE9BB-F84E-A94A-B24E-C2E38786D55D}" srcOrd="0" destOrd="0" presId="urn:microsoft.com/office/officeart/2008/layout/LinedList"/>
    <dgm:cxn modelId="{B339099E-7DD4-4090-A976-6201B38FEF2B}" type="presParOf" srcId="{6B82171D-6A2E-824A-92C1-4F24496B31C9}" destId="{AC0FD3F8-1323-C843-9D34-41709635A206}" srcOrd="1" destOrd="0" presId="urn:microsoft.com/office/officeart/2008/layout/LinedList"/>
    <dgm:cxn modelId="{7DE87922-C6E3-4B46-A00F-189D3F6E0BB6}" type="presParOf" srcId="{AC0FD3F8-1323-C843-9D34-41709635A206}" destId="{7F9DA335-6B5C-114F-BE3E-B2620BB276BE}" srcOrd="0" destOrd="0" presId="urn:microsoft.com/office/officeart/2008/layout/LinedList"/>
    <dgm:cxn modelId="{CCB65A5A-FC2D-4200-B573-C47BFF25C870}" type="presParOf" srcId="{AC0FD3F8-1323-C843-9D34-41709635A206}" destId="{EEBC7627-E96B-B144-B27E-5ADF11527086}" srcOrd="1" destOrd="0" presId="urn:microsoft.com/office/officeart/2008/layout/LinedList"/>
    <dgm:cxn modelId="{92364BEB-6990-4E95-9852-1C447D5994EB}" type="presParOf" srcId="{EEBC7627-E96B-B144-B27E-5ADF11527086}" destId="{4B122791-DC5B-DC46-929F-8E9C784BB511}" srcOrd="0" destOrd="0" presId="urn:microsoft.com/office/officeart/2008/layout/LinedList"/>
    <dgm:cxn modelId="{59683ABE-2172-42DC-81BC-344881B52479}" type="presParOf" srcId="{EEBC7627-E96B-B144-B27E-5ADF11527086}" destId="{7C510E7F-F6B1-4846-9B82-85629B3BCAA7}" srcOrd="1" destOrd="0" presId="urn:microsoft.com/office/officeart/2008/layout/LinedList"/>
    <dgm:cxn modelId="{C05930FA-2EAF-4132-8E1C-26311DA8B131}" type="presParOf" srcId="{EEBC7627-E96B-B144-B27E-5ADF11527086}" destId="{89401F78-B00A-554E-8C72-9297238B7163}" srcOrd="2" destOrd="0" presId="urn:microsoft.com/office/officeart/2008/layout/LinedList"/>
    <dgm:cxn modelId="{B252BFE5-5D60-4707-AF98-06B8AB67E346}" type="presParOf" srcId="{AC0FD3F8-1323-C843-9D34-41709635A206}" destId="{D668E1D5-C497-EF42-88D8-268CEDC3F197}" srcOrd="2" destOrd="0" presId="urn:microsoft.com/office/officeart/2008/layout/LinedList"/>
    <dgm:cxn modelId="{CFA23283-C40E-4D73-8D4A-5EF5ADA0ABF8}" type="presParOf" srcId="{AC0FD3F8-1323-C843-9D34-41709635A206}" destId="{FC531938-4637-6E4D-AE8C-CE7BB3C62379}" srcOrd="3" destOrd="0" presId="urn:microsoft.com/office/officeart/2008/layout/LinedList"/>
    <dgm:cxn modelId="{E1E449F0-B516-4C64-91A6-246996494CFC}" type="presParOf" srcId="{AC0FD3F8-1323-C843-9D34-41709635A206}" destId="{9CA58585-E201-234C-BE00-A52030676D1D}" srcOrd="4" destOrd="0" presId="urn:microsoft.com/office/officeart/2008/layout/LinedList"/>
    <dgm:cxn modelId="{6DEDAC36-1B17-4A37-870B-DA5672DCD118}" type="presParOf" srcId="{9CA58585-E201-234C-BE00-A52030676D1D}" destId="{2177B1EC-AD68-8149-8866-18D6D9109F61}" srcOrd="0" destOrd="0" presId="urn:microsoft.com/office/officeart/2008/layout/LinedList"/>
    <dgm:cxn modelId="{6E4D356A-7EAF-4DF0-9002-9657E43EB4B4}" type="presParOf" srcId="{9CA58585-E201-234C-BE00-A52030676D1D}" destId="{9375F1AC-7CD2-9241-97D0-D2E74AB23CAB}" srcOrd="1" destOrd="0" presId="urn:microsoft.com/office/officeart/2008/layout/LinedList"/>
    <dgm:cxn modelId="{CC926252-9E4C-46F9-B11F-EDE48D7EAD2D}" type="presParOf" srcId="{9CA58585-E201-234C-BE00-A52030676D1D}" destId="{E15C9BCB-21C2-7749-B409-18942A4CF10A}" srcOrd="2" destOrd="0" presId="urn:microsoft.com/office/officeart/2008/layout/LinedList"/>
    <dgm:cxn modelId="{939536D8-F38F-4506-ADCC-48B7B13FCE0C}" type="presParOf" srcId="{AC0FD3F8-1323-C843-9D34-41709635A206}" destId="{3756D86B-4268-4D42-B20B-BA1BB66BDD3C}" srcOrd="5" destOrd="0" presId="urn:microsoft.com/office/officeart/2008/layout/LinedList"/>
    <dgm:cxn modelId="{7F241BB9-DBC6-4834-B503-223AE009F947}" type="presParOf" srcId="{AC0FD3F8-1323-C843-9D34-41709635A206}" destId="{0D9D6142-E739-E740-93A3-EC5E357C68AD}" srcOrd="6" destOrd="0" presId="urn:microsoft.com/office/officeart/2008/layout/LinedList"/>
    <dgm:cxn modelId="{40E8D10E-E698-4573-AC37-7068C3655ABE}" type="presParOf" srcId="{AC0FD3F8-1323-C843-9D34-41709635A206}" destId="{EA1A33A8-7EA8-ED49-89A0-E09E4C60C6A5}" srcOrd="7" destOrd="0" presId="urn:microsoft.com/office/officeart/2008/layout/LinedList"/>
    <dgm:cxn modelId="{17CC2EB6-A640-44B5-9022-64BDCCDFE22A}" type="presParOf" srcId="{EA1A33A8-7EA8-ED49-89A0-E09E4C60C6A5}" destId="{F08E0FEE-A681-E241-9508-0BAB42E75F53}" srcOrd="0" destOrd="0" presId="urn:microsoft.com/office/officeart/2008/layout/LinedList"/>
    <dgm:cxn modelId="{AFCA49AA-9930-4426-B025-A6D1301E9632}" type="presParOf" srcId="{EA1A33A8-7EA8-ED49-89A0-E09E4C60C6A5}" destId="{012F8EB7-A046-6C4C-9114-C7543AF1ECDE}" srcOrd="1" destOrd="0" presId="urn:microsoft.com/office/officeart/2008/layout/LinedList"/>
    <dgm:cxn modelId="{587B97DD-748C-477C-AD27-6696367D0A61}" type="presParOf" srcId="{EA1A33A8-7EA8-ED49-89A0-E09E4C60C6A5}" destId="{715DE621-2759-1046-BB61-54D2870072C5}" srcOrd="2" destOrd="0" presId="urn:microsoft.com/office/officeart/2008/layout/LinedList"/>
    <dgm:cxn modelId="{C6B3B8D4-DDFF-4D66-BEBD-CCBA77717DC4}" type="presParOf" srcId="{AC0FD3F8-1323-C843-9D34-41709635A206}" destId="{F308C690-C75D-EE43-81C4-984EBF93639A}" srcOrd="8" destOrd="0" presId="urn:microsoft.com/office/officeart/2008/layout/LinedList"/>
    <dgm:cxn modelId="{257E16B0-E778-403E-9860-4DAC247E7AF1}" type="presParOf" srcId="{AC0FD3F8-1323-C843-9D34-41709635A206}" destId="{4919DE45-1D82-0E48-B7A0-A38184B44673}" srcOrd="9" destOrd="0" presId="urn:microsoft.com/office/officeart/2008/layout/LinedList"/>
    <dgm:cxn modelId="{02006C8B-4011-4624-A9F8-607EA53EC0EB}" type="presParOf" srcId="{AC0FD3F8-1323-C843-9D34-41709635A206}" destId="{DDBBECD5-B8E0-7643-8636-ACD4A320A650}" srcOrd="10" destOrd="0" presId="urn:microsoft.com/office/officeart/2008/layout/LinedList"/>
    <dgm:cxn modelId="{49898E07-D7BE-409F-9410-9A897FC0EDEC}" type="presParOf" srcId="{DDBBECD5-B8E0-7643-8636-ACD4A320A650}" destId="{0F8D9DA3-0CA2-7A4E-AF3C-D12AA621F807}" srcOrd="0" destOrd="0" presId="urn:microsoft.com/office/officeart/2008/layout/LinedList"/>
    <dgm:cxn modelId="{929AA88B-5CF8-4A57-9788-27CBCD316702}" type="presParOf" srcId="{DDBBECD5-B8E0-7643-8636-ACD4A320A650}" destId="{423FB34D-5BA1-2A43-9623-F05669154640}" srcOrd="1" destOrd="0" presId="urn:microsoft.com/office/officeart/2008/layout/LinedList"/>
    <dgm:cxn modelId="{E26ACCCD-755F-48C7-99EB-7E7D1F353BF4}" type="presParOf" srcId="{DDBBECD5-B8E0-7643-8636-ACD4A320A650}" destId="{756B7863-AC33-CE42-BE29-CF2DA452DF18}" srcOrd="2" destOrd="0" presId="urn:microsoft.com/office/officeart/2008/layout/LinedList"/>
    <dgm:cxn modelId="{A02FDC73-5817-415B-8B73-C5763B0FFE75}" type="presParOf" srcId="{AC0FD3F8-1323-C843-9D34-41709635A206}" destId="{D9F58F06-7947-DF42-A4CF-5E32109E7684}" srcOrd="11" destOrd="0" presId="urn:microsoft.com/office/officeart/2008/layout/LinedList"/>
    <dgm:cxn modelId="{33FB9139-E1FA-47F7-80BE-133FA61D0EA5}" type="presParOf" srcId="{AC0FD3F8-1323-C843-9D34-41709635A206}" destId="{E9CFB138-F20D-6A4B-863C-665402555D23}" srcOrd="12" destOrd="0" presId="urn:microsoft.com/office/officeart/2008/layout/LinedList"/>
    <dgm:cxn modelId="{FE76D8A1-0593-4DEE-9F2F-F4BE5920D0DF}" type="presParOf" srcId="{AC0FD3F8-1323-C843-9D34-41709635A206}" destId="{4F5E8797-CD43-144D-B2A4-0A5E9EC143E1}" srcOrd="13" destOrd="0" presId="urn:microsoft.com/office/officeart/2008/layout/LinedList"/>
    <dgm:cxn modelId="{59266544-5D8F-4C91-8301-13E7C84CAB16}" type="presParOf" srcId="{4F5E8797-CD43-144D-B2A4-0A5E9EC143E1}" destId="{91AD7920-8529-B645-8527-F48E06F8B199}" srcOrd="0" destOrd="0" presId="urn:microsoft.com/office/officeart/2008/layout/LinedList"/>
    <dgm:cxn modelId="{44CBF7B0-C0D7-4239-90A4-8594219CFF32}" type="presParOf" srcId="{4F5E8797-CD43-144D-B2A4-0A5E9EC143E1}" destId="{D0432C69-7815-BB45-BD45-FAD146371B1F}" srcOrd="1" destOrd="0" presId="urn:microsoft.com/office/officeart/2008/layout/LinedList"/>
    <dgm:cxn modelId="{D252D5C6-9DF4-4839-A243-3F4588610950}" type="presParOf" srcId="{4F5E8797-CD43-144D-B2A4-0A5E9EC143E1}" destId="{00EA1FEC-D4B4-C94E-A6A2-2E4084CEAAE2}" srcOrd="2" destOrd="0" presId="urn:microsoft.com/office/officeart/2008/layout/LinedList"/>
    <dgm:cxn modelId="{40F6903C-F2D3-4BCF-8E77-FEA2F9B6C527}" type="presParOf" srcId="{AC0FD3F8-1323-C843-9D34-41709635A206}" destId="{D630624A-396E-3D44-AE07-B7CC6116BB61}" srcOrd="14" destOrd="0" presId="urn:microsoft.com/office/officeart/2008/layout/LinedList"/>
    <dgm:cxn modelId="{2368EAD0-BE56-4C1D-A21D-DA260E74ACA3}" type="presParOf" srcId="{AC0FD3F8-1323-C843-9D34-41709635A206}" destId="{04CFC619-6D0D-364E-8533-DD9B5BCF24CA}" srcOrd="15" destOrd="0" presId="urn:microsoft.com/office/officeart/2008/layout/LinedList"/>
    <dgm:cxn modelId="{53BAABF3-9584-48E6-AF52-6868AE350F4D}" type="presParOf" srcId="{AC0FD3F8-1323-C843-9D34-41709635A206}" destId="{D1D56EBE-E4DC-2B45-A491-AB67B09B505E}" srcOrd="16" destOrd="0" presId="urn:microsoft.com/office/officeart/2008/layout/LinedList"/>
    <dgm:cxn modelId="{87443F27-C3A6-4CA0-B80E-95CFCA4E01AE}" type="presParOf" srcId="{D1D56EBE-E4DC-2B45-A491-AB67B09B505E}" destId="{9839E007-7B01-A547-B556-64B003695FAB}" srcOrd="0" destOrd="0" presId="urn:microsoft.com/office/officeart/2008/layout/LinedList"/>
    <dgm:cxn modelId="{DABD6C34-82DF-4248-B417-2CEC96B2A1E9}" type="presParOf" srcId="{D1D56EBE-E4DC-2B45-A491-AB67B09B505E}" destId="{F660E327-587F-234E-B44A-552B28E4B4FD}" srcOrd="1" destOrd="0" presId="urn:microsoft.com/office/officeart/2008/layout/LinedList"/>
    <dgm:cxn modelId="{DAA951B6-B4A1-491A-99D8-E7E13C651DAA}" type="presParOf" srcId="{D1D56EBE-E4DC-2B45-A491-AB67B09B505E}" destId="{6768E892-AECC-6A4E-98F5-FB726A2AD3EC}" srcOrd="2" destOrd="0" presId="urn:microsoft.com/office/officeart/2008/layout/LinedList"/>
    <dgm:cxn modelId="{E4CE595F-D944-4F96-BCF1-F9C9666BF409}" type="presParOf" srcId="{AC0FD3F8-1323-C843-9D34-41709635A206}" destId="{E22D18EB-F896-914E-A880-CD3DFB7CE4CF}" srcOrd="17" destOrd="0" presId="urn:microsoft.com/office/officeart/2008/layout/LinedList"/>
    <dgm:cxn modelId="{AA0F308F-5D1B-484F-980A-84724FF4C62F}" type="presParOf" srcId="{AC0FD3F8-1323-C843-9D34-41709635A206}" destId="{CA802AB0-E2C8-2B4F-B598-355A115E84CE}"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D22C738-81EA-0346-A181-19A64A232B0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6FAC6C9A-6E15-3F42-9206-2D909C3E64B3}">
      <dgm:prSet/>
      <dgm:spPr/>
      <dgm:t>
        <a:bodyPr/>
        <a:lstStyle/>
        <a:p>
          <a:pPr rtl="0"/>
          <a:r>
            <a:rPr lang="it-IT" b="1" dirty="0">
              <a:solidFill>
                <a:srgbClr val="1F497D"/>
              </a:solidFill>
            </a:rPr>
            <a:t>CASI DI IRREGOLARITA</a:t>
          </a:r>
          <a:r>
            <a:rPr lang="it-IT" altLang="ja-JP" b="1" dirty="0">
              <a:solidFill>
                <a:srgbClr val="1F497D"/>
              </a:solidFill>
            </a:rPr>
            <a:t>’</a:t>
          </a:r>
          <a:r>
            <a:rPr lang="it-IT" b="1" dirty="0">
              <a:solidFill>
                <a:srgbClr val="1F497D"/>
              </a:solidFill>
            </a:rPr>
            <a:t> FEAGA</a:t>
          </a:r>
          <a:endParaRPr lang="it-IT" dirty="0">
            <a:solidFill>
              <a:srgbClr val="1F497D"/>
            </a:solidFill>
          </a:endParaRPr>
        </a:p>
      </dgm:t>
    </dgm:pt>
    <dgm:pt modelId="{E216E704-A426-EB4B-83FB-BBFEE3ED07EE}" type="parTrans" cxnId="{819E40C4-7A54-FA4F-BD78-90F91CDBF3BF}">
      <dgm:prSet/>
      <dgm:spPr/>
      <dgm:t>
        <a:bodyPr/>
        <a:lstStyle/>
        <a:p>
          <a:endParaRPr lang="it-IT"/>
        </a:p>
      </dgm:t>
    </dgm:pt>
    <dgm:pt modelId="{E59FE5AC-5366-454C-BA0D-41719DFE27F2}" type="sibTrans" cxnId="{819E40C4-7A54-FA4F-BD78-90F91CDBF3BF}">
      <dgm:prSet/>
      <dgm:spPr/>
      <dgm:t>
        <a:bodyPr/>
        <a:lstStyle/>
        <a:p>
          <a:endParaRPr lang="it-IT"/>
        </a:p>
      </dgm:t>
    </dgm:pt>
    <dgm:pt modelId="{88DFD78A-E790-FE4A-9A07-62720D3A9B31}">
      <dgm:prSet/>
      <dgm:spPr/>
      <dgm:t>
        <a:bodyPr/>
        <a:lstStyle/>
        <a:p>
          <a:pPr rtl="0"/>
          <a:r>
            <a:rPr lang="it-IT" dirty="0"/>
            <a:t>dichiarazione in domanda di terreni confiscati,</a:t>
          </a:r>
        </a:p>
      </dgm:t>
    </dgm:pt>
    <dgm:pt modelId="{0E112072-24BF-8140-898E-1AB47238D3FC}" type="parTrans" cxnId="{A686E8DA-8357-1841-BC9F-E4269B8FFE63}">
      <dgm:prSet/>
      <dgm:spPr/>
      <dgm:t>
        <a:bodyPr/>
        <a:lstStyle/>
        <a:p>
          <a:endParaRPr lang="it-IT"/>
        </a:p>
      </dgm:t>
    </dgm:pt>
    <dgm:pt modelId="{3BF7D205-4281-CA4B-92F3-4EF57E97E814}" type="sibTrans" cxnId="{A686E8DA-8357-1841-BC9F-E4269B8FFE63}">
      <dgm:prSet/>
      <dgm:spPr/>
      <dgm:t>
        <a:bodyPr/>
        <a:lstStyle/>
        <a:p>
          <a:endParaRPr lang="it-IT"/>
        </a:p>
      </dgm:t>
    </dgm:pt>
    <dgm:pt modelId="{42CB30BE-D999-A642-AD8A-96122153717C}">
      <dgm:prSet/>
      <dgm:spPr/>
      <dgm:t>
        <a:bodyPr/>
        <a:lstStyle/>
        <a:p>
          <a:pPr rtl="0"/>
          <a:r>
            <a:rPr lang="it-IT" dirty="0"/>
            <a:t>appartenenti ad enti pubblici o a privati ignari;</a:t>
          </a:r>
        </a:p>
      </dgm:t>
    </dgm:pt>
    <dgm:pt modelId="{427559BE-C67B-E749-8862-9C3AC0E6BB0F}" type="parTrans" cxnId="{613345D8-4642-CC4A-8837-D7CCEEE9BF78}">
      <dgm:prSet/>
      <dgm:spPr/>
      <dgm:t>
        <a:bodyPr/>
        <a:lstStyle/>
        <a:p>
          <a:endParaRPr lang="it-IT"/>
        </a:p>
      </dgm:t>
    </dgm:pt>
    <dgm:pt modelId="{AE8E0FD1-3096-E447-A06F-B048BF0384E6}" type="sibTrans" cxnId="{613345D8-4642-CC4A-8837-D7CCEEE9BF78}">
      <dgm:prSet/>
      <dgm:spPr/>
      <dgm:t>
        <a:bodyPr/>
        <a:lstStyle/>
        <a:p>
          <a:endParaRPr lang="it-IT"/>
        </a:p>
      </dgm:t>
    </dgm:pt>
    <dgm:pt modelId="{B4F74146-6852-C149-847C-124ABBD44D7F}">
      <dgm:prSet/>
      <dgm:spPr/>
      <dgm:t>
        <a:bodyPr/>
        <a:lstStyle/>
        <a:p>
          <a:pPr rtl="0"/>
          <a:r>
            <a:rPr lang="it-IT" dirty="0"/>
            <a:t>presentazione di domande da parte di soggetti sottoposti a misure di prevenzione;</a:t>
          </a:r>
        </a:p>
      </dgm:t>
    </dgm:pt>
    <dgm:pt modelId="{715D41CD-3E45-4B43-B36F-3612C06325B1}" type="parTrans" cxnId="{10F07C8E-81D6-DB47-BA6E-5DA02C79B533}">
      <dgm:prSet/>
      <dgm:spPr/>
      <dgm:t>
        <a:bodyPr/>
        <a:lstStyle/>
        <a:p>
          <a:endParaRPr lang="it-IT"/>
        </a:p>
      </dgm:t>
    </dgm:pt>
    <dgm:pt modelId="{7E826DF6-7A3E-3148-BBF0-DAF6016EEBC3}" type="sibTrans" cxnId="{10F07C8E-81D6-DB47-BA6E-5DA02C79B533}">
      <dgm:prSet/>
      <dgm:spPr/>
      <dgm:t>
        <a:bodyPr/>
        <a:lstStyle/>
        <a:p>
          <a:endParaRPr lang="it-IT"/>
        </a:p>
      </dgm:t>
    </dgm:pt>
    <dgm:pt modelId="{33CA4341-5A29-B14F-B46B-6AB749C77B14}">
      <dgm:prSet/>
      <dgm:spPr/>
      <dgm:t>
        <a:bodyPr/>
        <a:lstStyle/>
        <a:p>
          <a:pPr rtl="0"/>
          <a:r>
            <a:rPr lang="it-IT" dirty="0"/>
            <a:t>utilizzo di titoli di conduzione falsi, stipulati con soggetti deceduti o non conformi alla normativa;</a:t>
          </a:r>
        </a:p>
      </dgm:t>
    </dgm:pt>
    <dgm:pt modelId="{8B15DA66-AB10-C249-8496-00633DB64C4C}" type="parTrans" cxnId="{5F7DF284-4D77-0641-8DF9-3ED88F97EEF7}">
      <dgm:prSet/>
      <dgm:spPr/>
      <dgm:t>
        <a:bodyPr/>
        <a:lstStyle/>
        <a:p>
          <a:endParaRPr lang="it-IT"/>
        </a:p>
      </dgm:t>
    </dgm:pt>
    <dgm:pt modelId="{3D20AF24-491E-DD4C-8AAA-25739D8B4E5A}" type="sibTrans" cxnId="{5F7DF284-4D77-0641-8DF9-3ED88F97EEF7}">
      <dgm:prSet/>
      <dgm:spPr/>
      <dgm:t>
        <a:bodyPr/>
        <a:lstStyle/>
        <a:p>
          <a:endParaRPr lang="it-IT"/>
        </a:p>
      </dgm:t>
    </dgm:pt>
    <dgm:pt modelId="{CE6E6C9E-0583-F341-82CC-195955980F6B}">
      <dgm:prSet/>
      <dgm:spPr/>
      <dgm:t>
        <a:bodyPr/>
        <a:lstStyle/>
        <a:p>
          <a:pPr rtl="0"/>
          <a:r>
            <a:rPr lang="it-IT" dirty="0"/>
            <a:t>domande non sottoscritte.</a:t>
          </a:r>
        </a:p>
      </dgm:t>
    </dgm:pt>
    <dgm:pt modelId="{C78B6B1E-55EA-724E-974D-A74445915CB5}" type="parTrans" cxnId="{AA16FBD0-B2C4-2348-BDD2-8A1675DE8C51}">
      <dgm:prSet/>
      <dgm:spPr/>
      <dgm:t>
        <a:bodyPr/>
        <a:lstStyle/>
        <a:p>
          <a:endParaRPr lang="it-IT"/>
        </a:p>
      </dgm:t>
    </dgm:pt>
    <dgm:pt modelId="{2D2A8FC8-BC05-0D4A-BD2B-B880C6B0042E}" type="sibTrans" cxnId="{AA16FBD0-B2C4-2348-BDD2-8A1675DE8C51}">
      <dgm:prSet/>
      <dgm:spPr/>
      <dgm:t>
        <a:bodyPr/>
        <a:lstStyle/>
        <a:p>
          <a:endParaRPr lang="it-IT"/>
        </a:p>
      </dgm:t>
    </dgm:pt>
    <dgm:pt modelId="{CBF4F64B-EE77-DC44-AEFC-A776D82D4015}" type="pres">
      <dgm:prSet presAssocID="{6D22C738-81EA-0346-A181-19A64A232B02}" presName="vert0" presStyleCnt="0">
        <dgm:presLayoutVars>
          <dgm:dir/>
          <dgm:animOne val="branch"/>
          <dgm:animLvl val="lvl"/>
        </dgm:presLayoutVars>
      </dgm:prSet>
      <dgm:spPr/>
    </dgm:pt>
    <dgm:pt modelId="{C5BCD322-4FE3-BD4D-B2E7-C82628062238}" type="pres">
      <dgm:prSet presAssocID="{6FAC6C9A-6E15-3F42-9206-2D909C3E64B3}" presName="thickLine" presStyleLbl="alignNode1" presStyleIdx="0" presStyleCnt="1"/>
      <dgm:spPr/>
    </dgm:pt>
    <dgm:pt modelId="{C59F4C85-A81F-3C43-8040-D04808DEAD7E}" type="pres">
      <dgm:prSet presAssocID="{6FAC6C9A-6E15-3F42-9206-2D909C3E64B3}" presName="horz1" presStyleCnt="0"/>
      <dgm:spPr/>
    </dgm:pt>
    <dgm:pt modelId="{10C03418-B3E9-244B-8F1C-16D1E844A3B9}" type="pres">
      <dgm:prSet presAssocID="{6FAC6C9A-6E15-3F42-9206-2D909C3E64B3}" presName="tx1" presStyleLbl="revTx" presStyleIdx="0" presStyleCnt="6"/>
      <dgm:spPr/>
    </dgm:pt>
    <dgm:pt modelId="{59CD019D-189C-7A4B-AFA4-5FA622607317}" type="pres">
      <dgm:prSet presAssocID="{6FAC6C9A-6E15-3F42-9206-2D909C3E64B3}" presName="vert1" presStyleCnt="0"/>
      <dgm:spPr/>
    </dgm:pt>
    <dgm:pt modelId="{5F288400-D09B-9D45-8900-9E68800AD939}" type="pres">
      <dgm:prSet presAssocID="{88DFD78A-E790-FE4A-9A07-62720D3A9B31}" presName="vertSpace2a" presStyleCnt="0"/>
      <dgm:spPr/>
    </dgm:pt>
    <dgm:pt modelId="{DE19BA26-6CFC-9E4A-A4C7-D1C25FCAB479}" type="pres">
      <dgm:prSet presAssocID="{88DFD78A-E790-FE4A-9A07-62720D3A9B31}" presName="horz2" presStyleCnt="0"/>
      <dgm:spPr/>
    </dgm:pt>
    <dgm:pt modelId="{BE1DFEE9-05E9-8949-AF1D-24BCEC24A7BB}" type="pres">
      <dgm:prSet presAssocID="{88DFD78A-E790-FE4A-9A07-62720D3A9B31}" presName="horzSpace2" presStyleCnt="0"/>
      <dgm:spPr/>
    </dgm:pt>
    <dgm:pt modelId="{937D6549-D281-D74C-A0A8-632769FF3D02}" type="pres">
      <dgm:prSet presAssocID="{88DFD78A-E790-FE4A-9A07-62720D3A9B31}" presName="tx2" presStyleLbl="revTx" presStyleIdx="1" presStyleCnt="6"/>
      <dgm:spPr/>
    </dgm:pt>
    <dgm:pt modelId="{5E82A191-B396-C94E-BC94-DFEED206840C}" type="pres">
      <dgm:prSet presAssocID="{88DFD78A-E790-FE4A-9A07-62720D3A9B31}" presName="vert2" presStyleCnt="0"/>
      <dgm:spPr/>
    </dgm:pt>
    <dgm:pt modelId="{28345EC0-3BDD-6B4F-86E2-F96F8D1FD9A9}" type="pres">
      <dgm:prSet presAssocID="{88DFD78A-E790-FE4A-9A07-62720D3A9B31}" presName="thinLine2b" presStyleLbl="callout" presStyleIdx="0" presStyleCnt="5"/>
      <dgm:spPr/>
    </dgm:pt>
    <dgm:pt modelId="{6F90458C-5060-914C-A2A9-B352EBBD3FD8}" type="pres">
      <dgm:prSet presAssocID="{88DFD78A-E790-FE4A-9A07-62720D3A9B31}" presName="vertSpace2b" presStyleCnt="0"/>
      <dgm:spPr/>
    </dgm:pt>
    <dgm:pt modelId="{80158CF4-879A-8F4B-AB32-0A81706819E0}" type="pres">
      <dgm:prSet presAssocID="{42CB30BE-D999-A642-AD8A-96122153717C}" presName="horz2" presStyleCnt="0"/>
      <dgm:spPr/>
    </dgm:pt>
    <dgm:pt modelId="{D929796E-6278-E841-9804-41399BFC95F9}" type="pres">
      <dgm:prSet presAssocID="{42CB30BE-D999-A642-AD8A-96122153717C}" presName="horzSpace2" presStyleCnt="0"/>
      <dgm:spPr/>
    </dgm:pt>
    <dgm:pt modelId="{32DBF20C-0445-CE4B-934A-98DF8D8627B1}" type="pres">
      <dgm:prSet presAssocID="{42CB30BE-D999-A642-AD8A-96122153717C}" presName="tx2" presStyleLbl="revTx" presStyleIdx="2" presStyleCnt="6"/>
      <dgm:spPr/>
    </dgm:pt>
    <dgm:pt modelId="{3494B112-A9C0-684C-BF40-8A60CD2FBC12}" type="pres">
      <dgm:prSet presAssocID="{42CB30BE-D999-A642-AD8A-96122153717C}" presName="vert2" presStyleCnt="0"/>
      <dgm:spPr/>
    </dgm:pt>
    <dgm:pt modelId="{B06EC698-0C34-EF4B-8AEF-4E29F0A845C3}" type="pres">
      <dgm:prSet presAssocID="{42CB30BE-D999-A642-AD8A-96122153717C}" presName="thinLine2b" presStyleLbl="callout" presStyleIdx="1" presStyleCnt="5"/>
      <dgm:spPr/>
    </dgm:pt>
    <dgm:pt modelId="{153466AE-A300-A946-96C6-941F738FEADF}" type="pres">
      <dgm:prSet presAssocID="{42CB30BE-D999-A642-AD8A-96122153717C}" presName="vertSpace2b" presStyleCnt="0"/>
      <dgm:spPr/>
    </dgm:pt>
    <dgm:pt modelId="{77874A81-CC86-FE4A-B0C4-F2978DAA838D}" type="pres">
      <dgm:prSet presAssocID="{B4F74146-6852-C149-847C-124ABBD44D7F}" presName="horz2" presStyleCnt="0"/>
      <dgm:spPr/>
    </dgm:pt>
    <dgm:pt modelId="{3F730CA3-E597-3B4B-8758-921A866A3A56}" type="pres">
      <dgm:prSet presAssocID="{B4F74146-6852-C149-847C-124ABBD44D7F}" presName="horzSpace2" presStyleCnt="0"/>
      <dgm:spPr/>
    </dgm:pt>
    <dgm:pt modelId="{CFC76423-5D08-5747-8749-E0458E83CDE7}" type="pres">
      <dgm:prSet presAssocID="{B4F74146-6852-C149-847C-124ABBD44D7F}" presName="tx2" presStyleLbl="revTx" presStyleIdx="3" presStyleCnt="6"/>
      <dgm:spPr/>
    </dgm:pt>
    <dgm:pt modelId="{F41752C9-0130-314A-B198-3AD7182B59B1}" type="pres">
      <dgm:prSet presAssocID="{B4F74146-6852-C149-847C-124ABBD44D7F}" presName="vert2" presStyleCnt="0"/>
      <dgm:spPr/>
    </dgm:pt>
    <dgm:pt modelId="{A5F6B83E-4A12-4A42-BEFC-748457936183}" type="pres">
      <dgm:prSet presAssocID="{B4F74146-6852-C149-847C-124ABBD44D7F}" presName="thinLine2b" presStyleLbl="callout" presStyleIdx="2" presStyleCnt="5"/>
      <dgm:spPr/>
    </dgm:pt>
    <dgm:pt modelId="{05F7AC47-B741-9F43-B5EA-1027CA3A9558}" type="pres">
      <dgm:prSet presAssocID="{B4F74146-6852-C149-847C-124ABBD44D7F}" presName="vertSpace2b" presStyleCnt="0"/>
      <dgm:spPr/>
    </dgm:pt>
    <dgm:pt modelId="{B4D7FE86-8D0A-9740-8802-CE2EA9B3EC9F}" type="pres">
      <dgm:prSet presAssocID="{33CA4341-5A29-B14F-B46B-6AB749C77B14}" presName="horz2" presStyleCnt="0"/>
      <dgm:spPr/>
    </dgm:pt>
    <dgm:pt modelId="{41B07B8A-869C-BC47-A0E0-5B3C279CAA1E}" type="pres">
      <dgm:prSet presAssocID="{33CA4341-5A29-B14F-B46B-6AB749C77B14}" presName="horzSpace2" presStyleCnt="0"/>
      <dgm:spPr/>
    </dgm:pt>
    <dgm:pt modelId="{7551FD9C-D73A-3344-A215-3651F1418397}" type="pres">
      <dgm:prSet presAssocID="{33CA4341-5A29-B14F-B46B-6AB749C77B14}" presName="tx2" presStyleLbl="revTx" presStyleIdx="4" presStyleCnt="6"/>
      <dgm:spPr/>
    </dgm:pt>
    <dgm:pt modelId="{EB65990D-3F62-9A4D-A32D-3C0592B8C4DB}" type="pres">
      <dgm:prSet presAssocID="{33CA4341-5A29-B14F-B46B-6AB749C77B14}" presName="vert2" presStyleCnt="0"/>
      <dgm:spPr/>
    </dgm:pt>
    <dgm:pt modelId="{3327D35A-C18E-5C49-A2FC-1A7316547890}" type="pres">
      <dgm:prSet presAssocID="{33CA4341-5A29-B14F-B46B-6AB749C77B14}" presName="thinLine2b" presStyleLbl="callout" presStyleIdx="3" presStyleCnt="5"/>
      <dgm:spPr/>
    </dgm:pt>
    <dgm:pt modelId="{81085D20-92A7-BB42-A4ED-37C093C94B79}" type="pres">
      <dgm:prSet presAssocID="{33CA4341-5A29-B14F-B46B-6AB749C77B14}" presName="vertSpace2b" presStyleCnt="0"/>
      <dgm:spPr/>
    </dgm:pt>
    <dgm:pt modelId="{A4EFF3A4-2F04-E241-A42B-1E4696A2F475}" type="pres">
      <dgm:prSet presAssocID="{CE6E6C9E-0583-F341-82CC-195955980F6B}" presName="horz2" presStyleCnt="0"/>
      <dgm:spPr/>
    </dgm:pt>
    <dgm:pt modelId="{4A2AE0F4-F11D-4244-964F-30F1159D9B82}" type="pres">
      <dgm:prSet presAssocID="{CE6E6C9E-0583-F341-82CC-195955980F6B}" presName="horzSpace2" presStyleCnt="0"/>
      <dgm:spPr/>
    </dgm:pt>
    <dgm:pt modelId="{3911B162-AA0C-D64C-81AE-523820857518}" type="pres">
      <dgm:prSet presAssocID="{CE6E6C9E-0583-F341-82CC-195955980F6B}" presName="tx2" presStyleLbl="revTx" presStyleIdx="5" presStyleCnt="6"/>
      <dgm:spPr/>
    </dgm:pt>
    <dgm:pt modelId="{41BAAC65-6ADC-5341-8EAD-771AC5DF5EB7}" type="pres">
      <dgm:prSet presAssocID="{CE6E6C9E-0583-F341-82CC-195955980F6B}" presName="vert2" presStyleCnt="0"/>
      <dgm:spPr/>
    </dgm:pt>
    <dgm:pt modelId="{FE57A229-4C75-2E48-89D1-93D4FAE3708E}" type="pres">
      <dgm:prSet presAssocID="{CE6E6C9E-0583-F341-82CC-195955980F6B}" presName="thinLine2b" presStyleLbl="callout" presStyleIdx="4" presStyleCnt="5"/>
      <dgm:spPr/>
    </dgm:pt>
    <dgm:pt modelId="{96F4867C-DB18-2246-9557-65C268A794E1}" type="pres">
      <dgm:prSet presAssocID="{CE6E6C9E-0583-F341-82CC-195955980F6B}" presName="vertSpace2b" presStyleCnt="0"/>
      <dgm:spPr/>
    </dgm:pt>
  </dgm:ptLst>
  <dgm:cxnLst>
    <dgm:cxn modelId="{2630B123-9A6D-4AB8-82DB-4874237FD763}" type="presOf" srcId="{42CB30BE-D999-A642-AD8A-96122153717C}" destId="{32DBF20C-0445-CE4B-934A-98DF8D8627B1}" srcOrd="0" destOrd="0" presId="urn:microsoft.com/office/officeart/2008/layout/LinedList"/>
    <dgm:cxn modelId="{67461677-974C-4E27-A071-471E7AA06F10}" type="presOf" srcId="{6D22C738-81EA-0346-A181-19A64A232B02}" destId="{CBF4F64B-EE77-DC44-AEFC-A776D82D4015}" srcOrd="0" destOrd="0" presId="urn:microsoft.com/office/officeart/2008/layout/LinedList"/>
    <dgm:cxn modelId="{5F7DF284-4D77-0641-8DF9-3ED88F97EEF7}" srcId="{6FAC6C9A-6E15-3F42-9206-2D909C3E64B3}" destId="{33CA4341-5A29-B14F-B46B-6AB749C77B14}" srcOrd="3" destOrd="0" parTransId="{8B15DA66-AB10-C249-8496-00633DB64C4C}" sibTransId="{3D20AF24-491E-DD4C-8AAA-25739D8B4E5A}"/>
    <dgm:cxn modelId="{10F07C8E-81D6-DB47-BA6E-5DA02C79B533}" srcId="{6FAC6C9A-6E15-3F42-9206-2D909C3E64B3}" destId="{B4F74146-6852-C149-847C-124ABBD44D7F}" srcOrd="2" destOrd="0" parTransId="{715D41CD-3E45-4B43-B36F-3612C06325B1}" sibTransId="{7E826DF6-7A3E-3148-BBF0-DAF6016EEBC3}"/>
    <dgm:cxn modelId="{C2298595-1B3D-4C88-9A21-BCA356602069}" type="presOf" srcId="{CE6E6C9E-0583-F341-82CC-195955980F6B}" destId="{3911B162-AA0C-D64C-81AE-523820857518}" srcOrd="0" destOrd="0" presId="urn:microsoft.com/office/officeart/2008/layout/LinedList"/>
    <dgm:cxn modelId="{E2C022BB-20AF-4528-9191-EC7516AAE44E}" type="presOf" srcId="{6FAC6C9A-6E15-3F42-9206-2D909C3E64B3}" destId="{10C03418-B3E9-244B-8F1C-16D1E844A3B9}" srcOrd="0" destOrd="0" presId="urn:microsoft.com/office/officeart/2008/layout/LinedList"/>
    <dgm:cxn modelId="{819E40C4-7A54-FA4F-BD78-90F91CDBF3BF}" srcId="{6D22C738-81EA-0346-A181-19A64A232B02}" destId="{6FAC6C9A-6E15-3F42-9206-2D909C3E64B3}" srcOrd="0" destOrd="0" parTransId="{E216E704-A426-EB4B-83FB-BBFEE3ED07EE}" sibTransId="{E59FE5AC-5366-454C-BA0D-41719DFE27F2}"/>
    <dgm:cxn modelId="{AA16FBD0-B2C4-2348-BDD2-8A1675DE8C51}" srcId="{6FAC6C9A-6E15-3F42-9206-2D909C3E64B3}" destId="{CE6E6C9E-0583-F341-82CC-195955980F6B}" srcOrd="4" destOrd="0" parTransId="{C78B6B1E-55EA-724E-974D-A74445915CB5}" sibTransId="{2D2A8FC8-BC05-0D4A-BD2B-B880C6B0042E}"/>
    <dgm:cxn modelId="{002E5AD4-1C2A-4292-8810-94E962D83E25}" type="presOf" srcId="{B4F74146-6852-C149-847C-124ABBD44D7F}" destId="{CFC76423-5D08-5747-8749-E0458E83CDE7}" srcOrd="0" destOrd="0" presId="urn:microsoft.com/office/officeart/2008/layout/LinedList"/>
    <dgm:cxn modelId="{613345D8-4642-CC4A-8837-D7CCEEE9BF78}" srcId="{6FAC6C9A-6E15-3F42-9206-2D909C3E64B3}" destId="{42CB30BE-D999-A642-AD8A-96122153717C}" srcOrd="1" destOrd="0" parTransId="{427559BE-C67B-E749-8862-9C3AC0E6BB0F}" sibTransId="{AE8E0FD1-3096-E447-A06F-B048BF0384E6}"/>
    <dgm:cxn modelId="{A686E8DA-8357-1841-BC9F-E4269B8FFE63}" srcId="{6FAC6C9A-6E15-3F42-9206-2D909C3E64B3}" destId="{88DFD78A-E790-FE4A-9A07-62720D3A9B31}" srcOrd="0" destOrd="0" parTransId="{0E112072-24BF-8140-898E-1AB47238D3FC}" sibTransId="{3BF7D205-4281-CA4B-92F3-4EF57E97E814}"/>
    <dgm:cxn modelId="{B06A1FDB-6C46-44BB-AB38-85A654A130CA}" type="presOf" srcId="{88DFD78A-E790-FE4A-9A07-62720D3A9B31}" destId="{937D6549-D281-D74C-A0A8-632769FF3D02}" srcOrd="0" destOrd="0" presId="urn:microsoft.com/office/officeart/2008/layout/LinedList"/>
    <dgm:cxn modelId="{6F9917FA-BF86-47A2-BAE8-27E0305F83F2}" type="presOf" srcId="{33CA4341-5A29-B14F-B46B-6AB749C77B14}" destId="{7551FD9C-D73A-3344-A215-3651F1418397}" srcOrd="0" destOrd="0" presId="urn:microsoft.com/office/officeart/2008/layout/LinedList"/>
    <dgm:cxn modelId="{C770AED9-DE5D-4E99-A7BE-B06B3B32A451}" type="presParOf" srcId="{CBF4F64B-EE77-DC44-AEFC-A776D82D4015}" destId="{C5BCD322-4FE3-BD4D-B2E7-C82628062238}" srcOrd="0" destOrd="0" presId="urn:microsoft.com/office/officeart/2008/layout/LinedList"/>
    <dgm:cxn modelId="{CCA44414-65C2-49F9-9810-381DFAC75053}" type="presParOf" srcId="{CBF4F64B-EE77-DC44-AEFC-A776D82D4015}" destId="{C59F4C85-A81F-3C43-8040-D04808DEAD7E}" srcOrd="1" destOrd="0" presId="urn:microsoft.com/office/officeart/2008/layout/LinedList"/>
    <dgm:cxn modelId="{741978A6-F922-4DB0-A837-BCFBF33FC260}" type="presParOf" srcId="{C59F4C85-A81F-3C43-8040-D04808DEAD7E}" destId="{10C03418-B3E9-244B-8F1C-16D1E844A3B9}" srcOrd="0" destOrd="0" presId="urn:microsoft.com/office/officeart/2008/layout/LinedList"/>
    <dgm:cxn modelId="{4D821AB7-A3C7-4926-A492-781B89373FF1}" type="presParOf" srcId="{C59F4C85-A81F-3C43-8040-D04808DEAD7E}" destId="{59CD019D-189C-7A4B-AFA4-5FA622607317}" srcOrd="1" destOrd="0" presId="urn:microsoft.com/office/officeart/2008/layout/LinedList"/>
    <dgm:cxn modelId="{0F346370-FF1B-4FA6-9823-AA47DF959417}" type="presParOf" srcId="{59CD019D-189C-7A4B-AFA4-5FA622607317}" destId="{5F288400-D09B-9D45-8900-9E68800AD939}" srcOrd="0" destOrd="0" presId="urn:microsoft.com/office/officeart/2008/layout/LinedList"/>
    <dgm:cxn modelId="{AE1F228B-F805-4DAE-9FEF-9AEC7A3C31AC}" type="presParOf" srcId="{59CD019D-189C-7A4B-AFA4-5FA622607317}" destId="{DE19BA26-6CFC-9E4A-A4C7-D1C25FCAB479}" srcOrd="1" destOrd="0" presId="urn:microsoft.com/office/officeart/2008/layout/LinedList"/>
    <dgm:cxn modelId="{6E784845-08CE-4FB8-A9E7-DCFF168B3CF0}" type="presParOf" srcId="{DE19BA26-6CFC-9E4A-A4C7-D1C25FCAB479}" destId="{BE1DFEE9-05E9-8949-AF1D-24BCEC24A7BB}" srcOrd="0" destOrd="0" presId="urn:microsoft.com/office/officeart/2008/layout/LinedList"/>
    <dgm:cxn modelId="{90D04563-62B7-4013-80DE-89734EC811A7}" type="presParOf" srcId="{DE19BA26-6CFC-9E4A-A4C7-D1C25FCAB479}" destId="{937D6549-D281-D74C-A0A8-632769FF3D02}" srcOrd="1" destOrd="0" presId="urn:microsoft.com/office/officeart/2008/layout/LinedList"/>
    <dgm:cxn modelId="{A298F8C4-431E-4BCD-BBC9-9BEEF9351AB7}" type="presParOf" srcId="{DE19BA26-6CFC-9E4A-A4C7-D1C25FCAB479}" destId="{5E82A191-B396-C94E-BC94-DFEED206840C}" srcOrd="2" destOrd="0" presId="urn:microsoft.com/office/officeart/2008/layout/LinedList"/>
    <dgm:cxn modelId="{EC21956B-223C-4C84-BFC4-88E956E5F1F8}" type="presParOf" srcId="{59CD019D-189C-7A4B-AFA4-5FA622607317}" destId="{28345EC0-3BDD-6B4F-86E2-F96F8D1FD9A9}" srcOrd="2" destOrd="0" presId="urn:microsoft.com/office/officeart/2008/layout/LinedList"/>
    <dgm:cxn modelId="{F45FC547-8C68-47B5-AA90-EE7C5D948A9C}" type="presParOf" srcId="{59CD019D-189C-7A4B-AFA4-5FA622607317}" destId="{6F90458C-5060-914C-A2A9-B352EBBD3FD8}" srcOrd="3" destOrd="0" presId="urn:microsoft.com/office/officeart/2008/layout/LinedList"/>
    <dgm:cxn modelId="{6EBACF13-2CC5-4BB8-92A9-101253BCA028}" type="presParOf" srcId="{59CD019D-189C-7A4B-AFA4-5FA622607317}" destId="{80158CF4-879A-8F4B-AB32-0A81706819E0}" srcOrd="4" destOrd="0" presId="urn:microsoft.com/office/officeart/2008/layout/LinedList"/>
    <dgm:cxn modelId="{91AD3178-631A-4EEC-9E62-1539131812CE}" type="presParOf" srcId="{80158CF4-879A-8F4B-AB32-0A81706819E0}" destId="{D929796E-6278-E841-9804-41399BFC95F9}" srcOrd="0" destOrd="0" presId="urn:microsoft.com/office/officeart/2008/layout/LinedList"/>
    <dgm:cxn modelId="{79AC16B7-7328-4062-BFD0-5FDBED7A73D2}" type="presParOf" srcId="{80158CF4-879A-8F4B-AB32-0A81706819E0}" destId="{32DBF20C-0445-CE4B-934A-98DF8D8627B1}" srcOrd="1" destOrd="0" presId="urn:microsoft.com/office/officeart/2008/layout/LinedList"/>
    <dgm:cxn modelId="{9AFD7151-3B1B-407D-9AF2-B5217540D48F}" type="presParOf" srcId="{80158CF4-879A-8F4B-AB32-0A81706819E0}" destId="{3494B112-A9C0-684C-BF40-8A60CD2FBC12}" srcOrd="2" destOrd="0" presId="urn:microsoft.com/office/officeart/2008/layout/LinedList"/>
    <dgm:cxn modelId="{3576BD0D-A886-45C7-BA76-526A8AD77B2B}" type="presParOf" srcId="{59CD019D-189C-7A4B-AFA4-5FA622607317}" destId="{B06EC698-0C34-EF4B-8AEF-4E29F0A845C3}" srcOrd="5" destOrd="0" presId="urn:microsoft.com/office/officeart/2008/layout/LinedList"/>
    <dgm:cxn modelId="{7CE584F7-75BA-4678-A1C8-1C69731B2E2A}" type="presParOf" srcId="{59CD019D-189C-7A4B-AFA4-5FA622607317}" destId="{153466AE-A300-A946-96C6-941F738FEADF}" srcOrd="6" destOrd="0" presId="urn:microsoft.com/office/officeart/2008/layout/LinedList"/>
    <dgm:cxn modelId="{8B013B1B-0B8C-49BA-B4B5-F8804918A224}" type="presParOf" srcId="{59CD019D-189C-7A4B-AFA4-5FA622607317}" destId="{77874A81-CC86-FE4A-B0C4-F2978DAA838D}" srcOrd="7" destOrd="0" presId="urn:microsoft.com/office/officeart/2008/layout/LinedList"/>
    <dgm:cxn modelId="{0324F3C0-11E3-4F41-A672-5C3272B07E80}" type="presParOf" srcId="{77874A81-CC86-FE4A-B0C4-F2978DAA838D}" destId="{3F730CA3-E597-3B4B-8758-921A866A3A56}" srcOrd="0" destOrd="0" presId="urn:microsoft.com/office/officeart/2008/layout/LinedList"/>
    <dgm:cxn modelId="{9EBAE798-D943-4CCE-8740-AA8BD1254B1D}" type="presParOf" srcId="{77874A81-CC86-FE4A-B0C4-F2978DAA838D}" destId="{CFC76423-5D08-5747-8749-E0458E83CDE7}" srcOrd="1" destOrd="0" presId="urn:microsoft.com/office/officeart/2008/layout/LinedList"/>
    <dgm:cxn modelId="{C3FF197F-2680-4465-A07B-F1714FBC38F3}" type="presParOf" srcId="{77874A81-CC86-FE4A-B0C4-F2978DAA838D}" destId="{F41752C9-0130-314A-B198-3AD7182B59B1}" srcOrd="2" destOrd="0" presId="urn:microsoft.com/office/officeart/2008/layout/LinedList"/>
    <dgm:cxn modelId="{83AA90AC-7E6D-4E86-A4FF-BF3290049693}" type="presParOf" srcId="{59CD019D-189C-7A4B-AFA4-5FA622607317}" destId="{A5F6B83E-4A12-4A42-BEFC-748457936183}" srcOrd="8" destOrd="0" presId="urn:microsoft.com/office/officeart/2008/layout/LinedList"/>
    <dgm:cxn modelId="{6632E4DB-BD3A-4073-9B01-D054D97B7139}" type="presParOf" srcId="{59CD019D-189C-7A4B-AFA4-5FA622607317}" destId="{05F7AC47-B741-9F43-B5EA-1027CA3A9558}" srcOrd="9" destOrd="0" presId="urn:microsoft.com/office/officeart/2008/layout/LinedList"/>
    <dgm:cxn modelId="{54B7A2F5-91BC-4B14-BB66-6A44CF1A0FF2}" type="presParOf" srcId="{59CD019D-189C-7A4B-AFA4-5FA622607317}" destId="{B4D7FE86-8D0A-9740-8802-CE2EA9B3EC9F}" srcOrd="10" destOrd="0" presId="urn:microsoft.com/office/officeart/2008/layout/LinedList"/>
    <dgm:cxn modelId="{B2C7A766-B49C-459F-9609-4313A544A131}" type="presParOf" srcId="{B4D7FE86-8D0A-9740-8802-CE2EA9B3EC9F}" destId="{41B07B8A-869C-BC47-A0E0-5B3C279CAA1E}" srcOrd="0" destOrd="0" presId="urn:microsoft.com/office/officeart/2008/layout/LinedList"/>
    <dgm:cxn modelId="{3C23681A-B5AD-49BD-9860-B7F4CB2733E2}" type="presParOf" srcId="{B4D7FE86-8D0A-9740-8802-CE2EA9B3EC9F}" destId="{7551FD9C-D73A-3344-A215-3651F1418397}" srcOrd="1" destOrd="0" presId="urn:microsoft.com/office/officeart/2008/layout/LinedList"/>
    <dgm:cxn modelId="{BB4DEB0B-9214-4CB0-9ADE-37DE4C33F193}" type="presParOf" srcId="{B4D7FE86-8D0A-9740-8802-CE2EA9B3EC9F}" destId="{EB65990D-3F62-9A4D-A32D-3C0592B8C4DB}" srcOrd="2" destOrd="0" presId="urn:microsoft.com/office/officeart/2008/layout/LinedList"/>
    <dgm:cxn modelId="{EE887426-D26E-4407-860E-D2585CA7C405}" type="presParOf" srcId="{59CD019D-189C-7A4B-AFA4-5FA622607317}" destId="{3327D35A-C18E-5C49-A2FC-1A7316547890}" srcOrd="11" destOrd="0" presId="urn:microsoft.com/office/officeart/2008/layout/LinedList"/>
    <dgm:cxn modelId="{72AC9437-DE9F-4575-A834-15B6E44961F2}" type="presParOf" srcId="{59CD019D-189C-7A4B-AFA4-5FA622607317}" destId="{81085D20-92A7-BB42-A4ED-37C093C94B79}" srcOrd="12" destOrd="0" presId="urn:microsoft.com/office/officeart/2008/layout/LinedList"/>
    <dgm:cxn modelId="{851ED5F1-C6A8-4696-875E-8B7CB342E8CA}" type="presParOf" srcId="{59CD019D-189C-7A4B-AFA4-5FA622607317}" destId="{A4EFF3A4-2F04-E241-A42B-1E4696A2F475}" srcOrd="13" destOrd="0" presId="urn:microsoft.com/office/officeart/2008/layout/LinedList"/>
    <dgm:cxn modelId="{42D8E4BD-012F-4241-A727-F7D024A011D2}" type="presParOf" srcId="{A4EFF3A4-2F04-E241-A42B-1E4696A2F475}" destId="{4A2AE0F4-F11D-4244-964F-30F1159D9B82}" srcOrd="0" destOrd="0" presId="urn:microsoft.com/office/officeart/2008/layout/LinedList"/>
    <dgm:cxn modelId="{20C17933-530C-4939-A51D-F886F757D260}" type="presParOf" srcId="{A4EFF3A4-2F04-E241-A42B-1E4696A2F475}" destId="{3911B162-AA0C-D64C-81AE-523820857518}" srcOrd="1" destOrd="0" presId="urn:microsoft.com/office/officeart/2008/layout/LinedList"/>
    <dgm:cxn modelId="{23A1BAA8-EB15-4099-948E-A145CDC3F43A}" type="presParOf" srcId="{A4EFF3A4-2F04-E241-A42B-1E4696A2F475}" destId="{41BAAC65-6ADC-5341-8EAD-771AC5DF5EB7}" srcOrd="2" destOrd="0" presId="urn:microsoft.com/office/officeart/2008/layout/LinedList"/>
    <dgm:cxn modelId="{B2E84887-76DE-459A-8BEE-FC4DA6AA1C4A}" type="presParOf" srcId="{59CD019D-189C-7A4B-AFA4-5FA622607317}" destId="{FE57A229-4C75-2E48-89D1-93D4FAE3708E}" srcOrd="14" destOrd="0" presId="urn:microsoft.com/office/officeart/2008/layout/LinedList"/>
    <dgm:cxn modelId="{6A37A2CF-368E-4840-91BE-4487F7431B6F}" type="presParOf" srcId="{59CD019D-189C-7A4B-AFA4-5FA622607317}" destId="{96F4867C-DB18-2246-9557-65C268A794E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3BCE4B-A9B1-478C-BD75-813B9B3E4394}"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57E94A0B-1791-47FD-8D8B-AF018479E253}">
      <dgm:prSet/>
      <dgm:spPr/>
      <dgm:t>
        <a:bodyPr/>
        <a:lstStyle/>
        <a:p>
          <a:pPr algn="l" rtl="0"/>
          <a:r>
            <a:rPr lang="it-IT" dirty="0"/>
            <a:t>Costituisce lo strumento mediante il quale l’ARCEA </a:t>
          </a:r>
          <a:r>
            <a:rPr lang="it-IT" b="1" dirty="0"/>
            <a:t>illustra ai cittadini e a tutti gli altri stakeholder, interni ed esterni, i risultati ottenuti</a:t>
          </a:r>
          <a:r>
            <a:rPr lang="it-IT" dirty="0"/>
            <a:t> nel corso dell’anno 2019, concludendo in tal modo il ciclo di gestione della performance </a:t>
          </a:r>
        </a:p>
      </dgm:t>
    </dgm:pt>
    <dgm:pt modelId="{6DBFA30B-1452-4749-ADF3-6B5010562534}" type="parTrans" cxnId="{5CA19D49-AC4A-41A5-9CD3-6296187B0665}">
      <dgm:prSet/>
      <dgm:spPr/>
      <dgm:t>
        <a:bodyPr/>
        <a:lstStyle/>
        <a:p>
          <a:endParaRPr lang="it-IT"/>
        </a:p>
      </dgm:t>
    </dgm:pt>
    <dgm:pt modelId="{51E87CDD-4215-4570-B820-361DC24FE1DE}" type="sibTrans" cxnId="{5CA19D49-AC4A-41A5-9CD3-6296187B0665}">
      <dgm:prSet/>
      <dgm:spPr/>
      <dgm:t>
        <a:bodyPr/>
        <a:lstStyle/>
        <a:p>
          <a:endParaRPr lang="it-IT"/>
        </a:p>
      </dgm:t>
    </dgm:pt>
    <dgm:pt modelId="{49D48A6C-7528-4DC6-A9D1-FA374FF5203A}">
      <dgm:prSet/>
      <dgm:spPr/>
      <dgm:t>
        <a:bodyPr/>
        <a:lstStyle/>
        <a:p>
          <a:pPr algn="l" rtl="0"/>
          <a:r>
            <a:rPr lang="it-IT" dirty="0"/>
            <a:t>Evidenzia </a:t>
          </a:r>
          <a:r>
            <a:rPr lang="it-IT" b="1" dirty="0"/>
            <a:t>a consuntivo </a:t>
          </a:r>
          <a:r>
            <a:rPr lang="it-IT" dirty="0"/>
            <a:t>i risultati organizzativi e individuali raggiunti rispetto ai singoli </a:t>
          </a:r>
          <a:r>
            <a:rPr lang="it-IT" b="1" dirty="0"/>
            <a:t>obiettivi programmati </a:t>
          </a:r>
          <a:r>
            <a:rPr lang="it-IT" dirty="0"/>
            <a:t>e alle </a:t>
          </a:r>
          <a:r>
            <a:rPr lang="it-IT" b="1" dirty="0"/>
            <a:t>risorse</a:t>
          </a:r>
          <a:r>
            <a:rPr lang="it-IT" dirty="0"/>
            <a:t>, con rilevazione degli eventuali scostamenti registrati nel corso dell’anno, indicandone le cause e le relative misure correttive che saranno adottate</a:t>
          </a:r>
        </a:p>
      </dgm:t>
    </dgm:pt>
    <dgm:pt modelId="{2C130AE3-3123-48D5-9A8A-B83F69A73F17}" type="parTrans" cxnId="{55789F99-0721-42C0-98B5-18B29EC23087}">
      <dgm:prSet/>
      <dgm:spPr/>
      <dgm:t>
        <a:bodyPr/>
        <a:lstStyle/>
        <a:p>
          <a:endParaRPr lang="it-IT"/>
        </a:p>
      </dgm:t>
    </dgm:pt>
    <dgm:pt modelId="{84A6DE98-5545-47C6-9DCF-7FD47CEB3705}" type="sibTrans" cxnId="{55789F99-0721-42C0-98B5-18B29EC23087}">
      <dgm:prSet/>
      <dgm:spPr/>
      <dgm:t>
        <a:bodyPr/>
        <a:lstStyle/>
        <a:p>
          <a:endParaRPr lang="it-IT"/>
        </a:p>
      </dgm:t>
    </dgm:pt>
    <dgm:pt modelId="{CA31F528-B1B0-4FC2-B60A-28E9D6F45383}" type="pres">
      <dgm:prSet presAssocID="{A23BCE4B-A9B1-478C-BD75-813B9B3E4394}" presName="linear" presStyleCnt="0">
        <dgm:presLayoutVars>
          <dgm:animLvl val="lvl"/>
          <dgm:resizeHandles val="exact"/>
        </dgm:presLayoutVars>
      </dgm:prSet>
      <dgm:spPr/>
    </dgm:pt>
    <dgm:pt modelId="{0D968C2E-CD42-4C72-815D-1D2313F060D0}" type="pres">
      <dgm:prSet presAssocID="{57E94A0B-1791-47FD-8D8B-AF018479E253}" presName="parentText" presStyleLbl="node1" presStyleIdx="0" presStyleCnt="2">
        <dgm:presLayoutVars>
          <dgm:chMax val="0"/>
          <dgm:bulletEnabled val="1"/>
        </dgm:presLayoutVars>
      </dgm:prSet>
      <dgm:spPr/>
    </dgm:pt>
    <dgm:pt modelId="{2006D89A-F5AE-4258-B03E-4A3D2CE7BA56}" type="pres">
      <dgm:prSet presAssocID="{51E87CDD-4215-4570-B820-361DC24FE1DE}" presName="spacer" presStyleCnt="0"/>
      <dgm:spPr/>
    </dgm:pt>
    <dgm:pt modelId="{78EB38F5-DCEB-4F21-BFE6-8427F538726F}" type="pres">
      <dgm:prSet presAssocID="{49D48A6C-7528-4DC6-A9D1-FA374FF5203A}" presName="parentText" presStyleLbl="node1" presStyleIdx="1" presStyleCnt="2">
        <dgm:presLayoutVars>
          <dgm:chMax val="0"/>
          <dgm:bulletEnabled val="1"/>
        </dgm:presLayoutVars>
      </dgm:prSet>
      <dgm:spPr/>
    </dgm:pt>
  </dgm:ptLst>
  <dgm:cxnLst>
    <dgm:cxn modelId="{5CA19D49-AC4A-41A5-9CD3-6296187B0665}" srcId="{A23BCE4B-A9B1-478C-BD75-813B9B3E4394}" destId="{57E94A0B-1791-47FD-8D8B-AF018479E253}" srcOrd="0" destOrd="0" parTransId="{6DBFA30B-1452-4749-ADF3-6B5010562534}" sibTransId="{51E87CDD-4215-4570-B820-361DC24FE1DE}"/>
    <dgm:cxn modelId="{62EEDF6A-4329-4242-8C61-165859AD7E67}" type="presOf" srcId="{A23BCE4B-A9B1-478C-BD75-813B9B3E4394}" destId="{CA31F528-B1B0-4FC2-B60A-28E9D6F45383}" srcOrd="0" destOrd="0" presId="urn:microsoft.com/office/officeart/2005/8/layout/vList2"/>
    <dgm:cxn modelId="{8F2E0E7A-18FA-415E-8F0A-97F8B3E9048D}" type="presOf" srcId="{57E94A0B-1791-47FD-8D8B-AF018479E253}" destId="{0D968C2E-CD42-4C72-815D-1D2313F060D0}" srcOrd="0" destOrd="0" presId="urn:microsoft.com/office/officeart/2005/8/layout/vList2"/>
    <dgm:cxn modelId="{55789F99-0721-42C0-98B5-18B29EC23087}" srcId="{A23BCE4B-A9B1-478C-BD75-813B9B3E4394}" destId="{49D48A6C-7528-4DC6-A9D1-FA374FF5203A}" srcOrd="1" destOrd="0" parTransId="{2C130AE3-3123-48D5-9A8A-B83F69A73F17}" sibTransId="{84A6DE98-5545-47C6-9DCF-7FD47CEB3705}"/>
    <dgm:cxn modelId="{0D031BA6-5E29-45B2-BEFF-D0B5D84246C3}" type="presOf" srcId="{49D48A6C-7528-4DC6-A9D1-FA374FF5203A}" destId="{78EB38F5-DCEB-4F21-BFE6-8427F538726F}" srcOrd="0" destOrd="0" presId="urn:microsoft.com/office/officeart/2005/8/layout/vList2"/>
    <dgm:cxn modelId="{FFBAB050-F281-46D6-9BDF-8BD5D35AF67E}" type="presParOf" srcId="{CA31F528-B1B0-4FC2-B60A-28E9D6F45383}" destId="{0D968C2E-CD42-4C72-815D-1D2313F060D0}" srcOrd="0" destOrd="0" presId="urn:microsoft.com/office/officeart/2005/8/layout/vList2"/>
    <dgm:cxn modelId="{DD303DAB-992F-4B71-9E2B-29AEAC8A335A}" type="presParOf" srcId="{CA31F528-B1B0-4FC2-B60A-28E9D6F45383}" destId="{2006D89A-F5AE-4258-B03E-4A3D2CE7BA56}" srcOrd="1" destOrd="0" presId="urn:microsoft.com/office/officeart/2005/8/layout/vList2"/>
    <dgm:cxn modelId="{F2AC52A2-629B-4CDF-B43B-877B8A1294CE}" type="presParOf" srcId="{CA31F528-B1B0-4FC2-B60A-28E9D6F45383}" destId="{78EB38F5-DCEB-4F21-BFE6-8427F53872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D4CE19B-1B74-0F46-BC1B-5EE07536C9E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504C7FE5-7EC6-5847-B989-29C3195245EF}">
      <dgm:prSet/>
      <dgm:spPr/>
      <dgm:t>
        <a:bodyPr/>
        <a:lstStyle/>
        <a:p>
          <a:pPr rtl="0"/>
          <a:r>
            <a:rPr lang="it-IT" b="1" dirty="0">
              <a:solidFill>
                <a:srgbClr val="1F497D"/>
              </a:solidFill>
            </a:rPr>
            <a:t>MISURE DI CONTRASTO</a:t>
          </a:r>
          <a:endParaRPr lang="it-IT" dirty="0">
            <a:solidFill>
              <a:srgbClr val="1F497D"/>
            </a:solidFill>
          </a:endParaRPr>
        </a:p>
      </dgm:t>
    </dgm:pt>
    <dgm:pt modelId="{B2DF82C4-E0BB-234F-A2E7-A12A553BB4AC}" type="parTrans" cxnId="{6A199987-C471-7A40-8112-E10E9E58A75C}">
      <dgm:prSet/>
      <dgm:spPr/>
      <dgm:t>
        <a:bodyPr/>
        <a:lstStyle/>
        <a:p>
          <a:endParaRPr lang="it-IT"/>
        </a:p>
      </dgm:t>
    </dgm:pt>
    <dgm:pt modelId="{D9CC90B3-54B7-0848-8A23-6A7DD6EBF7B6}" type="sibTrans" cxnId="{6A199987-C471-7A40-8112-E10E9E58A75C}">
      <dgm:prSet/>
      <dgm:spPr/>
      <dgm:t>
        <a:bodyPr/>
        <a:lstStyle/>
        <a:p>
          <a:endParaRPr lang="it-IT"/>
        </a:p>
      </dgm:t>
    </dgm:pt>
    <dgm:pt modelId="{3EE8E9C9-5174-7742-A170-C99C41BC0BDD}">
      <dgm:prSet/>
      <dgm:spPr/>
      <dgm:t>
        <a:bodyPr/>
        <a:lstStyle/>
        <a:p>
          <a:pPr rtl="0"/>
          <a:r>
            <a:rPr lang="it-IT" dirty="0"/>
            <a:t>avvio dei </a:t>
          </a:r>
          <a:r>
            <a:rPr lang="it-IT" b="1" dirty="0"/>
            <a:t>recuperi coattivi</a:t>
          </a:r>
          <a:r>
            <a:rPr lang="it-IT" dirty="0"/>
            <a:t> mediante </a:t>
          </a:r>
          <a:r>
            <a:rPr lang="it-IT" u="sng" dirty="0"/>
            <a:t>ingiunzioni e pignoramenti</a:t>
          </a:r>
          <a:r>
            <a:rPr lang="it-IT" dirty="0"/>
            <a:t> (con ingente impegno di risorse economiche e strumentali);</a:t>
          </a:r>
        </a:p>
      </dgm:t>
    </dgm:pt>
    <dgm:pt modelId="{668784BE-3BB9-9C48-8598-B20EB760103B}" type="parTrans" cxnId="{1D0B04BF-1473-6B4A-9245-C1DD162233DF}">
      <dgm:prSet/>
      <dgm:spPr/>
      <dgm:t>
        <a:bodyPr/>
        <a:lstStyle/>
        <a:p>
          <a:endParaRPr lang="it-IT"/>
        </a:p>
      </dgm:t>
    </dgm:pt>
    <dgm:pt modelId="{EC6FD5FC-10FC-BF49-9B66-8E100710DBCB}" type="sibTrans" cxnId="{1D0B04BF-1473-6B4A-9245-C1DD162233DF}">
      <dgm:prSet/>
      <dgm:spPr/>
      <dgm:t>
        <a:bodyPr/>
        <a:lstStyle/>
        <a:p>
          <a:endParaRPr lang="it-IT"/>
        </a:p>
      </dgm:t>
    </dgm:pt>
    <dgm:pt modelId="{6065E373-33A4-EC4A-B8B5-468653A56F8D}">
      <dgm:prSet/>
      <dgm:spPr/>
      <dgm:t>
        <a:bodyPr/>
        <a:lstStyle/>
        <a:p>
          <a:pPr rtl="0"/>
          <a:r>
            <a:rPr lang="it-IT" dirty="0"/>
            <a:t>implementazione di nuovi </a:t>
          </a:r>
          <a:r>
            <a:rPr lang="it-IT" b="1" dirty="0"/>
            <a:t>strumenti di prevenzione delle frodi </a:t>
          </a:r>
          <a:r>
            <a:rPr lang="it-IT" dirty="0"/>
            <a:t>(informatici, amministrativi e formativi);</a:t>
          </a:r>
        </a:p>
      </dgm:t>
    </dgm:pt>
    <dgm:pt modelId="{29A0963C-2358-1D4F-9E45-B9B6BDF2A4D9}" type="parTrans" cxnId="{A23585FB-243A-8F46-8E4B-8BEC74DD7B11}">
      <dgm:prSet/>
      <dgm:spPr/>
      <dgm:t>
        <a:bodyPr/>
        <a:lstStyle/>
        <a:p>
          <a:endParaRPr lang="it-IT"/>
        </a:p>
      </dgm:t>
    </dgm:pt>
    <dgm:pt modelId="{285D52E0-A6C7-4548-9306-93F8364D7AF2}" type="sibTrans" cxnId="{A23585FB-243A-8F46-8E4B-8BEC74DD7B11}">
      <dgm:prSet/>
      <dgm:spPr/>
      <dgm:t>
        <a:bodyPr/>
        <a:lstStyle/>
        <a:p>
          <a:endParaRPr lang="it-IT"/>
        </a:p>
      </dgm:t>
    </dgm:pt>
    <dgm:pt modelId="{5BAD5633-1B70-A645-9281-B5CA3B2E189E}">
      <dgm:prSet/>
      <dgm:spPr/>
      <dgm:t>
        <a:bodyPr/>
        <a:lstStyle/>
        <a:p>
          <a:pPr rtl="0"/>
          <a:r>
            <a:rPr lang="it-IT" dirty="0"/>
            <a:t>stipulazione di </a:t>
          </a:r>
          <a:r>
            <a:rPr lang="it-IT" b="1" dirty="0"/>
            <a:t>intese, convenzioni e protocolli di legalità</a:t>
          </a:r>
          <a:r>
            <a:rPr lang="it-IT" dirty="0"/>
            <a:t> con la Corte dei Conti, le Prefetture e la Guardia di Finanza;</a:t>
          </a:r>
        </a:p>
      </dgm:t>
    </dgm:pt>
    <dgm:pt modelId="{84D98BC6-4E79-AC49-AE21-86E99408985D}" type="parTrans" cxnId="{1C550791-F2A8-E341-A607-6040CED1720F}">
      <dgm:prSet/>
      <dgm:spPr/>
      <dgm:t>
        <a:bodyPr/>
        <a:lstStyle/>
        <a:p>
          <a:endParaRPr lang="it-IT"/>
        </a:p>
      </dgm:t>
    </dgm:pt>
    <dgm:pt modelId="{CBB865EB-3359-0A49-B79C-E2800E6F5161}" type="sibTrans" cxnId="{1C550791-F2A8-E341-A607-6040CED1720F}">
      <dgm:prSet/>
      <dgm:spPr/>
      <dgm:t>
        <a:bodyPr/>
        <a:lstStyle/>
        <a:p>
          <a:endParaRPr lang="it-IT"/>
        </a:p>
      </dgm:t>
    </dgm:pt>
    <dgm:pt modelId="{2FAE9482-61D1-B447-869F-C22FFB6FECB9}">
      <dgm:prSet/>
      <dgm:spPr/>
      <dgm:t>
        <a:bodyPr/>
        <a:lstStyle/>
        <a:p>
          <a:pPr rtl="0"/>
          <a:r>
            <a:rPr lang="it-IT" b="1" dirty="0"/>
            <a:t>coinvolgimento</a:t>
          </a:r>
          <a:r>
            <a:rPr lang="it-IT" dirty="0"/>
            <a:t>, in chiave collaborativa, </a:t>
          </a:r>
          <a:r>
            <a:rPr lang="it-IT" b="1" dirty="0"/>
            <a:t>dei CAA</a:t>
          </a:r>
          <a:r>
            <a:rPr lang="it-IT" dirty="0"/>
            <a:t> nell</a:t>
          </a:r>
          <a:r>
            <a:rPr lang="it-IT" altLang="ja-JP" dirty="0"/>
            <a:t>’</a:t>
          </a:r>
          <a:r>
            <a:rPr lang="it-IT" dirty="0"/>
            <a:t>attività di recupero delle indebite percezioni;</a:t>
          </a:r>
        </a:p>
      </dgm:t>
    </dgm:pt>
    <dgm:pt modelId="{F79A089F-AE00-9D46-AA72-8FA543217F39}" type="parTrans" cxnId="{5432BD74-45CF-2640-B02C-3761394ABA4C}">
      <dgm:prSet/>
      <dgm:spPr/>
      <dgm:t>
        <a:bodyPr/>
        <a:lstStyle/>
        <a:p>
          <a:endParaRPr lang="it-IT"/>
        </a:p>
      </dgm:t>
    </dgm:pt>
    <dgm:pt modelId="{A94142F3-EF8F-4940-8FDB-4406088328DB}" type="sibTrans" cxnId="{5432BD74-45CF-2640-B02C-3761394ABA4C}">
      <dgm:prSet/>
      <dgm:spPr/>
      <dgm:t>
        <a:bodyPr/>
        <a:lstStyle/>
        <a:p>
          <a:endParaRPr lang="it-IT"/>
        </a:p>
      </dgm:t>
    </dgm:pt>
    <dgm:pt modelId="{5363E524-B3A1-4545-A25C-B8069D1F0D4A}">
      <dgm:prSet/>
      <dgm:spPr/>
      <dgm:t>
        <a:bodyPr/>
        <a:lstStyle/>
        <a:p>
          <a:pPr rtl="0"/>
          <a:r>
            <a:rPr lang="it-IT" b="1" dirty="0"/>
            <a:t>sensibilizzazione </a:t>
          </a:r>
          <a:r>
            <a:rPr lang="it-IT" dirty="0"/>
            <a:t>dei beneficiari per il radicamento di una </a:t>
          </a:r>
          <a:r>
            <a:rPr lang="it-IT" b="1" dirty="0"/>
            <a:t>cultura della legalità</a:t>
          </a:r>
          <a:r>
            <a:rPr lang="it-IT" dirty="0"/>
            <a:t> e dell</a:t>
          </a:r>
          <a:r>
            <a:rPr lang="it-IT" altLang="ja-JP" dirty="0"/>
            <a:t>’</a:t>
          </a:r>
          <a:r>
            <a:rPr lang="it-IT" dirty="0"/>
            <a:t>integrità d</a:t>
          </a:r>
          <a:r>
            <a:rPr lang="it-IT" altLang="ja-JP" dirty="0"/>
            <a:t>’</a:t>
          </a:r>
          <a:r>
            <a:rPr lang="it-IT" dirty="0"/>
            <a:t>impresa.</a:t>
          </a:r>
        </a:p>
      </dgm:t>
    </dgm:pt>
    <dgm:pt modelId="{CB2B9854-2571-EC4F-A49C-F347B54D4B0C}" type="parTrans" cxnId="{D6D30A71-6AA2-0145-A936-ADAEE0F0324C}">
      <dgm:prSet/>
      <dgm:spPr/>
      <dgm:t>
        <a:bodyPr/>
        <a:lstStyle/>
        <a:p>
          <a:endParaRPr lang="it-IT"/>
        </a:p>
      </dgm:t>
    </dgm:pt>
    <dgm:pt modelId="{100AAB64-C602-CB42-812B-0095191DD083}" type="sibTrans" cxnId="{D6D30A71-6AA2-0145-A936-ADAEE0F0324C}">
      <dgm:prSet/>
      <dgm:spPr/>
      <dgm:t>
        <a:bodyPr/>
        <a:lstStyle/>
        <a:p>
          <a:endParaRPr lang="it-IT"/>
        </a:p>
      </dgm:t>
    </dgm:pt>
    <dgm:pt modelId="{736E7213-3189-DE46-AD0C-CE711F5348AA}" type="pres">
      <dgm:prSet presAssocID="{1D4CE19B-1B74-0F46-BC1B-5EE07536C9EE}" presName="vert0" presStyleCnt="0">
        <dgm:presLayoutVars>
          <dgm:dir/>
          <dgm:animOne val="branch"/>
          <dgm:animLvl val="lvl"/>
        </dgm:presLayoutVars>
      </dgm:prSet>
      <dgm:spPr/>
    </dgm:pt>
    <dgm:pt modelId="{C63D1378-54A3-C74B-A94E-05E8264B22C3}" type="pres">
      <dgm:prSet presAssocID="{504C7FE5-7EC6-5847-B989-29C3195245EF}" presName="thickLine" presStyleLbl="alignNode1" presStyleIdx="0" presStyleCnt="1"/>
      <dgm:spPr/>
    </dgm:pt>
    <dgm:pt modelId="{2579ECDA-328A-6D4E-A8B1-408D9A468EF8}" type="pres">
      <dgm:prSet presAssocID="{504C7FE5-7EC6-5847-B989-29C3195245EF}" presName="horz1" presStyleCnt="0"/>
      <dgm:spPr/>
    </dgm:pt>
    <dgm:pt modelId="{30CE073A-20D0-6D46-B4C7-EF4040B4C54F}" type="pres">
      <dgm:prSet presAssocID="{504C7FE5-7EC6-5847-B989-29C3195245EF}" presName="tx1" presStyleLbl="revTx" presStyleIdx="0" presStyleCnt="6"/>
      <dgm:spPr/>
    </dgm:pt>
    <dgm:pt modelId="{F0DF69ED-E069-A445-AC61-5C9AB570E20A}" type="pres">
      <dgm:prSet presAssocID="{504C7FE5-7EC6-5847-B989-29C3195245EF}" presName="vert1" presStyleCnt="0"/>
      <dgm:spPr/>
    </dgm:pt>
    <dgm:pt modelId="{BB445F26-D168-1E4B-BF40-8595EF9814FC}" type="pres">
      <dgm:prSet presAssocID="{3EE8E9C9-5174-7742-A170-C99C41BC0BDD}" presName="vertSpace2a" presStyleCnt="0"/>
      <dgm:spPr/>
    </dgm:pt>
    <dgm:pt modelId="{4B4E6819-8FB0-4141-A55A-987ED1C99303}" type="pres">
      <dgm:prSet presAssocID="{3EE8E9C9-5174-7742-A170-C99C41BC0BDD}" presName="horz2" presStyleCnt="0"/>
      <dgm:spPr/>
    </dgm:pt>
    <dgm:pt modelId="{97CF0787-55E5-4A4B-9B8A-0D3A6603A832}" type="pres">
      <dgm:prSet presAssocID="{3EE8E9C9-5174-7742-A170-C99C41BC0BDD}" presName="horzSpace2" presStyleCnt="0"/>
      <dgm:spPr/>
    </dgm:pt>
    <dgm:pt modelId="{634EC9C0-B208-CA4D-AD67-F4C65DAFA87F}" type="pres">
      <dgm:prSet presAssocID="{3EE8E9C9-5174-7742-A170-C99C41BC0BDD}" presName="tx2" presStyleLbl="revTx" presStyleIdx="1" presStyleCnt="6"/>
      <dgm:spPr/>
    </dgm:pt>
    <dgm:pt modelId="{001B4447-FD6A-9643-9B2F-9558CB7F6CAA}" type="pres">
      <dgm:prSet presAssocID="{3EE8E9C9-5174-7742-A170-C99C41BC0BDD}" presName="vert2" presStyleCnt="0"/>
      <dgm:spPr/>
    </dgm:pt>
    <dgm:pt modelId="{0814410D-2035-CB47-A560-499E8EE620F2}" type="pres">
      <dgm:prSet presAssocID="{3EE8E9C9-5174-7742-A170-C99C41BC0BDD}" presName="thinLine2b" presStyleLbl="callout" presStyleIdx="0" presStyleCnt="5"/>
      <dgm:spPr/>
    </dgm:pt>
    <dgm:pt modelId="{A124531B-8E95-4F47-81C6-3D2B5544597E}" type="pres">
      <dgm:prSet presAssocID="{3EE8E9C9-5174-7742-A170-C99C41BC0BDD}" presName="vertSpace2b" presStyleCnt="0"/>
      <dgm:spPr/>
    </dgm:pt>
    <dgm:pt modelId="{8B084DFF-8A0B-E240-99AB-D956FE2DD422}" type="pres">
      <dgm:prSet presAssocID="{6065E373-33A4-EC4A-B8B5-468653A56F8D}" presName="horz2" presStyleCnt="0"/>
      <dgm:spPr/>
    </dgm:pt>
    <dgm:pt modelId="{EFC146E3-3ED2-4F46-8A69-1839D4AA2717}" type="pres">
      <dgm:prSet presAssocID="{6065E373-33A4-EC4A-B8B5-468653A56F8D}" presName="horzSpace2" presStyleCnt="0"/>
      <dgm:spPr/>
    </dgm:pt>
    <dgm:pt modelId="{A91DC6E5-2E71-D14E-89B6-5D4F1431C844}" type="pres">
      <dgm:prSet presAssocID="{6065E373-33A4-EC4A-B8B5-468653A56F8D}" presName="tx2" presStyleLbl="revTx" presStyleIdx="2" presStyleCnt="6"/>
      <dgm:spPr/>
    </dgm:pt>
    <dgm:pt modelId="{E83A9C24-40C6-E347-803A-25447264E430}" type="pres">
      <dgm:prSet presAssocID="{6065E373-33A4-EC4A-B8B5-468653A56F8D}" presName="vert2" presStyleCnt="0"/>
      <dgm:spPr/>
    </dgm:pt>
    <dgm:pt modelId="{8AC1670A-14B8-B54B-AF5E-2D52E17B4509}" type="pres">
      <dgm:prSet presAssocID="{6065E373-33A4-EC4A-B8B5-468653A56F8D}" presName="thinLine2b" presStyleLbl="callout" presStyleIdx="1" presStyleCnt="5"/>
      <dgm:spPr/>
    </dgm:pt>
    <dgm:pt modelId="{F48BA5CD-5DAB-CF4F-9AFE-B687AF3F1985}" type="pres">
      <dgm:prSet presAssocID="{6065E373-33A4-EC4A-B8B5-468653A56F8D}" presName="vertSpace2b" presStyleCnt="0"/>
      <dgm:spPr/>
    </dgm:pt>
    <dgm:pt modelId="{9D44F74C-84FA-D547-80E7-4408DB06CE1E}" type="pres">
      <dgm:prSet presAssocID="{5BAD5633-1B70-A645-9281-B5CA3B2E189E}" presName="horz2" presStyleCnt="0"/>
      <dgm:spPr/>
    </dgm:pt>
    <dgm:pt modelId="{31DDDC6D-0B92-F140-AC10-D2C4DB739931}" type="pres">
      <dgm:prSet presAssocID="{5BAD5633-1B70-A645-9281-B5CA3B2E189E}" presName="horzSpace2" presStyleCnt="0"/>
      <dgm:spPr/>
    </dgm:pt>
    <dgm:pt modelId="{AA3741AD-D850-A543-A1CB-C0352B59D844}" type="pres">
      <dgm:prSet presAssocID="{5BAD5633-1B70-A645-9281-B5CA3B2E189E}" presName="tx2" presStyleLbl="revTx" presStyleIdx="3" presStyleCnt="6"/>
      <dgm:spPr/>
    </dgm:pt>
    <dgm:pt modelId="{883463D2-B863-AA46-AAA3-F92D4DF4FF4D}" type="pres">
      <dgm:prSet presAssocID="{5BAD5633-1B70-A645-9281-B5CA3B2E189E}" presName="vert2" presStyleCnt="0"/>
      <dgm:spPr/>
    </dgm:pt>
    <dgm:pt modelId="{BA379B7F-4AAD-0A46-B10E-A803502848E8}" type="pres">
      <dgm:prSet presAssocID="{5BAD5633-1B70-A645-9281-B5CA3B2E189E}" presName="thinLine2b" presStyleLbl="callout" presStyleIdx="2" presStyleCnt="5"/>
      <dgm:spPr/>
    </dgm:pt>
    <dgm:pt modelId="{CC4C9B8C-B3EF-D34E-BF93-80182544D894}" type="pres">
      <dgm:prSet presAssocID="{5BAD5633-1B70-A645-9281-B5CA3B2E189E}" presName="vertSpace2b" presStyleCnt="0"/>
      <dgm:spPr/>
    </dgm:pt>
    <dgm:pt modelId="{0BB61BF0-C415-D449-B513-8E4D9DDCFBD4}" type="pres">
      <dgm:prSet presAssocID="{2FAE9482-61D1-B447-869F-C22FFB6FECB9}" presName="horz2" presStyleCnt="0"/>
      <dgm:spPr/>
    </dgm:pt>
    <dgm:pt modelId="{A5060297-F9CC-4346-885A-6D7868AFE3E7}" type="pres">
      <dgm:prSet presAssocID="{2FAE9482-61D1-B447-869F-C22FFB6FECB9}" presName="horzSpace2" presStyleCnt="0"/>
      <dgm:spPr/>
    </dgm:pt>
    <dgm:pt modelId="{EB8C50B4-D1A1-3E4D-A088-355BCE163A0C}" type="pres">
      <dgm:prSet presAssocID="{2FAE9482-61D1-B447-869F-C22FFB6FECB9}" presName="tx2" presStyleLbl="revTx" presStyleIdx="4" presStyleCnt="6"/>
      <dgm:spPr/>
    </dgm:pt>
    <dgm:pt modelId="{A2D6FA40-52A3-2640-8E98-4090A1886F0D}" type="pres">
      <dgm:prSet presAssocID="{2FAE9482-61D1-B447-869F-C22FFB6FECB9}" presName="vert2" presStyleCnt="0"/>
      <dgm:spPr/>
    </dgm:pt>
    <dgm:pt modelId="{E6183C87-B28C-3843-AC96-BF0D7112CE6F}" type="pres">
      <dgm:prSet presAssocID="{2FAE9482-61D1-B447-869F-C22FFB6FECB9}" presName="thinLine2b" presStyleLbl="callout" presStyleIdx="3" presStyleCnt="5"/>
      <dgm:spPr/>
    </dgm:pt>
    <dgm:pt modelId="{76F58D2E-3E97-404D-ACE7-76B7385B4ED0}" type="pres">
      <dgm:prSet presAssocID="{2FAE9482-61D1-B447-869F-C22FFB6FECB9}" presName="vertSpace2b" presStyleCnt="0"/>
      <dgm:spPr/>
    </dgm:pt>
    <dgm:pt modelId="{8FEDD0F6-5056-9C40-AEBE-8EE7D5F50569}" type="pres">
      <dgm:prSet presAssocID="{5363E524-B3A1-4545-A25C-B8069D1F0D4A}" presName="horz2" presStyleCnt="0"/>
      <dgm:spPr/>
    </dgm:pt>
    <dgm:pt modelId="{F3CE2037-E332-D24C-B788-E4870E66425C}" type="pres">
      <dgm:prSet presAssocID="{5363E524-B3A1-4545-A25C-B8069D1F0D4A}" presName="horzSpace2" presStyleCnt="0"/>
      <dgm:spPr/>
    </dgm:pt>
    <dgm:pt modelId="{03CCFEA6-C18B-2449-8D4A-14AADA817910}" type="pres">
      <dgm:prSet presAssocID="{5363E524-B3A1-4545-A25C-B8069D1F0D4A}" presName="tx2" presStyleLbl="revTx" presStyleIdx="5" presStyleCnt="6"/>
      <dgm:spPr/>
    </dgm:pt>
    <dgm:pt modelId="{304F2E93-CB31-1A4E-958B-F75BC0C0DA8B}" type="pres">
      <dgm:prSet presAssocID="{5363E524-B3A1-4545-A25C-B8069D1F0D4A}" presName="vert2" presStyleCnt="0"/>
      <dgm:spPr/>
    </dgm:pt>
    <dgm:pt modelId="{273C15DF-264B-3146-A079-097D8DD4358C}" type="pres">
      <dgm:prSet presAssocID="{5363E524-B3A1-4545-A25C-B8069D1F0D4A}" presName="thinLine2b" presStyleLbl="callout" presStyleIdx="4" presStyleCnt="5"/>
      <dgm:spPr/>
    </dgm:pt>
    <dgm:pt modelId="{6656160A-019E-454D-AFF8-433630192832}" type="pres">
      <dgm:prSet presAssocID="{5363E524-B3A1-4545-A25C-B8069D1F0D4A}" presName="vertSpace2b" presStyleCnt="0"/>
      <dgm:spPr/>
    </dgm:pt>
  </dgm:ptLst>
  <dgm:cxnLst>
    <dgm:cxn modelId="{6867960B-FCBB-4104-B77F-49B938D10C91}" type="presOf" srcId="{6065E373-33A4-EC4A-B8B5-468653A56F8D}" destId="{A91DC6E5-2E71-D14E-89B6-5D4F1431C844}" srcOrd="0" destOrd="0" presId="urn:microsoft.com/office/officeart/2008/layout/LinedList"/>
    <dgm:cxn modelId="{0F38222B-10AC-4E71-A356-C8DCE1D173AB}" type="presOf" srcId="{1D4CE19B-1B74-0F46-BC1B-5EE07536C9EE}" destId="{736E7213-3189-DE46-AD0C-CE711F5348AA}" srcOrd="0" destOrd="0" presId="urn:microsoft.com/office/officeart/2008/layout/LinedList"/>
    <dgm:cxn modelId="{D6D30A71-6AA2-0145-A936-ADAEE0F0324C}" srcId="{504C7FE5-7EC6-5847-B989-29C3195245EF}" destId="{5363E524-B3A1-4545-A25C-B8069D1F0D4A}" srcOrd="4" destOrd="0" parTransId="{CB2B9854-2571-EC4F-A49C-F347B54D4B0C}" sibTransId="{100AAB64-C602-CB42-812B-0095191DD083}"/>
    <dgm:cxn modelId="{5432BD74-45CF-2640-B02C-3761394ABA4C}" srcId="{504C7FE5-7EC6-5847-B989-29C3195245EF}" destId="{2FAE9482-61D1-B447-869F-C22FFB6FECB9}" srcOrd="3" destOrd="0" parTransId="{F79A089F-AE00-9D46-AA72-8FA543217F39}" sibTransId="{A94142F3-EF8F-4940-8FDB-4406088328DB}"/>
    <dgm:cxn modelId="{8C833659-A9D0-43DB-AE31-347143C0E986}" type="presOf" srcId="{5363E524-B3A1-4545-A25C-B8069D1F0D4A}" destId="{03CCFEA6-C18B-2449-8D4A-14AADA817910}" srcOrd="0" destOrd="0" presId="urn:microsoft.com/office/officeart/2008/layout/LinedList"/>
    <dgm:cxn modelId="{B58BB97C-CD17-46FF-8356-25E527F985DE}" type="presOf" srcId="{504C7FE5-7EC6-5847-B989-29C3195245EF}" destId="{30CE073A-20D0-6D46-B4C7-EF4040B4C54F}" srcOrd="0" destOrd="0" presId="urn:microsoft.com/office/officeart/2008/layout/LinedList"/>
    <dgm:cxn modelId="{6A199987-C471-7A40-8112-E10E9E58A75C}" srcId="{1D4CE19B-1B74-0F46-BC1B-5EE07536C9EE}" destId="{504C7FE5-7EC6-5847-B989-29C3195245EF}" srcOrd="0" destOrd="0" parTransId="{B2DF82C4-E0BB-234F-A2E7-A12A553BB4AC}" sibTransId="{D9CC90B3-54B7-0848-8A23-6A7DD6EBF7B6}"/>
    <dgm:cxn modelId="{F7A1258D-E4BE-4C5F-B377-C53995DC09A6}" type="presOf" srcId="{5BAD5633-1B70-A645-9281-B5CA3B2E189E}" destId="{AA3741AD-D850-A543-A1CB-C0352B59D844}" srcOrd="0" destOrd="0" presId="urn:microsoft.com/office/officeart/2008/layout/LinedList"/>
    <dgm:cxn modelId="{1C550791-F2A8-E341-A607-6040CED1720F}" srcId="{504C7FE5-7EC6-5847-B989-29C3195245EF}" destId="{5BAD5633-1B70-A645-9281-B5CA3B2E189E}" srcOrd="2" destOrd="0" parTransId="{84D98BC6-4E79-AC49-AE21-86E99408985D}" sibTransId="{CBB865EB-3359-0A49-B79C-E2800E6F5161}"/>
    <dgm:cxn modelId="{1D0B04BF-1473-6B4A-9245-C1DD162233DF}" srcId="{504C7FE5-7EC6-5847-B989-29C3195245EF}" destId="{3EE8E9C9-5174-7742-A170-C99C41BC0BDD}" srcOrd="0" destOrd="0" parTransId="{668784BE-3BB9-9C48-8598-B20EB760103B}" sibTransId="{EC6FD5FC-10FC-BF49-9B66-8E100710DBCB}"/>
    <dgm:cxn modelId="{4F8904D8-B0E8-46A1-BCC3-835635572B32}" type="presOf" srcId="{3EE8E9C9-5174-7742-A170-C99C41BC0BDD}" destId="{634EC9C0-B208-CA4D-AD67-F4C65DAFA87F}" srcOrd="0" destOrd="0" presId="urn:microsoft.com/office/officeart/2008/layout/LinedList"/>
    <dgm:cxn modelId="{CFA73FEB-7A87-4442-A357-1728137EE700}" type="presOf" srcId="{2FAE9482-61D1-B447-869F-C22FFB6FECB9}" destId="{EB8C50B4-D1A1-3E4D-A088-355BCE163A0C}" srcOrd="0" destOrd="0" presId="urn:microsoft.com/office/officeart/2008/layout/LinedList"/>
    <dgm:cxn modelId="{A23585FB-243A-8F46-8E4B-8BEC74DD7B11}" srcId="{504C7FE5-7EC6-5847-B989-29C3195245EF}" destId="{6065E373-33A4-EC4A-B8B5-468653A56F8D}" srcOrd="1" destOrd="0" parTransId="{29A0963C-2358-1D4F-9E45-B9B6BDF2A4D9}" sibTransId="{285D52E0-A6C7-4548-9306-93F8364D7AF2}"/>
    <dgm:cxn modelId="{FFA0AC18-8247-476D-83A6-D38622AD71B6}" type="presParOf" srcId="{736E7213-3189-DE46-AD0C-CE711F5348AA}" destId="{C63D1378-54A3-C74B-A94E-05E8264B22C3}" srcOrd="0" destOrd="0" presId="urn:microsoft.com/office/officeart/2008/layout/LinedList"/>
    <dgm:cxn modelId="{8EFD8269-F399-4E6D-B638-8434E290F628}" type="presParOf" srcId="{736E7213-3189-DE46-AD0C-CE711F5348AA}" destId="{2579ECDA-328A-6D4E-A8B1-408D9A468EF8}" srcOrd="1" destOrd="0" presId="urn:microsoft.com/office/officeart/2008/layout/LinedList"/>
    <dgm:cxn modelId="{FC0DE02A-807C-458A-B374-BA6B071A66BB}" type="presParOf" srcId="{2579ECDA-328A-6D4E-A8B1-408D9A468EF8}" destId="{30CE073A-20D0-6D46-B4C7-EF4040B4C54F}" srcOrd="0" destOrd="0" presId="urn:microsoft.com/office/officeart/2008/layout/LinedList"/>
    <dgm:cxn modelId="{B5753CD8-E5B8-4C8E-BE35-CB2C0CE79101}" type="presParOf" srcId="{2579ECDA-328A-6D4E-A8B1-408D9A468EF8}" destId="{F0DF69ED-E069-A445-AC61-5C9AB570E20A}" srcOrd="1" destOrd="0" presId="urn:microsoft.com/office/officeart/2008/layout/LinedList"/>
    <dgm:cxn modelId="{F104C82E-A24C-405D-A554-24182FAE9024}" type="presParOf" srcId="{F0DF69ED-E069-A445-AC61-5C9AB570E20A}" destId="{BB445F26-D168-1E4B-BF40-8595EF9814FC}" srcOrd="0" destOrd="0" presId="urn:microsoft.com/office/officeart/2008/layout/LinedList"/>
    <dgm:cxn modelId="{E4C810BE-B953-450A-9B93-78E39226193F}" type="presParOf" srcId="{F0DF69ED-E069-A445-AC61-5C9AB570E20A}" destId="{4B4E6819-8FB0-4141-A55A-987ED1C99303}" srcOrd="1" destOrd="0" presId="urn:microsoft.com/office/officeart/2008/layout/LinedList"/>
    <dgm:cxn modelId="{35993A44-841E-48D4-A8E7-19DBCC47B03C}" type="presParOf" srcId="{4B4E6819-8FB0-4141-A55A-987ED1C99303}" destId="{97CF0787-55E5-4A4B-9B8A-0D3A6603A832}" srcOrd="0" destOrd="0" presId="urn:microsoft.com/office/officeart/2008/layout/LinedList"/>
    <dgm:cxn modelId="{9B0C6ADF-41D1-4B94-B90E-46E1EBF57AC7}" type="presParOf" srcId="{4B4E6819-8FB0-4141-A55A-987ED1C99303}" destId="{634EC9C0-B208-CA4D-AD67-F4C65DAFA87F}" srcOrd="1" destOrd="0" presId="urn:microsoft.com/office/officeart/2008/layout/LinedList"/>
    <dgm:cxn modelId="{407D1F14-C451-4AD9-A85A-A0362198E31F}" type="presParOf" srcId="{4B4E6819-8FB0-4141-A55A-987ED1C99303}" destId="{001B4447-FD6A-9643-9B2F-9558CB7F6CAA}" srcOrd="2" destOrd="0" presId="urn:microsoft.com/office/officeart/2008/layout/LinedList"/>
    <dgm:cxn modelId="{F145EE11-CD16-404B-8055-98B4315FC2C4}" type="presParOf" srcId="{F0DF69ED-E069-A445-AC61-5C9AB570E20A}" destId="{0814410D-2035-CB47-A560-499E8EE620F2}" srcOrd="2" destOrd="0" presId="urn:microsoft.com/office/officeart/2008/layout/LinedList"/>
    <dgm:cxn modelId="{641E2E60-EB61-490F-851F-D471615EF7D9}" type="presParOf" srcId="{F0DF69ED-E069-A445-AC61-5C9AB570E20A}" destId="{A124531B-8E95-4F47-81C6-3D2B5544597E}" srcOrd="3" destOrd="0" presId="urn:microsoft.com/office/officeart/2008/layout/LinedList"/>
    <dgm:cxn modelId="{B5CCA1DB-8A78-45F3-8B4A-00DBDBDF79E2}" type="presParOf" srcId="{F0DF69ED-E069-A445-AC61-5C9AB570E20A}" destId="{8B084DFF-8A0B-E240-99AB-D956FE2DD422}" srcOrd="4" destOrd="0" presId="urn:microsoft.com/office/officeart/2008/layout/LinedList"/>
    <dgm:cxn modelId="{FF2A833C-C54D-4657-A507-167E5B96D98F}" type="presParOf" srcId="{8B084DFF-8A0B-E240-99AB-D956FE2DD422}" destId="{EFC146E3-3ED2-4F46-8A69-1839D4AA2717}" srcOrd="0" destOrd="0" presId="urn:microsoft.com/office/officeart/2008/layout/LinedList"/>
    <dgm:cxn modelId="{A7AD2089-028E-41B5-A8DB-1559FC47835A}" type="presParOf" srcId="{8B084DFF-8A0B-E240-99AB-D956FE2DD422}" destId="{A91DC6E5-2E71-D14E-89B6-5D4F1431C844}" srcOrd="1" destOrd="0" presId="urn:microsoft.com/office/officeart/2008/layout/LinedList"/>
    <dgm:cxn modelId="{3A54253D-52D3-4C8C-8BB6-44DD02CD880D}" type="presParOf" srcId="{8B084DFF-8A0B-E240-99AB-D956FE2DD422}" destId="{E83A9C24-40C6-E347-803A-25447264E430}" srcOrd="2" destOrd="0" presId="urn:microsoft.com/office/officeart/2008/layout/LinedList"/>
    <dgm:cxn modelId="{36299093-FD21-4729-9123-E67C6727F1C4}" type="presParOf" srcId="{F0DF69ED-E069-A445-AC61-5C9AB570E20A}" destId="{8AC1670A-14B8-B54B-AF5E-2D52E17B4509}" srcOrd="5" destOrd="0" presId="urn:microsoft.com/office/officeart/2008/layout/LinedList"/>
    <dgm:cxn modelId="{598D6979-752A-4675-A831-542914482EB4}" type="presParOf" srcId="{F0DF69ED-E069-A445-AC61-5C9AB570E20A}" destId="{F48BA5CD-5DAB-CF4F-9AFE-B687AF3F1985}" srcOrd="6" destOrd="0" presId="urn:microsoft.com/office/officeart/2008/layout/LinedList"/>
    <dgm:cxn modelId="{35D771E0-914D-4E27-93E2-8444BA061B24}" type="presParOf" srcId="{F0DF69ED-E069-A445-AC61-5C9AB570E20A}" destId="{9D44F74C-84FA-D547-80E7-4408DB06CE1E}" srcOrd="7" destOrd="0" presId="urn:microsoft.com/office/officeart/2008/layout/LinedList"/>
    <dgm:cxn modelId="{7FDF38A0-3AEC-4771-927A-4989774D9F5A}" type="presParOf" srcId="{9D44F74C-84FA-D547-80E7-4408DB06CE1E}" destId="{31DDDC6D-0B92-F140-AC10-D2C4DB739931}" srcOrd="0" destOrd="0" presId="urn:microsoft.com/office/officeart/2008/layout/LinedList"/>
    <dgm:cxn modelId="{A735E02E-0FD7-42B6-AF10-4C2B403F9A76}" type="presParOf" srcId="{9D44F74C-84FA-D547-80E7-4408DB06CE1E}" destId="{AA3741AD-D850-A543-A1CB-C0352B59D844}" srcOrd="1" destOrd="0" presId="urn:microsoft.com/office/officeart/2008/layout/LinedList"/>
    <dgm:cxn modelId="{50A7D75C-3BC3-4E9D-A745-1F29DB69557B}" type="presParOf" srcId="{9D44F74C-84FA-D547-80E7-4408DB06CE1E}" destId="{883463D2-B863-AA46-AAA3-F92D4DF4FF4D}" srcOrd="2" destOrd="0" presId="urn:microsoft.com/office/officeart/2008/layout/LinedList"/>
    <dgm:cxn modelId="{40ABFF8B-3E9E-47BA-9D69-D075C1EABB3C}" type="presParOf" srcId="{F0DF69ED-E069-A445-AC61-5C9AB570E20A}" destId="{BA379B7F-4AAD-0A46-B10E-A803502848E8}" srcOrd="8" destOrd="0" presId="urn:microsoft.com/office/officeart/2008/layout/LinedList"/>
    <dgm:cxn modelId="{F80BC47C-AEFB-4DFB-A81E-F46468D0745C}" type="presParOf" srcId="{F0DF69ED-E069-A445-AC61-5C9AB570E20A}" destId="{CC4C9B8C-B3EF-D34E-BF93-80182544D894}" srcOrd="9" destOrd="0" presId="urn:microsoft.com/office/officeart/2008/layout/LinedList"/>
    <dgm:cxn modelId="{14467DBF-2F03-4542-87FD-D405AF29CED6}" type="presParOf" srcId="{F0DF69ED-E069-A445-AC61-5C9AB570E20A}" destId="{0BB61BF0-C415-D449-B513-8E4D9DDCFBD4}" srcOrd="10" destOrd="0" presId="urn:microsoft.com/office/officeart/2008/layout/LinedList"/>
    <dgm:cxn modelId="{0F6FA28A-9FBE-40D2-AB3F-D425836035CC}" type="presParOf" srcId="{0BB61BF0-C415-D449-B513-8E4D9DDCFBD4}" destId="{A5060297-F9CC-4346-885A-6D7868AFE3E7}" srcOrd="0" destOrd="0" presId="urn:microsoft.com/office/officeart/2008/layout/LinedList"/>
    <dgm:cxn modelId="{06FEC64F-F465-4D87-A4DB-09415FD1B8F8}" type="presParOf" srcId="{0BB61BF0-C415-D449-B513-8E4D9DDCFBD4}" destId="{EB8C50B4-D1A1-3E4D-A088-355BCE163A0C}" srcOrd="1" destOrd="0" presId="urn:microsoft.com/office/officeart/2008/layout/LinedList"/>
    <dgm:cxn modelId="{14675729-2D10-414F-BF03-8362CE76907B}" type="presParOf" srcId="{0BB61BF0-C415-D449-B513-8E4D9DDCFBD4}" destId="{A2D6FA40-52A3-2640-8E98-4090A1886F0D}" srcOrd="2" destOrd="0" presId="urn:microsoft.com/office/officeart/2008/layout/LinedList"/>
    <dgm:cxn modelId="{711BB6F1-BB1E-413D-99E8-A97E90838EF2}" type="presParOf" srcId="{F0DF69ED-E069-A445-AC61-5C9AB570E20A}" destId="{E6183C87-B28C-3843-AC96-BF0D7112CE6F}" srcOrd="11" destOrd="0" presId="urn:microsoft.com/office/officeart/2008/layout/LinedList"/>
    <dgm:cxn modelId="{2D6D8CEB-9A99-4FA7-BD8A-A2BACF649C56}" type="presParOf" srcId="{F0DF69ED-E069-A445-AC61-5C9AB570E20A}" destId="{76F58D2E-3E97-404D-ACE7-76B7385B4ED0}" srcOrd="12" destOrd="0" presId="urn:microsoft.com/office/officeart/2008/layout/LinedList"/>
    <dgm:cxn modelId="{6A640233-3ABD-4E2A-BDEC-009BF6139BC1}" type="presParOf" srcId="{F0DF69ED-E069-A445-AC61-5C9AB570E20A}" destId="{8FEDD0F6-5056-9C40-AEBE-8EE7D5F50569}" srcOrd="13" destOrd="0" presId="urn:microsoft.com/office/officeart/2008/layout/LinedList"/>
    <dgm:cxn modelId="{7A53B3EB-47DD-4483-8FE9-6ADDF885C511}" type="presParOf" srcId="{8FEDD0F6-5056-9C40-AEBE-8EE7D5F50569}" destId="{F3CE2037-E332-D24C-B788-E4870E66425C}" srcOrd="0" destOrd="0" presId="urn:microsoft.com/office/officeart/2008/layout/LinedList"/>
    <dgm:cxn modelId="{8E9A87B8-96D4-4577-98FC-7BD935593DAD}" type="presParOf" srcId="{8FEDD0F6-5056-9C40-AEBE-8EE7D5F50569}" destId="{03CCFEA6-C18B-2449-8D4A-14AADA817910}" srcOrd="1" destOrd="0" presId="urn:microsoft.com/office/officeart/2008/layout/LinedList"/>
    <dgm:cxn modelId="{2F3B6FC3-2279-4C61-9333-8149E72010AE}" type="presParOf" srcId="{8FEDD0F6-5056-9C40-AEBE-8EE7D5F50569}" destId="{304F2E93-CB31-1A4E-958B-F75BC0C0DA8B}" srcOrd="2" destOrd="0" presId="urn:microsoft.com/office/officeart/2008/layout/LinedList"/>
    <dgm:cxn modelId="{E41FF4B3-2E08-4126-89F6-6B2F98759BF8}" type="presParOf" srcId="{F0DF69ED-E069-A445-AC61-5C9AB570E20A}" destId="{273C15DF-264B-3146-A079-097D8DD4358C}" srcOrd="14" destOrd="0" presId="urn:microsoft.com/office/officeart/2008/layout/LinedList"/>
    <dgm:cxn modelId="{311AEBEB-4EBD-42AA-9F1D-32115269BC86}" type="presParOf" srcId="{F0DF69ED-E069-A445-AC61-5C9AB570E20A}" destId="{6656160A-019E-454D-AFF8-43363019283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FF18A27-8646-409E-A0FD-09B58BCE524E}" type="doc">
      <dgm:prSet loTypeId="urn:microsoft.com/office/officeart/2005/8/layout/venn3" loCatId="relationship" qsTypeId="urn:microsoft.com/office/officeart/2005/8/quickstyle/simple1" qsCatId="simple" csTypeId="urn:microsoft.com/office/officeart/2005/8/colors/colorful1" csCatId="colorful" phldr="1"/>
      <dgm:spPr/>
    </dgm:pt>
    <dgm:pt modelId="{5E533B44-A203-404C-A8AC-4A080F0587F2}">
      <dgm:prSet phldrT="[Testo]" custT="1"/>
      <dgm:spPr/>
      <dgm:t>
        <a:bodyPr/>
        <a:lstStyle/>
        <a:p>
          <a:r>
            <a:rPr lang="it-IT" sz="2800" dirty="0"/>
            <a:t>SIAN</a:t>
          </a:r>
        </a:p>
        <a:p>
          <a:r>
            <a:rPr lang="it-IT" sz="1200" dirty="0"/>
            <a:t>Piattaforma software fondamentale per le attività Istituzionali di ARCEA (Autorizzazione, Esecuzione e Contabilizzazione Pagamenti)</a:t>
          </a:r>
        </a:p>
        <a:p>
          <a:r>
            <a:rPr lang="it-IT" sz="1200" dirty="0"/>
            <a:t>Permette di inviare le informazioni obbligatorie all’organismo di coordinamento</a:t>
          </a:r>
        </a:p>
      </dgm:t>
    </dgm:pt>
    <dgm:pt modelId="{D65CC631-D43E-4724-A336-777EBB19F436}" type="parTrans" cxnId="{C4ECF938-B168-47DC-8647-695A943A3D72}">
      <dgm:prSet/>
      <dgm:spPr/>
      <dgm:t>
        <a:bodyPr/>
        <a:lstStyle/>
        <a:p>
          <a:endParaRPr lang="it-IT"/>
        </a:p>
      </dgm:t>
    </dgm:pt>
    <dgm:pt modelId="{393EAEEE-C7E5-4106-8CCB-1F138C28BE0A}" type="sibTrans" cxnId="{C4ECF938-B168-47DC-8647-695A943A3D72}">
      <dgm:prSet/>
      <dgm:spPr/>
      <dgm:t>
        <a:bodyPr/>
        <a:lstStyle/>
        <a:p>
          <a:endParaRPr lang="it-IT"/>
        </a:p>
      </dgm:t>
    </dgm:pt>
    <dgm:pt modelId="{A1BBBB19-99E8-49AB-ABB3-9F907FE4329B}">
      <dgm:prSet phldrT="[Testo]" custT="1"/>
      <dgm:spPr/>
      <dgm:t>
        <a:bodyPr/>
        <a:lstStyle/>
        <a:p>
          <a:r>
            <a:rPr lang="it-IT" sz="2800" dirty="0"/>
            <a:t>ARCEA</a:t>
          </a:r>
        </a:p>
        <a:p>
          <a:r>
            <a:rPr lang="it-IT" sz="1000" b="0" dirty="0"/>
            <a:t>Rete LAN </a:t>
          </a:r>
        </a:p>
        <a:p>
          <a:r>
            <a:rPr lang="it-IT" sz="1000" b="0" dirty="0"/>
            <a:t>CED Interni</a:t>
          </a:r>
        </a:p>
        <a:p>
          <a:r>
            <a:rPr lang="it-IT" sz="1000" b="0" dirty="0"/>
            <a:t>Postazioni Client</a:t>
          </a:r>
        </a:p>
        <a:p>
          <a:r>
            <a:rPr lang="it-IT" sz="1000" b="0" dirty="0"/>
            <a:t>Posta elettronica</a:t>
          </a:r>
        </a:p>
        <a:p>
          <a:r>
            <a:rPr lang="it-IT" sz="1000" b="0" dirty="0"/>
            <a:t>Software per “Funzionamento” Interno</a:t>
          </a:r>
        </a:p>
        <a:p>
          <a:r>
            <a:rPr lang="it-IT" sz="1000" b="0" dirty="0"/>
            <a:t>Contromisure di protezione del Sistema </a:t>
          </a:r>
        </a:p>
        <a:p>
          <a:endParaRPr lang="it-IT" sz="1000" b="0" dirty="0"/>
        </a:p>
        <a:p>
          <a:endParaRPr lang="it-IT" sz="1400" dirty="0"/>
        </a:p>
        <a:p>
          <a:endParaRPr lang="it-IT" sz="1400" dirty="0"/>
        </a:p>
      </dgm:t>
    </dgm:pt>
    <dgm:pt modelId="{18C0B154-939E-4352-AEA6-0FEA57B511F4}" type="parTrans" cxnId="{6D03C018-D9D4-456E-BEFC-BF9B538C02CA}">
      <dgm:prSet/>
      <dgm:spPr/>
      <dgm:t>
        <a:bodyPr/>
        <a:lstStyle/>
        <a:p>
          <a:endParaRPr lang="it-IT"/>
        </a:p>
      </dgm:t>
    </dgm:pt>
    <dgm:pt modelId="{0C8BCD3A-B937-4B9D-B602-2C7BFE179DF6}" type="sibTrans" cxnId="{6D03C018-D9D4-456E-BEFC-BF9B538C02CA}">
      <dgm:prSet/>
      <dgm:spPr/>
      <dgm:t>
        <a:bodyPr/>
        <a:lstStyle/>
        <a:p>
          <a:endParaRPr lang="it-IT"/>
        </a:p>
      </dgm:t>
    </dgm:pt>
    <dgm:pt modelId="{F29AAE70-B8A9-4E18-8992-F81AAD93EE20}" type="pres">
      <dgm:prSet presAssocID="{FFF18A27-8646-409E-A0FD-09B58BCE524E}" presName="Name0" presStyleCnt="0">
        <dgm:presLayoutVars>
          <dgm:dir/>
          <dgm:resizeHandles val="exact"/>
        </dgm:presLayoutVars>
      </dgm:prSet>
      <dgm:spPr/>
    </dgm:pt>
    <dgm:pt modelId="{7360333D-5A9A-4AEB-A141-57EA62875123}" type="pres">
      <dgm:prSet presAssocID="{5E533B44-A203-404C-A8AC-4A080F0587F2}" presName="Name5" presStyleLbl="vennNode1" presStyleIdx="0" presStyleCnt="2">
        <dgm:presLayoutVars>
          <dgm:bulletEnabled val="1"/>
        </dgm:presLayoutVars>
      </dgm:prSet>
      <dgm:spPr/>
    </dgm:pt>
    <dgm:pt modelId="{A673C9B6-61CD-446B-95B3-77BA205805AE}" type="pres">
      <dgm:prSet presAssocID="{393EAEEE-C7E5-4106-8CCB-1F138C28BE0A}" presName="space" presStyleCnt="0"/>
      <dgm:spPr/>
    </dgm:pt>
    <dgm:pt modelId="{CB7AD8AB-480E-496E-AA62-3E757280B5B6}" type="pres">
      <dgm:prSet presAssocID="{A1BBBB19-99E8-49AB-ABB3-9F907FE4329B}" presName="Name5" presStyleLbl="vennNode1" presStyleIdx="1" presStyleCnt="2">
        <dgm:presLayoutVars>
          <dgm:bulletEnabled val="1"/>
        </dgm:presLayoutVars>
      </dgm:prSet>
      <dgm:spPr/>
    </dgm:pt>
  </dgm:ptLst>
  <dgm:cxnLst>
    <dgm:cxn modelId="{6D03C018-D9D4-456E-BEFC-BF9B538C02CA}" srcId="{FFF18A27-8646-409E-A0FD-09B58BCE524E}" destId="{A1BBBB19-99E8-49AB-ABB3-9F907FE4329B}" srcOrd="1" destOrd="0" parTransId="{18C0B154-939E-4352-AEA6-0FEA57B511F4}" sibTransId="{0C8BCD3A-B937-4B9D-B602-2C7BFE179DF6}"/>
    <dgm:cxn modelId="{C4ECF938-B168-47DC-8647-695A943A3D72}" srcId="{FFF18A27-8646-409E-A0FD-09B58BCE524E}" destId="{5E533B44-A203-404C-A8AC-4A080F0587F2}" srcOrd="0" destOrd="0" parTransId="{D65CC631-D43E-4724-A336-777EBB19F436}" sibTransId="{393EAEEE-C7E5-4106-8CCB-1F138C28BE0A}"/>
    <dgm:cxn modelId="{D56EFE68-DA26-4866-9267-14A0E3571823}" type="presOf" srcId="{5E533B44-A203-404C-A8AC-4A080F0587F2}" destId="{7360333D-5A9A-4AEB-A141-57EA62875123}" srcOrd="0" destOrd="0" presId="urn:microsoft.com/office/officeart/2005/8/layout/venn3"/>
    <dgm:cxn modelId="{35132E7F-534E-4252-82BC-706162A0EAB4}" type="presOf" srcId="{A1BBBB19-99E8-49AB-ABB3-9F907FE4329B}" destId="{CB7AD8AB-480E-496E-AA62-3E757280B5B6}" srcOrd="0" destOrd="0" presId="urn:microsoft.com/office/officeart/2005/8/layout/venn3"/>
    <dgm:cxn modelId="{D5BB3C86-1C31-4D16-B43A-D3829F7FC8C1}" type="presOf" srcId="{FFF18A27-8646-409E-A0FD-09B58BCE524E}" destId="{F29AAE70-B8A9-4E18-8992-F81AAD93EE20}" srcOrd="0" destOrd="0" presId="urn:microsoft.com/office/officeart/2005/8/layout/venn3"/>
    <dgm:cxn modelId="{B8E021CE-AE35-44B2-9857-CD889937CA4F}" type="presParOf" srcId="{F29AAE70-B8A9-4E18-8992-F81AAD93EE20}" destId="{7360333D-5A9A-4AEB-A141-57EA62875123}" srcOrd="0" destOrd="0" presId="urn:microsoft.com/office/officeart/2005/8/layout/venn3"/>
    <dgm:cxn modelId="{92420A98-DB81-4D57-B031-AE64DAC0B6FF}" type="presParOf" srcId="{F29AAE70-B8A9-4E18-8992-F81AAD93EE20}" destId="{A673C9B6-61CD-446B-95B3-77BA205805AE}" srcOrd="1" destOrd="0" presId="urn:microsoft.com/office/officeart/2005/8/layout/venn3"/>
    <dgm:cxn modelId="{1C65397C-A095-4E01-B11E-3F03C47376AA}" type="presParOf" srcId="{F29AAE70-B8A9-4E18-8992-F81AAD93EE20}" destId="{CB7AD8AB-480E-496E-AA62-3E757280B5B6}"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B840E52-0211-8F42-950A-8971F4F6BC79}"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it-IT"/>
        </a:p>
      </dgm:t>
    </dgm:pt>
    <dgm:pt modelId="{91894027-F1D7-B048-866A-87AEE417CA08}">
      <dgm:prSet/>
      <dgm:spPr/>
      <dgm:t>
        <a:bodyPr/>
        <a:lstStyle/>
        <a:p>
          <a:pPr rtl="0"/>
          <a:r>
            <a:rPr lang="it-IT" baseline="0" dirty="0"/>
            <a:t>ARCEA, fin dalla sua nascita, ha scelto di avvalersi di strumenti, sistemi e fornitori di </a:t>
          </a:r>
          <a:r>
            <a:rPr lang="it-IT" b="1" baseline="0" dirty="0"/>
            <a:t>caratura nazionale </a:t>
          </a:r>
          <a:r>
            <a:rPr lang="it-IT" baseline="0" dirty="0"/>
            <a:t>e </a:t>
          </a:r>
          <a:r>
            <a:rPr lang="it-IT" b="1" baseline="0" dirty="0"/>
            <a:t>natura istituzionale</a:t>
          </a:r>
          <a:r>
            <a:rPr lang="it-IT" baseline="0" dirty="0"/>
            <a:t>, in grado di fornire alti e certificati livelli di affidabilità e sicurezza. </a:t>
          </a:r>
          <a:endParaRPr lang="it-IT" dirty="0"/>
        </a:p>
      </dgm:t>
    </dgm:pt>
    <dgm:pt modelId="{7EBCD7FF-9733-2740-9C2D-191DC21C65B0}" type="parTrans" cxnId="{BDD2DE19-39F9-CF41-AA33-7E541C74FFB2}">
      <dgm:prSet/>
      <dgm:spPr/>
      <dgm:t>
        <a:bodyPr/>
        <a:lstStyle/>
        <a:p>
          <a:endParaRPr lang="it-IT"/>
        </a:p>
      </dgm:t>
    </dgm:pt>
    <dgm:pt modelId="{86B0191C-72E1-A548-9314-38C8239972D8}" type="sibTrans" cxnId="{BDD2DE19-39F9-CF41-AA33-7E541C74FFB2}">
      <dgm:prSet/>
      <dgm:spPr/>
      <dgm:t>
        <a:bodyPr/>
        <a:lstStyle/>
        <a:p>
          <a:endParaRPr lang="it-IT"/>
        </a:p>
      </dgm:t>
    </dgm:pt>
    <dgm:pt modelId="{82981B44-E357-5747-B169-790FA1DDEB89}">
      <dgm:prSet/>
      <dgm:spPr/>
      <dgm:t>
        <a:bodyPr/>
        <a:lstStyle/>
        <a:p>
          <a:pPr rtl="0"/>
          <a:r>
            <a:rPr lang="it-IT" baseline="0" dirty="0"/>
            <a:t>Ciò ha permesso alle strutture interne di indirizzare le proprie attenzioni verso i temi della </a:t>
          </a:r>
          <a:r>
            <a:rPr lang="it-IT" b="1" baseline="0" dirty="0" err="1"/>
            <a:t>Governance</a:t>
          </a:r>
          <a:r>
            <a:rPr lang="it-IT" b="1" baseline="0" dirty="0"/>
            <a:t> dei sistemi IT</a:t>
          </a:r>
          <a:r>
            <a:rPr lang="it-IT" baseline="0" dirty="0"/>
            <a:t>, della </a:t>
          </a:r>
          <a:r>
            <a:rPr lang="it-IT" b="1" baseline="0" dirty="0"/>
            <a:t>sicurezza delle informazioni </a:t>
          </a:r>
          <a:r>
            <a:rPr lang="it-IT" baseline="0" dirty="0"/>
            <a:t>e del </a:t>
          </a:r>
          <a:r>
            <a:rPr lang="it-IT" b="1" baseline="0" dirty="0" err="1"/>
            <a:t>Risk</a:t>
          </a:r>
          <a:r>
            <a:rPr lang="it-IT" b="1" baseline="0" dirty="0"/>
            <a:t> Management</a:t>
          </a:r>
          <a:r>
            <a:rPr lang="it-IT" baseline="0" dirty="0"/>
            <a:t>, con conseguente graduale </a:t>
          </a:r>
          <a:r>
            <a:rPr lang="it-IT" b="1" baseline="0" dirty="0"/>
            <a:t>incremento delle competenze </a:t>
          </a:r>
          <a:r>
            <a:rPr lang="it-IT" baseline="0" dirty="0"/>
            <a:t>degli addetti e del </a:t>
          </a:r>
          <a:r>
            <a:rPr lang="it-IT" b="1" baseline="0" dirty="0"/>
            <a:t>livello di maturità del sistema </a:t>
          </a:r>
          <a:endParaRPr lang="it-IT" b="1" dirty="0"/>
        </a:p>
      </dgm:t>
    </dgm:pt>
    <dgm:pt modelId="{7BE3D1C6-6760-254E-AA6D-3C65FCD64F70}" type="parTrans" cxnId="{AF75918C-CC46-C346-84EA-138732C47E24}">
      <dgm:prSet/>
      <dgm:spPr/>
      <dgm:t>
        <a:bodyPr/>
        <a:lstStyle/>
        <a:p>
          <a:endParaRPr lang="it-IT"/>
        </a:p>
      </dgm:t>
    </dgm:pt>
    <dgm:pt modelId="{8912A890-BE94-A842-A54B-2E2EC3956C8E}" type="sibTrans" cxnId="{AF75918C-CC46-C346-84EA-138732C47E24}">
      <dgm:prSet/>
      <dgm:spPr/>
      <dgm:t>
        <a:bodyPr/>
        <a:lstStyle/>
        <a:p>
          <a:endParaRPr lang="it-IT"/>
        </a:p>
      </dgm:t>
    </dgm:pt>
    <dgm:pt modelId="{C6838428-50BC-B445-BC9E-7249417B9FF5}" type="pres">
      <dgm:prSet presAssocID="{7B840E52-0211-8F42-950A-8971F4F6BC79}" presName="linear" presStyleCnt="0">
        <dgm:presLayoutVars>
          <dgm:animLvl val="lvl"/>
          <dgm:resizeHandles val="exact"/>
        </dgm:presLayoutVars>
      </dgm:prSet>
      <dgm:spPr/>
    </dgm:pt>
    <dgm:pt modelId="{60BEC019-3429-2B44-B09F-4378D7B54DA0}" type="pres">
      <dgm:prSet presAssocID="{91894027-F1D7-B048-866A-87AEE417CA08}" presName="parentText" presStyleLbl="node1" presStyleIdx="0" presStyleCnt="2">
        <dgm:presLayoutVars>
          <dgm:chMax val="0"/>
          <dgm:bulletEnabled val="1"/>
        </dgm:presLayoutVars>
      </dgm:prSet>
      <dgm:spPr/>
    </dgm:pt>
    <dgm:pt modelId="{CC6BFE09-F116-BF4F-8E7A-2FFDBFA30244}" type="pres">
      <dgm:prSet presAssocID="{86B0191C-72E1-A548-9314-38C8239972D8}" presName="spacer" presStyleCnt="0"/>
      <dgm:spPr/>
    </dgm:pt>
    <dgm:pt modelId="{415AFE78-92A4-4D4D-A0D7-BD942A81E74A}" type="pres">
      <dgm:prSet presAssocID="{82981B44-E357-5747-B169-790FA1DDEB89}" presName="parentText" presStyleLbl="node1" presStyleIdx="1" presStyleCnt="2">
        <dgm:presLayoutVars>
          <dgm:chMax val="0"/>
          <dgm:bulletEnabled val="1"/>
        </dgm:presLayoutVars>
      </dgm:prSet>
      <dgm:spPr/>
    </dgm:pt>
  </dgm:ptLst>
  <dgm:cxnLst>
    <dgm:cxn modelId="{BDD2DE19-39F9-CF41-AA33-7E541C74FFB2}" srcId="{7B840E52-0211-8F42-950A-8971F4F6BC79}" destId="{91894027-F1D7-B048-866A-87AEE417CA08}" srcOrd="0" destOrd="0" parTransId="{7EBCD7FF-9733-2740-9C2D-191DC21C65B0}" sibTransId="{86B0191C-72E1-A548-9314-38C8239972D8}"/>
    <dgm:cxn modelId="{CB68528A-EB8A-499C-B876-2B7981347A63}" type="presOf" srcId="{82981B44-E357-5747-B169-790FA1DDEB89}" destId="{415AFE78-92A4-4D4D-A0D7-BD942A81E74A}" srcOrd="0" destOrd="0" presId="urn:microsoft.com/office/officeart/2005/8/layout/vList2"/>
    <dgm:cxn modelId="{697E7B8C-CB17-42A0-8A44-52595CE7539C}" type="presOf" srcId="{91894027-F1D7-B048-866A-87AEE417CA08}" destId="{60BEC019-3429-2B44-B09F-4378D7B54DA0}" srcOrd="0" destOrd="0" presId="urn:microsoft.com/office/officeart/2005/8/layout/vList2"/>
    <dgm:cxn modelId="{AF75918C-CC46-C346-84EA-138732C47E24}" srcId="{7B840E52-0211-8F42-950A-8971F4F6BC79}" destId="{82981B44-E357-5747-B169-790FA1DDEB89}" srcOrd="1" destOrd="0" parTransId="{7BE3D1C6-6760-254E-AA6D-3C65FCD64F70}" sibTransId="{8912A890-BE94-A842-A54B-2E2EC3956C8E}"/>
    <dgm:cxn modelId="{47905692-4901-4AB7-9A90-F9AF7B469067}" type="presOf" srcId="{7B840E52-0211-8F42-950A-8971F4F6BC79}" destId="{C6838428-50BC-B445-BC9E-7249417B9FF5}" srcOrd="0" destOrd="0" presId="urn:microsoft.com/office/officeart/2005/8/layout/vList2"/>
    <dgm:cxn modelId="{4BAEDC79-B467-42E4-8426-E8B48E4EF6A7}" type="presParOf" srcId="{C6838428-50BC-B445-BC9E-7249417B9FF5}" destId="{60BEC019-3429-2B44-B09F-4378D7B54DA0}" srcOrd="0" destOrd="0" presId="urn:microsoft.com/office/officeart/2005/8/layout/vList2"/>
    <dgm:cxn modelId="{F227DD57-E941-46E6-87BE-FFEC79F1C3A2}" type="presParOf" srcId="{C6838428-50BC-B445-BC9E-7249417B9FF5}" destId="{CC6BFE09-F116-BF4F-8E7A-2FFDBFA30244}" srcOrd="1" destOrd="0" presId="urn:microsoft.com/office/officeart/2005/8/layout/vList2"/>
    <dgm:cxn modelId="{F3E4AF38-862B-42FD-A3E4-4FE47FD63E2B}" type="presParOf" srcId="{C6838428-50BC-B445-BC9E-7249417B9FF5}" destId="{415AFE78-92A4-4D4D-A0D7-BD942A81E74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6AE4DD5-3854-4D38-9D0E-495DA2AD44BB}"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A92BC2EF-1DF6-4B7F-A8B2-68B095A8F826}">
      <dgm:prSet/>
      <dgm:spPr/>
      <dgm:t>
        <a:bodyPr/>
        <a:lstStyle/>
        <a:p>
          <a:pPr rtl="0"/>
          <a:r>
            <a:rPr lang="it-IT" baseline="0" dirty="0"/>
            <a:t>Il sistema di Gestione della Sicurezza è nato nel 2008 e si è evoluto nel tempo, in sinergia con i principali </a:t>
          </a:r>
          <a:r>
            <a:rPr lang="it-IT" baseline="0" dirty="0" err="1"/>
            <a:t>stakeholders</a:t>
          </a:r>
          <a:r>
            <a:rPr lang="it-IT" baseline="0" dirty="0"/>
            <a:t>: </a:t>
          </a:r>
          <a:endParaRPr lang="it-IT" dirty="0"/>
        </a:p>
      </dgm:t>
    </dgm:pt>
    <dgm:pt modelId="{374AFA9E-2D10-4E5E-97F4-A7D81D235790}" type="parTrans" cxnId="{8E4914B6-51B8-4A65-A9C8-EBCD1BFC9480}">
      <dgm:prSet/>
      <dgm:spPr/>
      <dgm:t>
        <a:bodyPr/>
        <a:lstStyle/>
        <a:p>
          <a:endParaRPr lang="it-IT"/>
        </a:p>
      </dgm:t>
    </dgm:pt>
    <dgm:pt modelId="{67199234-CA23-4EE5-B937-2E2C68B419EF}" type="sibTrans" cxnId="{8E4914B6-51B8-4A65-A9C8-EBCD1BFC9480}">
      <dgm:prSet/>
      <dgm:spPr/>
      <dgm:t>
        <a:bodyPr/>
        <a:lstStyle/>
        <a:p>
          <a:endParaRPr lang="it-IT"/>
        </a:p>
      </dgm:t>
    </dgm:pt>
    <dgm:pt modelId="{D0EECD6D-C56C-438F-8501-58E05429E65C}">
      <dgm:prSet/>
      <dgm:spPr/>
      <dgm:t>
        <a:bodyPr/>
        <a:lstStyle/>
        <a:p>
          <a:pPr rtl="0"/>
          <a:r>
            <a:rPr lang="it-IT" baseline="0" dirty="0"/>
            <a:t>La struttura interna dell’ARCEA</a:t>
          </a:r>
          <a:endParaRPr lang="it-IT" dirty="0"/>
        </a:p>
      </dgm:t>
    </dgm:pt>
    <dgm:pt modelId="{16324FCE-BE47-44DB-AB9F-2AF21EF8F45B}" type="parTrans" cxnId="{11958393-BD5A-45A8-9737-F7FA24BCD800}">
      <dgm:prSet/>
      <dgm:spPr/>
      <dgm:t>
        <a:bodyPr/>
        <a:lstStyle/>
        <a:p>
          <a:endParaRPr lang="it-IT"/>
        </a:p>
      </dgm:t>
    </dgm:pt>
    <dgm:pt modelId="{4BC35E8A-75EE-407D-8ED0-E2638EFF61EC}" type="sibTrans" cxnId="{11958393-BD5A-45A8-9737-F7FA24BCD800}">
      <dgm:prSet/>
      <dgm:spPr/>
      <dgm:t>
        <a:bodyPr/>
        <a:lstStyle/>
        <a:p>
          <a:endParaRPr lang="it-IT"/>
        </a:p>
      </dgm:t>
    </dgm:pt>
    <dgm:pt modelId="{B47702BA-210F-4DA4-B737-2BF77A8A53B3}">
      <dgm:prSet/>
      <dgm:spPr/>
      <dgm:t>
        <a:bodyPr/>
        <a:lstStyle/>
        <a:p>
          <a:pPr rtl="0"/>
          <a:r>
            <a:rPr lang="it-IT" baseline="0" dirty="0"/>
            <a:t>AGEA – SIN</a:t>
          </a:r>
          <a:endParaRPr lang="it-IT" dirty="0"/>
        </a:p>
      </dgm:t>
    </dgm:pt>
    <dgm:pt modelId="{3DE91F63-986C-4B3B-8726-A0A2DC79499B}" type="parTrans" cxnId="{DECE1A57-C0D7-4DD8-B976-7181E84222B6}">
      <dgm:prSet/>
      <dgm:spPr/>
      <dgm:t>
        <a:bodyPr/>
        <a:lstStyle/>
        <a:p>
          <a:endParaRPr lang="it-IT"/>
        </a:p>
      </dgm:t>
    </dgm:pt>
    <dgm:pt modelId="{CF17D218-08A0-4916-BD83-6B8C20B4FB2C}" type="sibTrans" cxnId="{DECE1A57-C0D7-4DD8-B976-7181E84222B6}">
      <dgm:prSet/>
      <dgm:spPr/>
      <dgm:t>
        <a:bodyPr/>
        <a:lstStyle/>
        <a:p>
          <a:endParaRPr lang="it-IT"/>
        </a:p>
      </dgm:t>
    </dgm:pt>
    <dgm:pt modelId="{5CC18D7E-49CC-425B-9EA5-058CF91B7451}">
      <dgm:prSet/>
      <dgm:spPr/>
      <dgm:t>
        <a:bodyPr/>
        <a:lstStyle/>
        <a:p>
          <a:pPr rtl="0"/>
          <a:r>
            <a:rPr lang="it-IT" baseline="0" dirty="0"/>
            <a:t>Gli Organismi Delegati </a:t>
          </a:r>
          <a:endParaRPr lang="it-IT" dirty="0"/>
        </a:p>
      </dgm:t>
    </dgm:pt>
    <dgm:pt modelId="{5AA69A9F-5027-483E-B082-9E5C73BEE5B5}" type="parTrans" cxnId="{281587EB-2476-49DE-8252-7501B415CC59}">
      <dgm:prSet/>
      <dgm:spPr/>
      <dgm:t>
        <a:bodyPr/>
        <a:lstStyle/>
        <a:p>
          <a:endParaRPr lang="it-IT"/>
        </a:p>
      </dgm:t>
    </dgm:pt>
    <dgm:pt modelId="{9685B54C-6835-4A46-9D94-D1F43D6BC1DC}" type="sibTrans" cxnId="{281587EB-2476-49DE-8252-7501B415CC59}">
      <dgm:prSet/>
      <dgm:spPr/>
      <dgm:t>
        <a:bodyPr/>
        <a:lstStyle/>
        <a:p>
          <a:endParaRPr lang="it-IT"/>
        </a:p>
      </dgm:t>
    </dgm:pt>
    <dgm:pt modelId="{54796E71-0F98-402F-8256-CCA92DF2C1F4}">
      <dgm:prSet/>
      <dgm:spPr/>
      <dgm:t>
        <a:bodyPr/>
        <a:lstStyle/>
        <a:p>
          <a:pPr rtl="0"/>
          <a:r>
            <a:rPr lang="it-IT" baseline="0" dirty="0"/>
            <a:t>I Beneficiari</a:t>
          </a:r>
          <a:endParaRPr lang="it-IT" dirty="0"/>
        </a:p>
      </dgm:t>
    </dgm:pt>
    <dgm:pt modelId="{FA3B9CFC-DAE0-4C2E-81E8-B5ABDC555C07}" type="parTrans" cxnId="{57998EE4-55C1-425B-814B-476D3FC95DE2}">
      <dgm:prSet/>
      <dgm:spPr/>
      <dgm:t>
        <a:bodyPr/>
        <a:lstStyle/>
        <a:p>
          <a:endParaRPr lang="it-IT"/>
        </a:p>
      </dgm:t>
    </dgm:pt>
    <dgm:pt modelId="{7D19BE69-7BB0-4720-809B-4EDAC3AFB8E5}" type="sibTrans" cxnId="{57998EE4-55C1-425B-814B-476D3FC95DE2}">
      <dgm:prSet/>
      <dgm:spPr/>
      <dgm:t>
        <a:bodyPr/>
        <a:lstStyle/>
        <a:p>
          <a:endParaRPr lang="it-IT"/>
        </a:p>
      </dgm:t>
    </dgm:pt>
    <dgm:pt modelId="{B0B243A6-B458-1944-B4A3-2B38BE3843E0}">
      <dgm:prSet/>
      <dgm:spPr/>
      <dgm:t>
        <a:bodyPr/>
        <a:lstStyle/>
        <a:p>
          <a:pPr rtl="0"/>
          <a:r>
            <a:rPr lang="it-IT" dirty="0"/>
            <a:t>Con il </a:t>
          </a:r>
          <a:r>
            <a:rPr lang="it-IT" b="1" dirty="0"/>
            <a:t>precedente sistema di valutazione</a:t>
          </a:r>
          <a:r>
            <a:rPr lang="it-IT" dirty="0"/>
            <a:t>: Dal 2013 al 2015 il livello di maturità del sistema di sicurezza dell’ARCEA è stato giudicato dall’Organismo di Certificazione ad livello pari a </a:t>
          </a:r>
          <a:r>
            <a:rPr lang="it-IT" b="1" dirty="0"/>
            <a:t>4 su 5 </a:t>
          </a:r>
          <a:r>
            <a:rPr lang="it-IT" dirty="0"/>
            <a:t>(</a:t>
          </a:r>
          <a:r>
            <a:rPr lang="it-IT" b="1" dirty="0"/>
            <a:t>il massimo tra gli OP italiani</a:t>
          </a:r>
          <a:r>
            <a:rPr lang="it-IT" dirty="0"/>
            <a:t>)</a:t>
          </a:r>
        </a:p>
      </dgm:t>
    </dgm:pt>
    <dgm:pt modelId="{49E6D5EA-1369-9D4C-AC3C-9CC494BD7365}" type="parTrans" cxnId="{4FA52EC6-C62C-6342-B51E-CCC33EFD0C39}">
      <dgm:prSet/>
      <dgm:spPr/>
      <dgm:t>
        <a:bodyPr/>
        <a:lstStyle/>
        <a:p>
          <a:endParaRPr lang="it-IT"/>
        </a:p>
      </dgm:t>
    </dgm:pt>
    <dgm:pt modelId="{A5274ACA-BC49-4847-B81A-1DB129E71E56}" type="sibTrans" cxnId="{4FA52EC6-C62C-6342-B51E-CCC33EFD0C39}">
      <dgm:prSet/>
      <dgm:spPr/>
      <dgm:t>
        <a:bodyPr/>
        <a:lstStyle/>
        <a:p>
          <a:endParaRPr lang="it-IT"/>
        </a:p>
      </dgm:t>
    </dgm:pt>
    <dgm:pt modelId="{1711D4B7-D8DD-174F-BCE0-2F71A52CE835}">
      <dgm:prSet/>
      <dgm:spPr/>
      <dgm:t>
        <a:bodyPr/>
        <a:lstStyle/>
        <a:p>
          <a:pPr rtl="0"/>
          <a:r>
            <a:rPr lang="it-IT" dirty="0"/>
            <a:t>Con la nuova scala di valutazione, che ha eliminato un livello di giudizio, livellando di fatto i risultati finali, ARCEA ha ottenuto nel 2016 e 2017 un livello pari a </a:t>
          </a:r>
          <a:r>
            <a:rPr lang="it-IT" b="1" dirty="0"/>
            <a:t>3 su 4  (Il massimo tra gli OP insieme ad altre Agenzie)</a:t>
          </a:r>
        </a:p>
      </dgm:t>
    </dgm:pt>
    <dgm:pt modelId="{2625EDCF-8D91-9E48-9F13-7C086B9C222F}" type="parTrans" cxnId="{57DD0D40-E820-B749-819D-6A374DBC7F4A}">
      <dgm:prSet/>
      <dgm:spPr/>
      <dgm:t>
        <a:bodyPr/>
        <a:lstStyle/>
        <a:p>
          <a:endParaRPr lang="it-IT"/>
        </a:p>
      </dgm:t>
    </dgm:pt>
    <dgm:pt modelId="{9DE598F9-1760-E04B-B1D9-BBD5EFA69B1C}" type="sibTrans" cxnId="{57DD0D40-E820-B749-819D-6A374DBC7F4A}">
      <dgm:prSet/>
      <dgm:spPr/>
      <dgm:t>
        <a:bodyPr/>
        <a:lstStyle/>
        <a:p>
          <a:endParaRPr lang="it-IT"/>
        </a:p>
      </dgm:t>
    </dgm:pt>
    <dgm:pt modelId="{2FFF5DA3-5FEC-4CA8-97B4-64FD9E576D53}" type="pres">
      <dgm:prSet presAssocID="{C6AE4DD5-3854-4D38-9D0E-495DA2AD44BB}" presName="linear" presStyleCnt="0">
        <dgm:presLayoutVars>
          <dgm:animLvl val="lvl"/>
          <dgm:resizeHandles val="exact"/>
        </dgm:presLayoutVars>
      </dgm:prSet>
      <dgm:spPr/>
    </dgm:pt>
    <dgm:pt modelId="{492C6506-D104-4183-868B-E5CAB2A4B634}" type="pres">
      <dgm:prSet presAssocID="{A92BC2EF-1DF6-4B7F-A8B2-68B095A8F826}" presName="parentText" presStyleLbl="node1" presStyleIdx="0" presStyleCnt="3">
        <dgm:presLayoutVars>
          <dgm:chMax val="0"/>
          <dgm:bulletEnabled val="1"/>
        </dgm:presLayoutVars>
      </dgm:prSet>
      <dgm:spPr/>
    </dgm:pt>
    <dgm:pt modelId="{927EE003-7863-40E9-95C1-8D02485CE026}" type="pres">
      <dgm:prSet presAssocID="{A92BC2EF-1DF6-4B7F-A8B2-68B095A8F826}" presName="childText" presStyleLbl="revTx" presStyleIdx="0" presStyleCnt="1">
        <dgm:presLayoutVars>
          <dgm:bulletEnabled val="1"/>
        </dgm:presLayoutVars>
      </dgm:prSet>
      <dgm:spPr/>
    </dgm:pt>
    <dgm:pt modelId="{5B0B7F29-2BC5-DB47-809F-8F7A198A8852}" type="pres">
      <dgm:prSet presAssocID="{B0B243A6-B458-1944-B4A3-2B38BE3843E0}" presName="parentText" presStyleLbl="node1" presStyleIdx="1" presStyleCnt="3">
        <dgm:presLayoutVars>
          <dgm:chMax val="0"/>
          <dgm:bulletEnabled val="1"/>
        </dgm:presLayoutVars>
      </dgm:prSet>
      <dgm:spPr/>
    </dgm:pt>
    <dgm:pt modelId="{FE713709-B66D-0643-83F1-763C11037DF1}" type="pres">
      <dgm:prSet presAssocID="{A5274ACA-BC49-4847-B81A-1DB129E71E56}" presName="spacer" presStyleCnt="0"/>
      <dgm:spPr/>
    </dgm:pt>
    <dgm:pt modelId="{F37A511D-F222-5342-A642-3D397F64E34F}" type="pres">
      <dgm:prSet presAssocID="{1711D4B7-D8DD-174F-BCE0-2F71A52CE835}" presName="parentText" presStyleLbl="node1" presStyleIdx="2" presStyleCnt="3">
        <dgm:presLayoutVars>
          <dgm:chMax val="0"/>
          <dgm:bulletEnabled val="1"/>
        </dgm:presLayoutVars>
      </dgm:prSet>
      <dgm:spPr/>
    </dgm:pt>
  </dgm:ptLst>
  <dgm:cxnLst>
    <dgm:cxn modelId="{018BB208-9D1A-4438-A1E2-A7BD381F8ECE}" type="presOf" srcId="{B0B243A6-B458-1944-B4A3-2B38BE3843E0}" destId="{5B0B7F29-2BC5-DB47-809F-8F7A198A8852}" srcOrd="0" destOrd="0" presId="urn:microsoft.com/office/officeart/2005/8/layout/vList2"/>
    <dgm:cxn modelId="{B7AA663B-9756-4D96-BED8-48EB900E628A}" type="presOf" srcId="{5CC18D7E-49CC-425B-9EA5-058CF91B7451}" destId="{927EE003-7863-40E9-95C1-8D02485CE026}" srcOrd="0" destOrd="2" presId="urn:microsoft.com/office/officeart/2005/8/layout/vList2"/>
    <dgm:cxn modelId="{57DD0D40-E820-B749-819D-6A374DBC7F4A}" srcId="{C6AE4DD5-3854-4D38-9D0E-495DA2AD44BB}" destId="{1711D4B7-D8DD-174F-BCE0-2F71A52CE835}" srcOrd="2" destOrd="0" parTransId="{2625EDCF-8D91-9E48-9F13-7C086B9C222F}" sibTransId="{9DE598F9-1760-E04B-B1D9-BBD5EFA69B1C}"/>
    <dgm:cxn modelId="{6E8E714A-E68D-431E-A587-4559C5CA3D2D}" type="presOf" srcId="{B47702BA-210F-4DA4-B737-2BF77A8A53B3}" destId="{927EE003-7863-40E9-95C1-8D02485CE026}" srcOrd="0" destOrd="1" presId="urn:microsoft.com/office/officeart/2005/8/layout/vList2"/>
    <dgm:cxn modelId="{DECE1A57-C0D7-4DD8-B976-7181E84222B6}" srcId="{A92BC2EF-1DF6-4B7F-A8B2-68B095A8F826}" destId="{B47702BA-210F-4DA4-B737-2BF77A8A53B3}" srcOrd="1" destOrd="0" parTransId="{3DE91F63-986C-4B3B-8726-A0A2DC79499B}" sibTransId="{CF17D218-08A0-4916-BD83-6B8C20B4FB2C}"/>
    <dgm:cxn modelId="{16D63987-1143-4FB1-A05C-95E814354AB6}" type="presOf" srcId="{C6AE4DD5-3854-4D38-9D0E-495DA2AD44BB}" destId="{2FFF5DA3-5FEC-4CA8-97B4-64FD9E576D53}" srcOrd="0" destOrd="0" presId="urn:microsoft.com/office/officeart/2005/8/layout/vList2"/>
    <dgm:cxn modelId="{11958393-BD5A-45A8-9737-F7FA24BCD800}" srcId="{A92BC2EF-1DF6-4B7F-A8B2-68B095A8F826}" destId="{D0EECD6D-C56C-438F-8501-58E05429E65C}" srcOrd="0" destOrd="0" parTransId="{16324FCE-BE47-44DB-AB9F-2AF21EF8F45B}" sibTransId="{4BC35E8A-75EE-407D-8ED0-E2638EFF61EC}"/>
    <dgm:cxn modelId="{357A6D98-05A2-4BA8-9C1E-C824CB966B30}" type="presOf" srcId="{54796E71-0F98-402F-8256-CCA92DF2C1F4}" destId="{927EE003-7863-40E9-95C1-8D02485CE026}" srcOrd="0" destOrd="3" presId="urn:microsoft.com/office/officeart/2005/8/layout/vList2"/>
    <dgm:cxn modelId="{67BD86A9-84A2-43CD-9EDC-014D47E21265}" type="presOf" srcId="{D0EECD6D-C56C-438F-8501-58E05429E65C}" destId="{927EE003-7863-40E9-95C1-8D02485CE026}" srcOrd="0" destOrd="0" presId="urn:microsoft.com/office/officeart/2005/8/layout/vList2"/>
    <dgm:cxn modelId="{117637AD-FD4D-49EB-A3F1-1DE50C3681D2}" type="presOf" srcId="{1711D4B7-D8DD-174F-BCE0-2F71A52CE835}" destId="{F37A511D-F222-5342-A642-3D397F64E34F}" srcOrd="0" destOrd="0" presId="urn:microsoft.com/office/officeart/2005/8/layout/vList2"/>
    <dgm:cxn modelId="{8E4914B6-51B8-4A65-A9C8-EBCD1BFC9480}" srcId="{C6AE4DD5-3854-4D38-9D0E-495DA2AD44BB}" destId="{A92BC2EF-1DF6-4B7F-A8B2-68B095A8F826}" srcOrd="0" destOrd="0" parTransId="{374AFA9E-2D10-4E5E-97F4-A7D81D235790}" sibTransId="{67199234-CA23-4EE5-B937-2E2C68B419EF}"/>
    <dgm:cxn modelId="{4FA52EC6-C62C-6342-B51E-CCC33EFD0C39}" srcId="{C6AE4DD5-3854-4D38-9D0E-495DA2AD44BB}" destId="{B0B243A6-B458-1944-B4A3-2B38BE3843E0}" srcOrd="1" destOrd="0" parTransId="{49E6D5EA-1369-9D4C-AC3C-9CC494BD7365}" sibTransId="{A5274ACA-BC49-4847-B81A-1DB129E71E56}"/>
    <dgm:cxn modelId="{57998EE4-55C1-425B-814B-476D3FC95DE2}" srcId="{A92BC2EF-1DF6-4B7F-A8B2-68B095A8F826}" destId="{54796E71-0F98-402F-8256-CCA92DF2C1F4}" srcOrd="3" destOrd="0" parTransId="{FA3B9CFC-DAE0-4C2E-81E8-B5ABDC555C07}" sibTransId="{7D19BE69-7BB0-4720-809B-4EDAC3AFB8E5}"/>
    <dgm:cxn modelId="{E201B7E8-DD26-4761-A981-1855C3335384}" type="presOf" srcId="{A92BC2EF-1DF6-4B7F-A8B2-68B095A8F826}" destId="{492C6506-D104-4183-868B-E5CAB2A4B634}" srcOrd="0" destOrd="0" presId="urn:microsoft.com/office/officeart/2005/8/layout/vList2"/>
    <dgm:cxn modelId="{281587EB-2476-49DE-8252-7501B415CC59}" srcId="{A92BC2EF-1DF6-4B7F-A8B2-68B095A8F826}" destId="{5CC18D7E-49CC-425B-9EA5-058CF91B7451}" srcOrd="2" destOrd="0" parTransId="{5AA69A9F-5027-483E-B082-9E5C73BEE5B5}" sibTransId="{9685B54C-6835-4A46-9D94-D1F43D6BC1DC}"/>
    <dgm:cxn modelId="{E61D1430-5C4B-4C9C-B94C-E8BB887457F1}" type="presParOf" srcId="{2FFF5DA3-5FEC-4CA8-97B4-64FD9E576D53}" destId="{492C6506-D104-4183-868B-E5CAB2A4B634}" srcOrd="0" destOrd="0" presId="urn:microsoft.com/office/officeart/2005/8/layout/vList2"/>
    <dgm:cxn modelId="{23F62F2B-DA2D-4CAA-ACBE-920E22466080}" type="presParOf" srcId="{2FFF5DA3-5FEC-4CA8-97B4-64FD9E576D53}" destId="{927EE003-7863-40E9-95C1-8D02485CE026}" srcOrd="1" destOrd="0" presId="urn:microsoft.com/office/officeart/2005/8/layout/vList2"/>
    <dgm:cxn modelId="{CD65B642-4FC7-48AB-9838-C43640B728C3}" type="presParOf" srcId="{2FFF5DA3-5FEC-4CA8-97B4-64FD9E576D53}" destId="{5B0B7F29-2BC5-DB47-809F-8F7A198A8852}" srcOrd="2" destOrd="0" presId="urn:microsoft.com/office/officeart/2005/8/layout/vList2"/>
    <dgm:cxn modelId="{82EEFE75-9602-45A2-A701-0C8137E45AC4}" type="presParOf" srcId="{2FFF5DA3-5FEC-4CA8-97B4-64FD9E576D53}" destId="{FE713709-B66D-0643-83F1-763C11037DF1}" srcOrd="3" destOrd="0" presId="urn:microsoft.com/office/officeart/2005/8/layout/vList2"/>
    <dgm:cxn modelId="{CFE9BB8A-F3EC-4A4B-9693-A5520D7C3CF6}" type="presParOf" srcId="{2FFF5DA3-5FEC-4CA8-97B4-64FD9E576D53}" destId="{F37A511D-F222-5342-A642-3D397F64E34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C8B293D-575D-7F4E-A205-EADD3DECF892}"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it-IT"/>
        </a:p>
      </dgm:t>
    </dgm:pt>
    <dgm:pt modelId="{A5DE073C-628F-4A4A-8FED-F499CC055808}">
      <dgm:prSet custT="1"/>
      <dgm:spPr/>
      <dgm:t>
        <a:bodyPr/>
        <a:lstStyle/>
        <a:p>
          <a:pPr rtl="0"/>
          <a:r>
            <a:rPr lang="mr-IN" sz="1600" dirty="0"/>
            <a:t>PMP </a:t>
          </a:r>
        </a:p>
      </dgm:t>
    </dgm:pt>
    <dgm:pt modelId="{0ABF4E79-706F-AF4E-87FA-B3EF6FAD507A}" type="parTrans" cxnId="{3FB97B2A-6035-284D-A98C-4FD1B721FB50}">
      <dgm:prSet/>
      <dgm:spPr/>
      <dgm:t>
        <a:bodyPr/>
        <a:lstStyle/>
        <a:p>
          <a:endParaRPr lang="it-IT" sz="1400"/>
        </a:p>
      </dgm:t>
    </dgm:pt>
    <dgm:pt modelId="{89EA6DEB-C42D-DA41-889D-360192AA4140}" type="sibTrans" cxnId="{3FB97B2A-6035-284D-A98C-4FD1B721FB50}">
      <dgm:prSet/>
      <dgm:spPr/>
      <dgm:t>
        <a:bodyPr/>
        <a:lstStyle/>
        <a:p>
          <a:endParaRPr lang="it-IT" sz="1400"/>
        </a:p>
      </dgm:t>
    </dgm:pt>
    <dgm:pt modelId="{653AAEC6-C918-9945-A43B-41953733D6A3}">
      <dgm:prSet custT="1"/>
      <dgm:spPr/>
      <dgm:t>
        <a:bodyPr/>
        <a:lstStyle/>
        <a:p>
          <a:pPr rtl="0"/>
          <a:r>
            <a:rPr lang="it-IT" sz="1600" dirty="0" err="1"/>
            <a:t>Cybersecurity</a:t>
          </a:r>
          <a:r>
            <a:rPr lang="it-IT" sz="1600" dirty="0"/>
            <a:t> for Business  </a:t>
          </a:r>
          <a:r>
            <a:rPr lang="it-IT" sz="1600" dirty="0" err="1"/>
            <a:t>through</a:t>
          </a:r>
          <a:r>
            <a:rPr lang="it-IT" sz="1600" dirty="0"/>
            <a:t> </a:t>
          </a:r>
          <a:r>
            <a:rPr lang="it-IT" sz="1600" dirty="0" err="1"/>
            <a:t>Coursersa</a:t>
          </a:r>
          <a:r>
            <a:rPr lang="it-IT" sz="1600" dirty="0"/>
            <a:t>/Colorado </a:t>
          </a:r>
          <a:r>
            <a:rPr lang="it-IT" sz="1600" dirty="0" err="1"/>
            <a:t>University</a:t>
          </a:r>
          <a:r>
            <a:rPr lang="it-IT" sz="1600" dirty="0"/>
            <a:t> – </a:t>
          </a:r>
        </a:p>
      </dgm:t>
    </dgm:pt>
    <dgm:pt modelId="{F7F916EC-2D05-2944-A7C8-48775E39198B}" type="parTrans" cxnId="{1A99A61F-02B9-0E42-9FBD-C55C155CA97C}">
      <dgm:prSet/>
      <dgm:spPr/>
      <dgm:t>
        <a:bodyPr/>
        <a:lstStyle/>
        <a:p>
          <a:endParaRPr lang="it-IT" sz="1400"/>
        </a:p>
      </dgm:t>
    </dgm:pt>
    <dgm:pt modelId="{F1BE03D0-0F36-E540-9479-DF9B95603254}" type="sibTrans" cxnId="{1A99A61F-02B9-0E42-9FBD-C55C155CA97C}">
      <dgm:prSet/>
      <dgm:spPr/>
      <dgm:t>
        <a:bodyPr/>
        <a:lstStyle/>
        <a:p>
          <a:endParaRPr lang="it-IT" sz="1400"/>
        </a:p>
      </dgm:t>
    </dgm:pt>
    <dgm:pt modelId="{14635AE4-CCA5-9C41-B2D8-A5AAFB6D9EAA}">
      <dgm:prSet custT="1"/>
      <dgm:spPr/>
      <dgm:t>
        <a:bodyPr/>
        <a:lstStyle/>
        <a:p>
          <a:pPr rtl="0"/>
          <a:r>
            <a:rPr lang="it-IT" sz="1600" dirty="0"/>
            <a:t>Master Universitari di II Livello</a:t>
          </a:r>
        </a:p>
      </dgm:t>
    </dgm:pt>
    <dgm:pt modelId="{B5ED86C1-76D5-304B-A025-80786CC60D39}" type="parTrans" cxnId="{D729F5B3-5925-A849-B92B-B26125B7F67B}">
      <dgm:prSet/>
      <dgm:spPr/>
      <dgm:t>
        <a:bodyPr/>
        <a:lstStyle/>
        <a:p>
          <a:endParaRPr lang="it-IT" sz="1400"/>
        </a:p>
      </dgm:t>
    </dgm:pt>
    <dgm:pt modelId="{F1ADD985-3E76-B54C-B178-EBA2A3D5C3AE}" type="sibTrans" cxnId="{D729F5B3-5925-A849-B92B-B26125B7F67B}">
      <dgm:prSet/>
      <dgm:spPr/>
      <dgm:t>
        <a:bodyPr/>
        <a:lstStyle/>
        <a:p>
          <a:endParaRPr lang="it-IT" sz="1400"/>
        </a:p>
      </dgm:t>
    </dgm:pt>
    <dgm:pt modelId="{12D05E1C-89DC-B142-9558-595EFC22B9C5}">
      <dgm:prSet custT="1"/>
      <dgm:spPr/>
      <dgm:t>
        <a:bodyPr/>
        <a:lstStyle/>
        <a:p>
          <a:pPr rtl="0"/>
          <a:r>
            <a:rPr lang="it-IT" sz="2000" dirty="0"/>
            <a:t>Altre certificazioni</a:t>
          </a:r>
          <a:endParaRPr lang="mr-IN" sz="2000" dirty="0"/>
        </a:p>
      </dgm:t>
    </dgm:pt>
    <dgm:pt modelId="{6FE2753B-3776-2747-93F4-F6EFA0BCEFBA}" type="parTrans" cxnId="{EF986C80-D05B-534F-BE06-82A503CA63A6}">
      <dgm:prSet/>
      <dgm:spPr/>
      <dgm:t>
        <a:bodyPr/>
        <a:lstStyle/>
        <a:p>
          <a:endParaRPr lang="it-IT" sz="1400"/>
        </a:p>
      </dgm:t>
    </dgm:pt>
    <dgm:pt modelId="{F97CF302-5632-B648-BCE9-CB59C68D112D}" type="sibTrans" cxnId="{EF986C80-D05B-534F-BE06-82A503CA63A6}">
      <dgm:prSet/>
      <dgm:spPr/>
      <dgm:t>
        <a:bodyPr/>
        <a:lstStyle/>
        <a:p>
          <a:endParaRPr lang="it-IT" sz="1400"/>
        </a:p>
      </dgm:t>
    </dgm:pt>
    <dgm:pt modelId="{2D25F371-E197-5942-8929-D8E7CA9799AF}">
      <dgm:prSet custT="1"/>
      <dgm:spPr/>
      <dgm:t>
        <a:bodyPr/>
        <a:lstStyle/>
        <a:p>
          <a:pPr rtl="0"/>
          <a:r>
            <a:rPr lang="it-IT" sz="1400" dirty="0"/>
            <a:t>Work in progress</a:t>
          </a:r>
        </a:p>
      </dgm:t>
    </dgm:pt>
    <dgm:pt modelId="{DCD6A943-3C21-E045-A557-046C7366A942}" type="parTrans" cxnId="{A8BD8CC5-36D1-1E44-A2BA-419AF19B589D}">
      <dgm:prSet/>
      <dgm:spPr/>
      <dgm:t>
        <a:bodyPr/>
        <a:lstStyle/>
        <a:p>
          <a:endParaRPr lang="it-IT" sz="1400"/>
        </a:p>
      </dgm:t>
    </dgm:pt>
    <dgm:pt modelId="{97EE0BEB-D574-254A-9A5D-A763138D076E}" type="sibTrans" cxnId="{A8BD8CC5-36D1-1E44-A2BA-419AF19B589D}">
      <dgm:prSet/>
      <dgm:spPr/>
      <dgm:t>
        <a:bodyPr/>
        <a:lstStyle/>
        <a:p>
          <a:endParaRPr lang="it-IT" sz="1400"/>
        </a:p>
      </dgm:t>
    </dgm:pt>
    <dgm:pt modelId="{C49E94D4-0B5B-8048-B1A1-07CB1C500113}">
      <dgm:prSet custT="1"/>
      <dgm:spPr/>
      <dgm:t>
        <a:bodyPr/>
        <a:lstStyle/>
        <a:p>
          <a:pPr rtl="0"/>
          <a:r>
            <a:rPr lang="it-IT" sz="1400" dirty="0"/>
            <a:t> </a:t>
          </a:r>
          <a:r>
            <a:rPr lang="it-IT" sz="1600" dirty="0"/>
            <a:t>CSX</a:t>
          </a:r>
        </a:p>
      </dgm:t>
    </dgm:pt>
    <dgm:pt modelId="{88196279-C389-394C-8AB7-64AF94F1DD59}" type="parTrans" cxnId="{0AA38A58-EA0B-1747-BF5F-AE89918451CA}">
      <dgm:prSet/>
      <dgm:spPr/>
      <dgm:t>
        <a:bodyPr/>
        <a:lstStyle/>
        <a:p>
          <a:endParaRPr lang="it-IT" sz="1400"/>
        </a:p>
      </dgm:t>
    </dgm:pt>
    <dgm:pt modelId="{92176ED4-DADC-B944-A555-9B81C46CE74E}" type="sibTrans" cxnId="{0AA38A58-EA0B-1747-BF5F-AE89918451CA}">
      <dgm:prSet/>
      <dgm:spPr/>
      <dgm:t>
        <a:bodyPr/>
        <a:lstStyle/>
        <a:p>
          <a:endParaRPr lang="it-IT" sz="1400"/>
        </a:p>
      </dgm:t>
    </dgm:pt>
    <dgm:pt modelId="{BC491506-541A-2C4A-A296-2F2143686DB2}">
      <dgm:prSet custT="1"/>
      <dgm:spPr/>
      <dgm:t>
        <a:bodyPr/>
        <a:lstStyle/>
        <a:p>
          <a:pPr rtl="0"/>
          <a:r>
            <a:rPr lang="it-IT" sz="2000" dirty="0"/>
            <a:t>L’ARCEA è l’unica PA italiana ad avere nel curriculum dei propri addetti tutte le certificazioni “storiche” ISACA.</a:t>
          </a:r>
          <a:endParaRPr lang="mr-IN" sz="2000" dirty="0"/>
        </a:p>
      </dgm:t>
    </dgm:pt>
    <dgm:pt modelId="{17418D0C-637A-5E49-8CCD-A58E46D950C4}" type="parTrans" cxnId="{6DCA2AEB-AFB8-854D-87AE-EC115BFD956D}">
      <dgm:prSet/>
      <dgm:spPr/>
      <dgm:t>
        <a:bodyPr/>
        <a:lstStyle/>
        <a:p>
          <a:endParaRPr lang="it-IT"/>
        </a:p>
      </dgm:t>
    </dgm:pt>
    <dgm:pt modelId="{73678F26-97AF-5C43-B1EE-2A814916A0BB}" type="sibTrans" cxnId="{6DCA2AEB-AFB8-854D-87AE-EC115BFD956D}">
      <dgm:prSet/>
      <dgm:spPr/>
      <dgm:t>
        <a:bodyPr/>
        <a:lstStyle/>
        <a:p>
          <a:endParaRPr lang="it-IT"/>
        </a:p>
      </dgm:t>
    </dgm:pt>
    <dgm:pt modelId="{D89680CC-418F-4D43-B37F-F72DCF8EFCF3}" type="pres">
      <dgm:prSet presAssocID="{9C8B293D-575D-7F4E-A205-EADD3DECF892}" presName="linear" presStyleCnt="0">
        <dgm:presLayoutVars>
          <dgm:animLvl val="lvl"/>
          <dgm:resizeHandles val="exact"/>
        </dgm:presLayoutVars>
      </dgm:prSet>
      <dgm:spPr/>
    </dgm:pt>
    <dgm:pt modelId="{4DD92865-05CE-7045-845F-F01D66147917}" type="pres">
      <dgm:prSet presAssocID="{BC491506-541A-2C4A-A296-2F2143686DB2}" presName="parentText" presStyleLbl="node1" presStyleIdx="0" presStyleCnt="3">
        <dgm:presLayoutVars>
          <dgm:chMax val="0"/>
          <dgm:bulletEnabled val="1"/>
        </dgm:presLayoutVars>
      </dgm:prSet>
      <dgm:spPr/>
    </dgm:pt>
    <dgm:pt modelId="{E1A495B1-0119-CE46-980A-4517F2E8495B}" type="pres">
      <dgm:prSet presAssocID="{73678F26-97AF-5C43-B1EE-2A814916A0BB}" presName="spacer" presStyleCnt="0"/>
      <dgm:spPr/>
    </dgm:pt>
    <dgm:pt modelId="{B6B62DEE-B667-E945-8717-496D3DFAF825}" type="pres">
      <dgm:prSet presAssocID="{12D05E1C-89DC-B142-9558-595EFC22B9C5}" presName="parentText" presStyleLbl="node1" presStyleIdx="1" presStyleCnt="3">
        <dgm:presLayoutVars>
          <dgm:chMax val="0"/>
          <dgm:bulletEnabled val="1"/>
        </dgm:presLayoutVars>
      </dgm:prSet>
      <dgm:spPr/>
    </dgm:pt>
    <dgm:pt modelId="{85230AD2-5A6C-0847-BEB8-99954192FAE0}" type="pres">
      <dgm:prSet presAssocID="{12D05E1C-89DC-B142-9558-595EFC22B9C5}" presName="childText" presStyleLbl="revTx" presStyleIdx="0" presStyleCnt="2">
        <dgm:presLayoutVars>
          <dgm:bulletEnabled val="1"/>
        </dgm:presLayoutVars>
      </dgm:prSet>
      <dgm:spPr/>
    </dgm:pt>
    <dgm:pt modelId="{0098DB4A-8BC7-784B-98F9-C3469D2E16CB}" type="pres">
      <dgm:prSet presAssocID="{2D25F371-E197-5942-8929-D8E7CA9799AF}" presName="parentText" presStyleLbl="node1" presStyleIdx="2" presStyleCnt="3">
        <dgm:presLayoutVars>
          <dgm:chMax val="0"/>
          <dgm:bulletEnabled val="1"/>
        </dgm:presLayoutVars>
      </dgm:prSet>
      <dgm:spPr/>
    </dgm:pt>
    <dgm:pt modelId="{5C0782A9-F32F-3143-8879-E784686C1376}" type="pres">
      <dgm:prSet presAssocID="{2D25F371-E197-5942-8929-D8E7CA9799AF}" presName="childText" presStyleLbl="revTx" presStyleIdx="1" presStyleCnt="2">
        <dgm:presLayoutVars>
          <dgm:bulletEnabled val="1"/>
        </dgm:presLayoutVars>
      </dgm:prSet>
      <dgm:spPr/>
    </dgm:pt>
  </dgm:ptLst>
  <dgm:cxnLst>
    <dgm:cxn modelId="{18E1731E-1BB8-4AC0-897C-DE375681D902}" type="presOf" srcId="{A5DE073C-628F-4A4A-8FED-F499CC055808}" destId="{85230AD2-5A6C-0847-BEB8-99954192FAE0}" srcOrd="0" destOrd="0" presId="urn:microsoft.com/office/officeart/2005/8/layout/vList2"/>
    <dgm:cxn modelId="{1A99A61F-02B9-0E42-9FBD-C55C155CA97C}" srcId="{12D05E1C-89DC-B142-9558-595EFC22B9C5}" destId="{653AAEC6-C918-9945-A43B-41953733D6A3}" srcOrd="1" destOrd="0" parTransId="{F7F916EC-2D05-2944-A7C8-48775E39198B}" sibTransId="{F1BE03D0-0F36-E540-9479-DF9B95603254}"/>
    <dgm:cxn modelId="{3FB97B2A-6035-284D-A98C-4FD1B721FB50}" srcId="{12D05E1C-89DC-B142-9558-595EFC22B9C5}" destId="{A5DE073C-628F-4A4A-8FED-F499CC055808}" srcOrd="0" destOrd="0" parTransId="{0ABF4E79-706F-AF4E-87FA-B3EF6FAD507A}" sibTransId="{89EA6DEB-C42D-DA41-889D-360192AA4140}"/>
    <dgm:cxn modelId="{1270B12D-DE0F-462F-8263-FFD22B7AAC61}" type="presOf" srcId="{14635AE4-CCA5-9C41-B2D8-A5AAFB6D9EAA}" destId="{85230AD2-5A6C-0847-BEB8-99954192FAE0}" srcOrd="0" destOrd="2" presId="urn:microsoft.com/office/officeart/2005/8/layout/vList2"/>
    <dgm:cxn modelId="{77BCCF6D-E96D-4153-8071-71CD9D6ABFA6}" type="presOf" srcId="{12D05E1C-89DC-B142-9558-595EFC22B9C5}" destId="{B6B62DEE-B667-E945-8717-496D3DFAF825}" srcOrd="0" destOrd="0" presId="urn:microsoft.com/office/officeart/2005/8/layout/vList2"/>
    <dgm:cxn modelId="{0D1DA150-146A-4CFD-BA59-174A4A9810A2}" type="presOf" srcId="{653AAEC6-C918-9945-A43B-41953733D6A3}" destId="{85230AD2-5A6C-0847-BEB8-99954192FAE0}" srcOrd="0" destOrd="1" presId="urn:microsoft.com/office/officeart/2005/8/layout/vList2"/>
    <dgm:cxn modelId="{0AA38A58-EA0B-1747-BF5F-AE89918451CA}" srcId="{2D25F371-E197-5942-8929-D8E7CA9799AF}" destId="{C49E94D4-0B5B-8048-B1A1-07CB1C500113}" srcOrd="0" destOrd="0" parTransId="{88196279-C389-394C-8AB7-64AF94F1DD59}" sibTransId="{92176ED4-DADC-B944-A555-9B81C46CE74E}"/>
    <dgm:cxn modelId="{CE95E579-3CDB-482E-B993-A549EBF8F818}" type="presOf" srcId="{C49E94D4-0B5B-8048-B1A1-07CB1C500113}" destId="{5C0782A9-F32F-3143-8879-E784686C1376}" srcOrd="0" destOrd="0" presId="urn:microsoft.com/office/officeart/2005/8/layout/vList2"/>
    <dgm:cxn modelId="{CDD4AF7E-D2B7-464F-A59C-C512C9E76F99}" type="presOf" srcId="{2D25F371-E197-5942-8929-D8E7CA9799AF}" destId="{0098DB4A-8BC7-784B-98F9-C3469D2E16CB}" srcOrd="0" destOrd="0" presId="urn:microsoft.com/office/officeart/2005/8/layout/vList2"/>
    <dgm:cxn modelId="{EF986C80-D05B-534F-BE06-82A503CA63A6}" srcId="{9C8B293D-575D-7F4E-A205-EADD3DECF892}" destId="{12D05E1C-89DC-B142-9558-595EFC22B9C5}" srcOrd="1" destOrd="0" parTransId="{6FE2753B-3776-2747-93F4-F6EFA0BCEFBA}" sibTransId="{F97CF302-5632-B648-BCE9-CB59C68D112D}"/>
    <dgm:cxn modelId="{B2CB72AC-4EC5-4607-804F-C007C312E458}" type="presOf" srcId="{9C8B293D-575D-7F4E-A205-EADD3DECF892}" destId="{D89680CC-418F-4D43-B37F-F72DCF8EFCF3}" srcOrd="0" destOrd="0" presId="urn:microsoft.com/office/officeart/2005/8/layout/vList2"/>
    <dgm:cxn modelId="{D729F5B3-5925-A849-B92B-B26125B7F67B}" srcId="{12D05E1C-89DC-B142-9558-595EFC22B9C5}" destId="{14635AE4-CCA5-9C41-B2D8-A5AAFB6D9EAA}" srcOrd="2" destOrd="0" parTransId="{B5ED86C1-76D5-304B-A025-80786CC60D39}" sibTransId="{F1ADD985-3E76-B54C-B178-EBA2A3D5C3AE}"/>
    <dgm:cxn modelId="{5ACBD6B7-75E3-4515-A777-376ADF512B27}" type="presOf" srcId="{BC491506-541A-2C4A-A296-2F2143686DB2}" destId="{4DD92865-05CE-7045-845F-F01D66147917}" srcOrd="0" destOrd="0" presId="urn:microsoft.com/office/officeart/2005/8/layout/vList2"/>
    <dgm:cxn modelId="{A8BD8CC5-36D1-1E44-A2BA-419AF19B589D}" srcId="{9C8B293D-575D-7F4E-A205-EADD3DECF892}" destId="{2D25F371-E197-5942-8929-D8E7CA9799AF}" srcOrd="2" destOrd="0" parTransId="{DCD6A943-3C21-E045-A557-046C7366A942}" sibTransId="{97EE0BEB-D574-254A-9A5D-A763138D076E}"/>
    <dgm:cxn modelId="{6DCA2AEB-AFB8-854D-87AE-EC115BFD956D}" srcId="{9C8B293D-575D-7F4E-A205-EADD3DECF892}" destId="{BC491506-541A-2C4A-A296-2F2143686DB2}" srcOrd="0" destOrd="0" parTransId="{17418D0C-637A-5E49-8CCD-A58E46D950C4}" sibTransId="{73678F26-97AF-5C43-B1EE-2A814916A0BB}"/>
    <dgm:cxn modelId="{81CBB674-8981-48D0-8A3D-26DC93ADADE8}" type="presParOf" srcId="{D89680CC-418F-4D43-B37F-F72DCF8EFCF3}" destId="{4DD92865-05CE-7045-845F-F01D66147917}" srcOrd="0" destOrd="0" presId="urn:microsoft.com/office/officeart/2005/8/layout/vList2"/>
    <dgm:cxn modelId="{499580E6-E310-4C95-840D-A291784BBBA0}" type="presParOf" srcId="{D89680CC-418F-4D43-B37F-F72DCF8EFCF3}" destId="{E1A495B1-0119-CE46-980A-4517F2E8495B}" srcOrd="1" destOrd="0" presId="urn:microsoft.com/office/officeart/2005/8/layout/vList2"/>
    <dgm:cxn modelId="{E6EA848B-8C28-4F62-9771-C7B6C5C170BF}" type="presParOf" srcId="{D89680CC-418F-4D43-B37F-F72DCF8EFCF3}" destId="{B6B62DEE-B667-E945-8717-496D3DFAF825}" srcOrd="2" destOrd="0" presId="urn:microsoft.com/office/officeart/2005/8/layout/vList2"/>
    <dgm:cxn modelId="{F2568726-D8CE-4E6D-9F47-B60116A251FB}" type="presParOf" srcId="{D89680CC-418F-4D43-B37F-F72DCF8EFCF3}" destId="{85230AD2-5A6C-0847-BEB8-99954192FAE0}" srcOrd="3" destOrd="0" presId="urn:microsoft.com/office/officeart/2005/8/layout/vList2"/>
    <dgm:cxn modelId="{096019BB-71A2-4842-80D3-0CA584D83581}" type="presParOf" srcId="{D89680CC-418F-4D43-B37F-F72DCF8EFCF3}" destId="{0098DB4A-8BC7-784B-98F9-C3469D2E16CB}" srcOrd="4" destOrd="0" presId="urn:microsoft.com/office/officeart/2005/8/layout/vList2"/>
    <dgm:cxn modelId="{8D03CAB5-09C8-4894-9909-FEDA9E343C9E}" type="presParOf" srcId="{D89680CC-418F-4D43-B37F-F72DCF8EFCF3}" destId="{5C0782A9-F32F-3143-8879-E784686C1376}"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34766B1-5A6F-EF43-8E4F-4A6B7A30AE50}" type="doc">
      <dgm:prSet loTypeId="urn:microsoft.com/office/officeart/2005/8/layout/vList2" loCatId="process" qsTypeId="urn:microsoft.com/office/officeart/2005/8/quickstyle/simple1" qsCatId="simple" csTypeId="urn:microsoft.com/office/officeart/2005/8/colors/accent0_2" csCatId="mainScheme" phldr="1"/>
      <dgm:spPr/>
      <dgm:t>
        <a:bodyPr/>
        <a:lstStyle/>
        <a:p>
          <a:endParaRPr lang="it-IT"/>
        </a:p>
      </dgm:t>
    </dgm:pt>
    <dgm:pt modelId="{E092550F-D7E6-F349-9048-F409B76CCDAE}">
      <dgm:prSet phldrT="[Testo]"/>
      <dgm:spPr/>
      <dgm:t>
        <a:bodyPr/>
        <a:lstStyle/>
        <a:p>
          <a:r>
            <a:rPr lang="it-IT" dirty="0"/>
            <a:t>2008 </a:t>
          </a:r>
          <a:r>
            <a:rPr lang="mr-IN" dirty="0"/>
            <a:t>–</a:t>
          </a:r>
          <a:r>
            <a:rPr lang="it-IT" dirty="0"/>
            <a:t> 2010 </a:t>
          </a:r>
          <a:r>
            <a:rPr lang="it-IT" dirty="0" err="1"/>
            <a:t>Compliance</a:t>
          </a:r>
          <a:endParaRPr lang="it-IT" dirty="0"/>
        </a:p>
      </dgm:t>
    </dgm:pt>
    <dgm:pt modelId="{DA876838-BB11-6746-A2A2-EA5DDAA8F7C5}" type="parTrans" cxnId="{F122223F-F9AB-C14C-8211-C8CB7163136D}">
      <dgm:prSet/>
      <dgm:spPr/>
      <dgm:t>
        <a:bodyPr/>
        <a:lstStyle/>
        <a:p>
          <a:endParaRPr lang="it-IT"/>
        </a:p>
      </dgm:t>
    </dgm:pt>
    <dgm:pt modelId="{8CB8169F-BE4F-B747-B73B-556E28FDF526}" type="sibTrans" cxnId="{F122223F-F9AB-C14C-8211-C8CB7163136D}">
      <dgm:prSet/>
      <dgm:spPr/>
      <dgm:t>
        <a:bodyPr/>
        <a:lstStyle/>
        <a:p>
          <a:endParaRPr lang="it-IT"/>
        </a:p>
      </dgm:t>
    </dgm:pt>
    <dgm:pt modelId="{7AC0A10F-D1D6-ED4E-A12A-67A15BA358D0}">
      <dgm:prSet phldrT="[Testo]"/>
      <dgm:spPr/>
      <dgm:t>
        <a:bodyPr/>
        <a:lstStyle/>
        <a:p>
          <a:r>
            <a:rPr lang="it-IT" dirty="0"/>
            <a:t>2011 </a:t>
          </a:r>
          <a:r>
            <a:rPr lang="mr-IN" dirty="0"/>
            <a:t>–</a:t>
          </a:r>
          <a:r>
            <a:rPr lang="it-IT" dirty="0"/>
            <a:t> 2013 </a:t>
          </a:r>
          <a:r>
            <a:rPr lang="it-IT" dirty="0" err="1"/>
            <a:t>Enforcement</a:t>
          </a:r>
          <a:endParaRPr lang="it-IT" dirty="0"/>
        </a:p>
      </dgm:t>
    </dgm:pt>
    <dgm:pt modelId="{97693238-8177-DD4F-845A-79CD9E4CB5C9}" type="parTrans" cxnId="{02E1E05C-B337-0E43-8984-E8447F06823D}">
      <dgm:prSet/>
      <dgm:spPr/>
      <dgm:t>
        <a:bodyPr/>
        <a:lstStyle/>
        <a:p>
          <a:endParaRPr lang="it-IT"/>
        </a:p>
      </dgm:t>
    </dgm:pt>
    <dgm:pt modelId="{DD65FE52-5CCF-DE46-B83C-4DFF3A5AB70B}" type="sibTrans" cxnId="{02E1E05C-B337-0E43-8984-E8447F06823D}">
      <dgm:prSet/>
      <dgm:spPr/>
      <dgm:t>
        <a:bodyPr/>
        <a:lstStyle/>
        <a:p>
          <a:endParaRPr lang="it-IT"/>
        </a:p>
      </dgm:t>
    </dgm:pt>
    <dgm:pt modelId="{F49CED8F-FB50-C44D-A664-C84F3CD239D4}">
      <dgm:prSet phldrT="[Testo]"/>
      <dgm:spPr/>
      <dgm:t>
        <a:bodyPr/>
        <a:lstStyle/>
        <a:p>
          <a:r>
            <a:rPr lang="it-IT" dirty="0"/>
            <a:t>2014 </a:t>
          </a:r>
          <a:r>
            <a:rPr lang="mr-IN" dirty="0"/>
            <a:t>–</a:t>
          </a:r>
          <a:r>
            <a:rPr lang="it-IT" dirty="0"/>
            <a:t> 2016 Integration</a:t>
          </a:r>
        </a:p>
      </dgm:t>
    </dgm:pt>
    <dgm:pt modelId="{543F847B-E962-C943-91C1-7BDC46DCA871}" type="parTrans" cxnId="{6EE6CF8D-C303-2B4C-8267-E32B2E11DFA2}">
      <dgm:prSet/>
      <dgm:spPr/>
      <dgm:t>
        <a:bodyPr/>
        <a:lstStyle/>
        <a:p>
          <a:endParaRPr lang="it-IT"/>
        </a:p>
      </dgm:t>
    </dgm:pt>
    <dgm:pt modelId="{D89F0E17-6759-0043-8443-7A2AFDEF3A93}" type="sibTrans" cxnId="{6EE6CF8D-C303-2B4C-8267-E32B2E11DFA2}">
      <dgm:prSet/>
      <dgm:spPr/>
      <dgm:t>
        <a:bodyPr/>
        <a:lstStyle/>
        <a:p>
          <a:endParaRPr lang="it-IT"/>
        </a:p>
      </dgm:t>
    </dgm:pt>
    <dgm:pt modelId="{F4E7F45C-2BF9-4F47-B6EB-C3BCE97FA8F6}">
      <dgm:prSet phldrT="[Testo]"/>
      <dgm:spPr/>
      <dgm:t>
        <a:bodyPr/>
        <a:lstStyle/>
        <a:p>
          <a:r>
            <a:rPr lang="it-IT" dirty="0"/>
            <a:t>Sicurezza </a:t>
          </a:r>
          <a:r>
            <a:rPr lang="it-IT" b="1" dirty="0"/>
            <a:t>ritagliata su misura</a:t>
          </a:r>
        </a:p>
      </dgm:t>
    </dgm:pt>
    <dgm:pt modelId="{0909B6AB-1B5D-6649-BA2A-88DA84D6BBC2}" type="parTrans" cxnId="{E8C98D01-1D45-7A47-B5A1-1E6CC3A2C0C5}">
      <dgm:prSet/>
      <dgm:spPr/>
      <dgm:t>
        <a:bodyPr/>
        <a:lstStyle/>
        <a:p>
          <a:endParaRPr lang="it-IT"/>
        </a:p>
      </dgm:t>
    </dgm:pt>
    <dgm:pt modelId="{04095CE0-8D46-8D42-A746-95028350DCF1}" type="sibTrans" cxnId="{E8C98D01-1D45-7A47-B5A1-1E6CC3A2C0C5}">
      <dgm:prSet/>
      <dgm:spPr/>
      <dgm:t>
        <a:bodyPr/>
        <a:lstStyle/>
        <a:p>
          <a:endParaRPr lang="it-IT"/>
        </a:p>
      </dgm:t>
    </dgm:pt>
    <dgm:pt modelId="{E2C4584B-98D6-3141-BBD2-1EF473372DF9}">
      <dgm:prSet phldrT="[Testo]"/>
      <dgm:spPr/>
      <dgm:t>
        <a:bodyPr/>
        <a:lstStyle/>
        <a:p>
          <a:r>
            <a:rPr lang="it-IT" dirty="0"/>
            <a:t>2017 </a:t>
          </a:r>
          <a:r>
            <a:rPr lang="mr-IN" dirty="0"/>
            <a:t>–</a:t>
          </a:r>
          <a:r>
            <a:rPr lang="it-IT" dirty="0"/>
            <a:t> 2020 </a:t>
          </a:r>
          <a:r>
            <a:rPr lang="it-IT" dirty="0" err="1"/>
            <a:t>Customization</a:t>
          </a:r>
          <a:endParaRPr lang="it-IT" dirty="0"/>
        </a:p>
      </dgm:t>
    </dgm:pt>
    <dgm:pt modelId="{5E67FB8B-1C0C-FF42-8B68-0607CEA0AE36}" type="parTrans" cxnId="{E56BC31C-5032-6B42-90B4-9B148DE2F4C0}">
      <dgm:prSet/>
      <dgm:spPr/>
      <dgm:t>
        <a:bodyPr/>
        <a:lstStyle/>
        <a:p>
          <a:endParaRPr lang="it-IT"/>
        </a:p>
      </dgm:t>
    </dgm:pt>
    <dgm:pt modelId="{D92990E2-D0E6-3645-A4FF-B0126852409D}" type="sibTrans" cxnId="{E56BC31C-5032-6B42-90B4-9B148DE2F4C0}">
      <dgm:prSet/>
      <dgm:spPr/>
      <dgm:t>
        <a:bodyPr/>
        <a:lstStyle/>
        <a:p>
          <a:endParaRPr lang="it-IT"/>
        </a:p>
      </dgm:t>
    </dgm:pt>
    <dgm:pt modelId="{1116C5CD-8878-B74E-99FE-33383EDB6226}">
      <dgm:prSet phldrT="[Testo]"/>
      <dgm:spPr/>
      <dgm:t>
        <a:bodyPr/>
        <a:lstStyle/>
        <a:p>
          <a:r>
            <a:rPr lang="it-IT" dirty="0"/>
            <a:t>Sicurezza come </a:t>
          </a:r>
          <a:r>
            <a:rPr lang="it-IT" b="1" dirty="0"/>
            <a:t>obbligo normativo</a:t>
          </a:r>
        </a:p>
      </dgm:t>
    </dgm:pt>
    <dgm:pt modelId="{90D36501-6A6D-CE4B-BCC9-8369DEC702EA}" type="parTrans" cxnId="{77BEA47D-FD66-A545-A060-E429DC300EEC}">
      <dgm:prSet/>
      <dgm:spPr/>
      <dgm:t>
        <a:bodyPr/>
        <a:lstStyle/>
        <a:p>
          <a:endParaRPr lang="it-IT"/>
        </a:p>
      </dgm:t>
    </dgm:pt>
    <dgm:pt modelId="{E14CB4C2-DBE9-034D-BD98-2B76C367EA16}" type="sibTrans" cxnId="{77BEA47D-FD66-A545-A060-E429DC300EEC}">
      <dgm:prSet/>
      <dgm:spPr/>
      <dgm:t>
        <a:bodyPr/>
        <a:lstStyle/>
        <a:p>
          <a:endParaRPr lang="it-IT"/>
        </a:p>
      </dgm:t>
    </dgm:pt>
    <dgm:pt modelId="{25019147-9116-EE4C-A09A-4DECEE8E2E07}">
      <dgm:prSet phldrT="[Testo]"/>
      <dgm:spPr/>
      <dgm:t>
        <a:bodyPr/>
        <a:lstStyle/>
        <a:p>
          <a:r>
            <a:rPr lang="it-IT" dirty="0"/>
            <a:t>Sicurezza come </a:t>
          </a:r>
          <a:r>
            <a:rPr lang="it-IT" b="1" dirty="0"/>
            <a:t>insieme di procedure</a:t>
          </a:r>
        </a:p>
      </dgm:t>
    </dgm:pt>
    <dgm:pt modelId="{F55E329A-74CC-7F42-8CC5-8DC1581A5DC2}" type="parTrans" cxnId="{ED2D7151-AA3D-BA41-B52C-B58E5D1F8A02}">
      <dgm:prSet/>
      <dgm:spPr/>
      <dgm:t>
        <a:bodyPr/>
        <a:lstStyle/>
        <a:p>
          <a:endParaRPr lang="it-IT"/>
        </a:p>
      </dgm:t>
    </dgm:pt>
    <dgm:pt modelId="{538B3F89-9044-AC4E-9932-1D373855AAA3}" type="sibTrans" cxnId="{ED2D7151-AA3D-BA41-B52C-B58E5D1F8A02}">
      <dgm:prSet/>
      <dgm:spPr/>
      <dgm:t>
        <a:bodyPr/>
        <a:lstStyle/>
        <a:p>
          <a:endParaRPr lang="it-IT"/>
        </a:p>
      </dgm:t>
    </dgm:pt>
    <dgm:pt modelId="{87E70888-4AFF-4A4C-9433-27379A788235}">
      <dgm:prSet phldrT="[Testo]"/>
      <dgm:spPr/>
      <dgm:t>
        <a:bodyPr/>
        <a:lstStyle/>
        <a:p>
          <a:r>
            <a:rPr lang="it-IT" dirty="0"/>
            <a:t>Sicurezza come </a:t>
          </a:r>
          <a:r>
            <a:rPr lang="it-IT" b="1" dirty="0"/>
            <a:t>parte integrante del business</a:t>
          </a:r>
        </a:p>
      </dgm:t>
    </dgm:pt>
    <dgm:pt modelId="{6A278BD9-B3DD-F948-8847-8F9144CFFFED}" type="parTrans" cxnId="{72CE8ED4-5687-9F43-B5CC-CBEE561E74EC}">
      <dgm:prSet/>
      <dgm:spPr/>
      <dgm:t>
        <a:bodyPr/>
        <a:lstStyle/>
        <a:p>
          <a:endParaRPr lang="it-IT"/>
        </a:p>
      </dgm:t>
    </dgm:pt>
    <dgm:pt modelId="{A25F6DE9-22AB-0249-A478-82C7EEEFB655}" type="sibTrans" cxnId="{72CE8ED4-5687-9F43-B5CC-CBEE561E74EC}">
      <dgm:prSet/>
      <dgm:spPr/>
      <dgm:t>
        <a:bodyPr/>
        <a:lstStyle/>
        <a:p>
          <a:endParaRPr lang="it-IT"/>
        </a:p>
      </dgm:t>
    </dgm:pt>
    <dgm:pt modelId="{BD65AF51-B9BB-D241-848B-784FDAAA05B1}" type="pres">
      <dgm:prSet presAssocID="{834766B1-5A6F-EF43-8E4F-4A6B7A30AE50}" presName="linear" presStyleCnt="0">
        <dgm:presLayoutVars>
          <dgm:animLvl val="lvl"/>
          <dgm:resizeHandles val="exact"/>
        </dgm:presLayoutVars>
      </dgm:prSet>
      <dgm:spPr/>
    </dgm:pt>
    <dgm:pt modelId="{C5572311-4320-FB44-AB9D-36BD1291C550}" type="pres">
      <dgm:prSet presAssocID="{E092550F-D7E6-F349-9048-F409B76CCDAE}" presName="parentText" presStyleLbl="node1" presStyleIdx="0" presStyleCnt="4">
        <dgm:presLayoutVars>
          <dgm:chMax val="0"/>
          <dgm:bulletEnabled val="1"/>
        </dgm:presLayoutVars>
      </dgm:prSet>
      <dgm:spPr/>
    </dgm:pt>
    <dgm:pt modelId="{2A1144A4-A89F-DA42-A7AF-AC570B50E780}" type="pres">
      <dgm:prSet presAssocID="{E092550F-D7E6-F349-9048-F409B76CCDAE}" presName="childText" presStyleLbl="revTx" presStyleIdx="0" presStyleCnt="4">
        <dgm:presLayoutVars>
          <dgm:bulletEnabled val="1"/>
        </dgm:presLayoutVars>
      </dgm:prSet>
      <dgm:spPr/>
    </dgm:pt>
    <dgm:pt modelId="{C70426CD-B7BB-6841-A0BF-658AD7E387B0}" type="pres">
      <dgm:prSet presAssocID="{7AC0A10F-D1D6-ED4E-A12A-67A15BA358D0}" presName="parentText" presStyleLbl="node1" presStyleIdx="1" presStyleCnt="4">
        <dgm:presLayoutVars>
          <dgm:chMax val="0"/>
          <dgm:bulletEnabled val="1"/>
        </dgm:presLayoutVars>
      </dgm:prSet>
      <dgm:spPr/>
    </dgm:pt>
    <dgm:pt modelId="{BED3A6A3-744A-DF41-9156-212844946630}" type="pres">
      <dgm:prSet presAssocID="{7AC0A10F-D1D6-ED4E-A12A-67A15BA358D0}" presName="childText" presStyleLbl="revTx" presStyleIdx="1" presStyleCnt="4">
        <dgm:presLayoutVars>
          <dgm:bulletEnabled val="1"/>
        </dgm:presLayoutVars>
      </dgm:prSet>
      <dgm:spPr/>
    </dgm:pt>
    <dgm:pt modelId="{7B1D285B-4092-814B-8AC1-A1BA1847F79D}" type="pres">
      <dgm:prSet presAssocID="{F49CED8F-FB50-C44D-A664-C84F3CD239D4}" presName="parentText" presStyleLbl="node1" presStyleIdx="2" presStyleCnt="4">
        <dgm:presLayoutVars>
          <dgm:chMax val="0"/>
          <dgm:bulletEnabled val="1"/>
        </dgm:presLayoutVars>
      </dgm:prSet>
      <dgm:spPr/>
    </dgm:pt>
    <dgm:pt modelId="{685E3D16-C9DC-B34A-886E-AABA3FC0F908}" type="pres">
      <dgm:prSet presAssocID="{F49CED8F-FB50-C44D-A664-C84F3CD239D4}" presName="childText" presStyleLbl="revTx" presStyleIdx="2" presStyleCnt="4">
        <dgm:presLayoutVars>
          <dgm:bulletEnabled val="1"/>
        </dgm:presLayoutVars>
      </dgm:prSet>
      <dgm:spPr/>
    </dgm:pt>
    <dgm:pt modelId="{12DADD8C-AA02-2C44-A4C4-5CC6E05ED653}" type="pres">
      <dgm:prSet presAssocID="{E2C4584B-98D6-3141-BBD2-1EF473372DF9}" presName="parentText" presStyleLbl="node1" presStyleIdx="3" presStyleCnt="4">
        <dgm:presLayoutVars>
          <dgm:chMax val="0"/>
          <dgm:bulletEnabled val="1"/>
        </dgm:presLayoutVars>
      </dgm:prSet>
      <dgm:spPr/>
    </dgm:pt>
    <dgm:pt modelId="{82F8D33F-37DE-F845-81B7-6E9AC43A809E}" type="pres">
      <dgm:prSet presAssocID="{E2C4584B-98D6-3141-BBD2-1EF473372DF9}" presName="childText" presStyleLbl="revTx" presStyleIdx="3" presStyleCnt="4">
        <dgm:presLayoutVars>
          <dgm:bulletEnabled val="1"/>
        </dgm:presLayoutVars>
      </dgm:prSet>
      <dgm:spPr/>
    </dgm:pt>
  </dgm:ptLst>
  <dgm:cxnLst>
    <dgm:cxn modelId="{E8C98D01-1D45-7A47-B5A1-1E6CC3A2C0C5}" srcId="{E2C4584B-98D6-3141-BBD2-1EF473372DF9}" destId="{F4E7F45C-2BF9-4F47-B6EB-C3BCE97FA8F6}" srcOrd="0" destOrd="0" parTransId="{0909B6AB-1B5D-6649-BA2A-88DA84D6BBC2}" sibTransId="{04095CE0-8D46-8D42-A746-95028350DCF1}"/>
    <dgm:cxn modelId="{7743501B-28C4-4929-BAEC-9479D5F873BC}" type="presOf" srcId="{87E70888-4AFF-4A4C-9433-27379A788235}" destId="{685E3D16-C9DC-B34A-886E-AABA3FC0F908}" srcOrd="0" destOrd="0" presId="urn:microsoft.com/office/officeart/2005/8/layout/vList2"/>
    <dgm:cxn modelId="{E56BC31C-5032-6B42-90B4-9B148DE2F4C0}" srcId="{834766B1-5A6F-EF43-8E4F-4A6B7A30AE50}" destId="{E2C4584B-98D6-3141-BBD2-1EF473372DF9}" srcOrd="3" destOrd="0" parTransId="{5E67FB8B-1C0C-FF42-8B68-0607CEA0AE36}" sibTransId="{D92990E2-D0E6-3645-A4FF-B0126852409D}"/>
    <dgm:cxn modelId="{F122223F-F9AB-C14C-8211-C8CB7163136D}" srcId="{834766B1-5A6F-EF43-8E4F-4A6B7A30AE50}" destId="{E092550F-D7E6-F349-9048-F409B76CCDAE}" srcOrd="0" destOrd="0" parTransId="{DA876838-BB11-6746-A2A2-EA5DDAA8F7C5}" sibTransId="{8CB8169F-BE4F-B747-B73B-556E28FDF526}"/>
    <dgm:cxn modelId="{02E1E05C-B337-0E43-8984-E8447F06823D}" srcId="{834766B1-5A6F-EF43-8E4F-4A6B7A30AE50}" destId="{7AC0A10F-D1D6-ED4E-A12A-67A15BA358D0}" srcOrd="1" destOrd="0" parTransId="{97693238-8177-DD4F-845A-79CD9E4CB5C9}" sibTransId="{DD65FE52-5CCF-DE46-B83C-4DFF3A5AB70B}"/>
    <dgm:cxn modelId="{F95C6541-F03B-4DFF-B333-57E70918C31A}" type="presOf" srcId="{F4E7F45C-2BF9-4F47-B6EB-C3BCE97FA8F6}" destId="{82F8D33F-37DE-F845-81B7-6E9AC43A809E}" srcOrd="0" destOrd="0" presId="urn:microsoft.com/office/officeart/2005/8/layout/vList2"/>
    <dgm:cxn modelId="{ED2D7151-AA3D-BA41-B52C-B58E5D1F8A02}" srcId="{7AC0A10F-D1D6-ED4E-A12A-67A15BA358D0}" destId="{25019147-9116-EE4C-A09A-4DECEE8E2E07}" srcOrd="0" destOrd="0" parTransId="{F55E329A-74CC-7F42-8CC5-8DC1581A5DC2}" sibTransId="{538B3F89-9044-AC4E-9932-1D373855AAA3}"/>
    <dgm:cxn modelId="{5D1CA857-1395-4FBD-85BB-8C2F144973D3}" type="presOf" srcId="{F49CED8F-FB50-C44D-A664-C84F3CD239D4}" destId="{7B1D285B-4092-814B-8AC1-A1BA1847F79D}" srcOrd="0" destOrd="0" presId="urn:microsoft.com/office/officeart/2005/8/layout/vList2"/>
    <dgm:cxn modelId="{AF0D0A79-3778-44DE-80B8-8CD2614F0C23}" type="presOf" srcId="{834766B1-5A6F-EF43-8E4F-4A6B7A30AE50}" destId="{BD65AF51-B9BB-D241-848B-784FDAAA05B1}" srcOrd="0" destOrd="0" presId="urn:microsoft.com/office/officeart/2005/8/layout/vList2"/>
    <dgm:cxn modelId="{77BEA47D-FD66-A545-A060-E429DC300EEC}" srcId="{E092550F-D7E6-F349-9048-F409B76CCDAE}" destId="{1116C5CD-8878-B74E-99FE-33383EDB6226}" srcOrd="0" destOrd="0" parTransId="{90D36501-6A6D-CE4B-BCC9-8369DEC702EA}" sibTransId="{E14CB4C2-DBE9-034D-BD98-2B76C367EA16}"/>
    <dgm:cxn modelId="{9BC8657E-7A7D-4223-8FA3-54A297BF026A}" type="presOf" srcId="{E2C4584B-98D6-3141-BBD2-1EF473372DF9}" destId="{12DADD8C-AA02-2C44-A4C4-5CC6E05ED653}" srcOrd="0" destOrd="0" presId="urn:microsoft.com/office/officeart/2005/8/layout/vList2"/>
    <dgm:cxn modelId="{6EE6CF8D-C303-2B4C-8267-E32B2E11DFA2}" srcId="{834766B1-5A6F-EF43-8E4F-4A6B7A30AE50}" destId="{F49CED8F-FB50-C44D-A664-C84F3CD239D4}" srcOrd="2" destOrd="0" parTransId="{543F847B-E962-C943-91C1-7BDC46DCA871}" sibTransId="{D89F0E17-6759-0043-8443-7A2AFDEF3A93}"/>
    <dgm:cxn modelId="{6E5150A7-1529-4F3D-AC09-A7E71ED638A0}" type="presOf" srcId="{7AC0A10F-D1D6-ED4E-A12A-67A15BA358D0}" destId="{C70426CD-B7BB-6841-A0BF-658AD7E387B0}" srcOrd="0" destOrd="0" presId="urn:microsoft.com/office/officeart/2005/8/layout/vList2"/>
    <dgm:cxn modelId="{B72B95B7-184B-4B01-A7AC-B64206383564}" type="presOf" srcId="{25019147-9116-EE4C-A09A-4DECEE8E2E07}" destId="{BED3A6A3-744A-DF41-9156-212844946630}" srcOrd="0" destOrd="0" presId="urn:microsoft.com/office/officeart/2005/8/layout/vList2"/>
    <dgm:cxn modelId="{F9F647BA-2F11-4E8A-AB02-099754BFB15C}" type="presOf" srcId="{E092550F-D7E6-F349-9048-F409B76CCDAE}" destId="{C5572311-4320-FB44-AB9D-36BD1291C550}" srcOrd="0" destOrd="0" presId="urn:microsoft.com/office/officeart/2005/8/layout/vList2"/>
    <dgm:cxn modelId="{72CE8ED4-5687-9F43-B5CC-CBEE561E74EC}" srcId="{F49CED8F-FB50-C44D-A664-C84F3CD239D4}" destId="{87E70888-4AFF-4A4C-9433-27379A788235}" srcOrd="0" destOrd="0" parTransId="{6A278BD9-B3DD-F948-8847-8F9144CFFFED}" sibTransId="{A25F6DE9-22AB-0249-A478-82C7EEEFB655}"/>
    <dgm:cxn modelId="{15F179DF-6BB0-4864-9A29-6247F2682434}" type="presOf" srcId="{1116C5CD-8878-B74E-99FE-33383EDB6226}" destId="{2A1144A4-A89F-DA42-A7AF-AC570B50E780}" srcOrd="0" destOrd="0" presId="urn:microsoft.com/office/officeart/2005/8/layout/vList2"/>
    <dgm:cxn modelId="{0C5DA666-BC2F-497E-BF21-142C889FAAB8}" type="presParOf" srcId="{BD65AF51-B9BB-D241-848B-784FDAAA05B1}" destId="{C5572311-4320-FB44-AB9D-36BD1291C550}" srcOrd="0" destOrd="0" presId="urn:microsoft.com/office/officeart/2005/8/layout/vList2"/>
    <dgm:cxn modelId="{D91E8627-2AB0-457E-929F-70D34EDFF188}" type="presParOf" srcId="{BD65AF51-B9BB-D241-848B-784FDAAA05B1}" destId="{2A1144A4-A89F-DA42-A7AF-AC570B50E780}" srcOrd="1" destOrd="0" presId="urn:microsoft.com/office/officeart/2005/8/layout/vList2"/>
    <dgm:cxn modelId="{BC4A58ED-1119-434C-9023-6C1D1962CD0C}" type="presParOf" srcId="{BD65AF51-B9BB-D241-848B-784FDAAA05B1}" destId="{C70426CD-B7BB-6841-A0BF-658AD7E387B0}" srcOrd="2" destOrd="0" presId="urn:microsoft.com/office/officeart/2005/8/layout/vList2"/>
    <dgm:cxn modelId="{4B076CB7-B632-4062-AD51-944B131E3842}" type="presParOf" srcId="{BD65AF51-B9BB-D241-848B-784FDAAA05B1}" destId="{BED3A6A3-744A-DF41-9156-212844946630}" srcOrd="3" destOrd="0" presId="urn:microsoft.com/office/officeart/2005/8/layout/vList2"/>
    <dgm:cxn modelId="{970DCF34-40F6-4B15-9E47-456D980BE81B}" type="presParOf" srcId="{BD65AF51-B9BB-D241-848B-784FDAAA05B1}" destId="{7B1D285B-4092-814B-8AC1-A1BA1847F79D}" srcOrd="4" destOrd="0" presId="urn:microsoft.com/office/officeart/2005/8/layout/vList2"/>
    <dgm:cxn modelId="{F7230712-D34B-4589-A385-A289393665AF}" type="presParOf" srcId="{BD65AF51-B9BB-D241-848B-784FDAAA05B1}" destId="{685E3D16-C9DC-B34A-886E-AABA3FC0F908}" srcOrd="5" destOrd="0" presId="urn:microsoft.com/office/officeart/2005/8/layout/vList2"/>
    <dgm:cxn modelId="{8F9F9A14-08A5-4551-9661-81B1A2E3A6F2}" type="presParOf" srcId="{BD65AF51-B9BB-D241-848B-784FDAAA05B1}" destId="{12DADD8C-AA02-2C44-A4C4-5CC6E05ED653}" srcOrd="6" destOrd="0" presId="urn:microsoft.com/office/officeart/2005/8/layout/vList2"/>
    <dgm:cxn modelId="{1C8A7976-FEDB-42FB-802E-A4DFDD84E529}" type="presParOf" srcId="{BD65AF51-B9BB-D241-848B-784FDAAA05B1}" destId="{82F8D33F-37DE-F845-81B7-6E9AC43A809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3C7156E-75EE-46A1-9F83-9C53010A1DDF}"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it-IT"/>
        </a:p>
      </dgm:t>
    </dgm:pt>
    <dgm:pt modelId="{B1DC9376-0AA8-4FAD-B724-3196AF678BDA}">
      <dgm:prSet/>
      <dgm:spPr/>
      <dgm:t>
        <a:bodyPr/>
        <a:lstStyle/>
        <a:p>
          <a:pPr rtl="0"/>
          <a:r>
            <a:rPr lang="it-IT" baseline="0" dirty="0"/>
            <a:t>Il Servizio Sistema Informativo</a:t>
          </a:r>
          <a:endParaRPr lang="it-IT" dirty="0"/>
        </a:p>
      </dgm:t>
    </dgm:pt>
    <dgm:pt modelId="{444861FF-66C6-4E28-9535-CEF2DB676329}" type="parTrans" cxnId="{8D0BF7E7-B74D-488A-858C-7054BF5C80E8}">
      <dgm:prSet/>
      <dgm:spPr/>
      <dgm:t>
        <a:bodyPr/>
        <a:lstStyle/>
        <a:p>
          <a:endParaRPr lang="it-IT"/>
        </a:p>
      </dgm:t>
    </dgm:pt>
    <dgm:pt modelId="{1951B872-B972-4789-9358-1456CBB88421}" type="sibTrans" cxnId="{8D0BF7E7-B74D-488A-858C-7054BF5C80E8}">
      <dgm:prSet/>
      <dgm:spPr/>
      <dgm:t>
        <a:bodyPr/>
        <a:lstStyle/>
        <a:p>
          <a:endParaRPr lang="it-IT"/>
        </a:p>
      </dgm:t>
    </dgm:pt>
    <dgm:pt modelId="{8071366B-148A-4736-ABB5-C0ACEA60820F}">
      <dgm:prSet/>
      <dgm:spPr/>
      <dgm:t>
        <a:bodyPr/>
        <a:lstStyle/>
        <a:p>
          <a:pPr rtl="0"/>
          <a:r>
            <a:rPr lang="it-IT" baseline="0" dirty="0"/>
            <a:t>1 Istruttore Direttivo Tecnico Informatico </a:t>
          </a:r>
          <a:endParaRPr lang="it-IT" dirty="0"/>
        </a:p>
      </dgm:t>
    </dgm:pt>
    <dgm:pt modelId="{1758D77C-F9E2-4C91-B9B6-0C24E2FC12A8}" type="parTrans" cxnId="{F1C34157-59C5-403B-B5CE-59F313A8006A}">
      <dgm:prSet/>
      <dgm:spPr/>
      <dgm:t>
        <a:bodyPr/>
        <a:lstStyle/>
        <a:p>
          <a:endParaRPr lang="it-IT"/>
        </a:p>
      </dgm:t>
    </dgm:pt>
    <dgm:pt modelId="{E1E4813A-B9A5-422E-BBC2-C783C0D24EBE}" type="sibTrans" cxnId="{F1C34157-59C5-403B-B5CE-59F313A8006A}">
      <dgm:prSet/>
      <dgm:spPr/>
      <dgm:t>
        <a:bodyPr/>
        <a:lstStyle/>
        <a:p>
          <a:endParaRPr lang="it-IT"/>
        </a:p>
      </dgm:t>
    </dgm:pt>
    <dgm:pt modelId="{6A1A7F93-A290-424F-BB62-DE4E2BA77EC8}">
      <dgm:prSet/>
      <dgm:spPr/>
      <dgm:t>
        <a:bodyPr/>
        <a:lstStyle/>
        <a:p>
          <a:pPr rtl="0"/>
          <a:r>
            <a:rPr lang="it-IT" baseline="0" dirty="0"/>
            <a:t>1 Istruttore Tecnico Informatico</a:t>
          </a:r>
          <a:endParaRPr lang="it-IT" dirty="0"/>
        </a:p>
      </dgm:t>
    </dgm:pt>
    <dgm:pt modelId="{D37B28BE-8712-4D07-BFA8-2BABDE031663}" type="parTrans" cxnId="{45010212-37AB-4553-A43A-E8C0123240D2}">
      <dgm:prSet/>
      <dgm:spPr/>
      <dgm:t>
        <a:bodyPr/>
        <a:lstStyle/>
        <a:p>
          <a:endParaRPr lang="it-IT"/>
        </a:p>
      </dgm:t>
    </dgm:pt>
    <dgm:pt modelId="{81C5C81A-163E-40B3-899D-166DF48C7F79}" type="sibTrans" cxnId="{45010212-37AB-4553-A43A-E8C0123240D2}">
      <dgm:prSet/>
      <dgm:spPr/>
      <dgm:t>
        <a:bodyPr/>
        <a:lstStyle/>
        <a:p>
          <a:endParaRPr lang="it-IT"/>
        </a:p>
      </dgm:t>
    </dgm:pt>
    <dgm:pt modelId="{2BCEA6BC-9FA4-4447-B4CF-D5CF5EE6D22D}">
      <dgm:prSet/>
      <dgm:spPr/>
      <dgm:t>
        <a:bodyPr/>
        <a:lstStyle/>
        <a:p>
          <a:pPr rtl="0"/>
          <a:r>
            <a:rPr lang="it-IT" baseline="0" dirty="0"/>
            <a:t>Il Comitato per la Sicurezza Informatica</a:t>
          </a:r>
          <a:endParaRPr lang="it-IT" dirty="0"/>
        </a:p>
      </dgm:t>
    </dgm:pt>
    <dgm:pt modelId="{84AA3EF9-FE2A-4E46-BC26-CEEA71CF5768}" type="parTrans" cxnId="{EAD13C80-2A34-42B9-96FD-C12C9FD66ECF}">
      <dgm:prSet/>
      <dgm:spPr/>
      <dgm:t>
        <a:bodyPr/>
        <a:lstStyle/>
        <a:p>
          <a:endParaRPr lang="it-IT"/>
        </a:p>
      </dgm:t>
    </dgm:pt>
    <dgm:pt modelId="{CDFD3381-67F2-4E40-959A-8F816A2355DB}" type="sibTrans" cxnId="{EAD13C80-2A34-42B9-96FD-C12C9FD66ECF}">
      <dgm:prSet/>
      <dgm:spPr/>
      <dgm:t>
        <a:bodyPr/>
        <a:lstStyle/>
        <a:p>
          <a:endParaRPr lang="it-IT"/>
        </a:p>
      </dgm:t>
    </dgm:pt>
    <dgm:pt modelId="{62486E79-85A7-41F4-AB2A-02FFD270DCC3}">
      <dgm:prSet/>
      <dgm:spPr/>
      <dgm:t>
        <a:bodyPr/>
        <a:lstStyle/>
        <a:p>
          <a:pPr rtl="0"/>
          <a:r>
            <a:rPr lang="it-IT" baseline="0" dirty="0"/>
            <a:t>Il Responsabile del Servizio</a:t>
          </a:r>
          <a:endParaRPr lang="it-IT" dirty="0"/>
        </a:p>
      </dgm:t>
    </dgm:pt>
    <dgm:pt modelId="{3041D552-2861-4F62-9F2A-A7C9C74E8A98}" type="parTrans" cxnId="{F6F07E2C-C905-4E48-B26F-34163A2B2F26}">
      <dgm:prSet/>
      <dgm:spPr/>
      <dgm:t>
        <a:bodyPr/>
        <a:lstStyle/>
        <a:p>
          <a:endParaRPr lang="it-IT"/>
        </a:p>
      </dgm:t>
    </dgm:pt>
    <dgm:pt modelId="{C99CACB8-F76F-458B-8EAA-273CB3B3D01B}" type="sibTrans" cxnId="{F6F07E2C-C905-4E48-B26F-34163A2B2F26}">
      <dgm:prSet/>
      <dgm:spPr/>
      <dgm:t>
        <a:bodyPr/>
        <a:lstStyle/>
        <a:p>
          <a:endParaRPr lang="it-IT"/>
        </a:p>
      </dgm:t>
    </dgm:pt>
    <dgm:pt modelId="{B2C3AFC6-91B5-4EBF-9B91-85CE25B0F0EA}">
      <dgm:prSet/>
      <dgm:spPr/>
      <dgm:t>
        <a:bodyPr/>
        <a:lstStyle/>
        <a:p>
          <a:pPr rtl="0"/>
          <a:r>
            <a:rPr lang="it-IT" baseline="0" dirty="0"/>
            <a:t>Il Responsabile della Sicurezza Informatica</a:t>
          </a:r>
          <a:endParaRPr lang="it-IT" dirty="0"/>
        </a:p>
      </dgm:t>
    </dgm:pt>
    <dgm:pt modelId="{871C8968-4AF3-4071-9298-25E5C5FF896C}" type="sibTrans" cxnId="{862A4DC7-5BB8-4CF9-849A-32E555B7EA42}">
      <dgm:prSet/>
      <dgm:spPr/>
      <dgm:t>
        <a:bodyPr/>
        <a:lstStyle/>
        <a:p>
          <a:endParaRPr lang="it-IT"/>
        </a:p>
      </dgm:t>
    </dgm:pt>
    <dgm:pt modelId="{75260A01-65F7-4654-8D02-15591FC4DCD4}" type="parTrans" cxnId="{862A4DC7-5BB8-4CF9-849A-32E555B7EA42}">
      <dgm:prSet/>
      <dgm:spPr/>
      <dgm:t>
        <a:bodyPr/>
        <a:lstStyle/>
        <a:p>
          <a:endParaRPr lang="it-IT"/>
        </a:p>
      </dgm:t>
    </dgm:pt>
    <dgm:pt modelId="{22D6D361-0D1C-451F-9AF3-F70964C55223}">
      <dgm:prSet/>
      <dgm:spPr/>
      <dgm:t>
        <a:bodyPr/>
        <a:lstStyle/>
        <a:p>
          <a:r>
            <a:rPr lang="it-IT" dirty="0"/>
            <a:t>Piattaforma di Sicurezza</a:t>
          </a:r>
        </a:p>
      </dgm:t>
    </dgm:pt>
    <dgm:pt modelId="{AB1AE7C4-9A2D-4733-9AAB-5DD937CA5126}" type="parTrans" cxnId="{EF98038F-8085-43D4-8388-A6655ACDD80B}">
      <dgm:prSet/>
      <dgm:spPr/>
      <dgm:t>
        <a:bodyPr/>
        <a:lstStyle/>
        <a:p>
          <a:endParaRPr lang="it-IT"/>
        </a:p>
      </dgm:t>
    </dgm:pt>
    <dgm:pt modelId="{B96C126E-EC1B-4C26-A56D-0753CED9A3C0}" type="sibTrans" cxnId="{EF98038F-8085-43D4-8388-A6655ACDD80B}">
      <dgm:prSet/>
      <dgm:spPr/>
      <dgm:t>
        <a:bodyPr/>
        <a:lstStyle/>
        <a:p>
          <a:endParaRPr lang="it-IT"/>
        </a:p>
      </dgm:t>
    </dgm:pt>
    <dgm:pt modelId="{DB2ABCA8-1415-4891-9AFA-21FFB8F09290}">
      <dgm:prSet/>
      <dgm:spPr/>
      <dgm:t>
        <a:bodyPr/>
        <a:lstStyle/>
        <a:p>
          <a:pPr rtl="0"/>
          <a:r>
            <a:rPr lang="it-IT" baseline="0" dirty="0"/>
            <a:t>Il Responsabile del Servizio Sistema Informativo</a:t>
          </a:r>
          <a:endParaRPr lang="it-IT" dirty="0"/>
        </a:p>
      </dgm:t>
    </dgm:pt>
    <dgm:pt modelId="{39A45EE5-AA51-4729-910D-28F0A497FA45}" type="parTrans" cxnId="{4E8F54A8-D03E-4739-9D44-CD2132069D7F}">
      <dgm:prSet/>
      <dgm:spPr/>
      <dgm:t>
        <a:bodyPr/>
        <a:lstStyle/>
        <a:p>
          <a:endParaRPr lang="it-IT"/>
        </a:p>
      </dgm:t>
    </dgm:pt>
    <dgm:pt modelId="{2BA96A7F-16DD-4AD1-9C6C-1606FEAAF078}" type="sibTrans" cxnId="{4E8F54A8-D03E-4739-9D44-CD2132069D7F}">
      <dgm:prSet/>
      <dgm:spPr/>
      <dgm:t>
        <a:bodyPr/>
        <a:lstStyle/>
        <a:p>
          <a:endParaRPr lang="it-IT"/>
        </a:p>
      </dgm:t>
    </dgm:pt>
    <dgm:pt modelId="{66D48EFD-AEFD-4613-B6D7-A6C48035F4E1}">
      <dgm:prSet/>
      <dgm:spPr/>
      <dgm:t>
        <a:bodyPr/>
        <a:lstStyle/>
        <a:p>
          <a:pPr rtl="0"/>
          <a:r>
            <a:rPr lang="it-IT" dirty="0"/>
            <a:t>L’IT Auditor </a:t>
          </a:r>
        </a:p>
      </dgm:t>
    </dgm:pt>
    <dgm:pt modelId="{67408E62-3B94-45BB-80F9-B84AEEC990E7}" type="parTrans" cxnId="{DA486B21-6EA9-4193-AE31-984472F35399}">
      <dgm:prSet/>
      <dgm:spPr/>
      <dgm:t>
        <a:bodyPr/>
        <a:lstStyle/>
        <a:p>
          <a:endParaRPr lang="it-IT"/>
        </a:p>
      </dgm:t>
    </dgm:pt>
    <dgm:pt modelId="{E2CDFC07-112E-4761-9BEC-AD0CC2FB905B}" type="sibTrans" cxnId="{DA486B21-6EA9-4193-AE31-984472F35399}">
      <dgm:prSet/>
      <dgm:spPr/>
      <dgm:t>
        <a:bodyPr/>
        <a:lstStyle/>
        <a:p>
          <a:endParaRPr lang="it-IT"/>
        </a:p>
      </dgm:t>
    </dgm:pt>
    <dgm:pt modelId="{00ABA42B-7AB0-4543-9CEF-280921C67DB8}">
      <dgm:prSet/>
      <dgm:spPr/>
      <dgm:t>
        <a:bodyPr/>
        <a:lstStyle/>
        <a:p>
          <a:pPr rtl="0"/>
          <a:r>
            <a:rPr lang="it-IT" dirty="0"/>
            <a:t>Il Direttore e i Dirigenti dell’Agenzia</a:t>
          </a:r>
        </a:p>
      </dgm:t>
    </dgm:pt>
    <dgm:pt modelId="{6B6CEE23-80EC-48FF-9141-F0471E55842D}" type="parTrans" cxnId="{14656EFC-6817-409B-99EC-D8954652AB8B}">
      <dgm:prSet/>
      <dgm:spPr/>
      <dgm:t>
        <a:bodyPr/>
        <a:lstStyle/>
        <a:p>
          <a:endParaRPr lang="it-IT"/>
        </a:p>
      </dgm:t>
    </dgm:pt>
    <dgm:pt modelId="{0A01623C-6C7A-404A-AC40-55513BDCCE15}" type="sibTrans" cxnId="{14656EFC-6817-409B-99EC-D8954652AB8B}">
      <dgm:prSet/>
      <dgm:spPr/>
      <dgm:t>
        <a:bodyPr/>
        <a:lstStyle/>
        <a:p>
          <a:endParaRPr lang="it-IT"/>
        </a:p>
      </dgm:t>
    </dgm:pt>
    <dgm:pt modelId="{B996DB7B-16AB-402B-AE3A-3A75FB83CF59}">
      <dgm:prSet/>
      <dgm:spPr/>
      <dgm:t>
        <a:bodyPr/>
        <a:lstStyle/>
        <a:p>
          <a:pPr rtl="0"/>
          <a:r>
            <a:rPr lang="it-IT" dirty="0"/>
            <a:t>Il Dirigente del Servizio Affari Amministrativi e Contabili</a:t>
          </a:r>
        </a:p>
      </dgm:t>
    </dgm:pt>
    <dgm:pt modelId="{E3DEF723-7AB4-4120-B12A-E9F43B0EA0D2}" type="parTrans" cxnId="{ADFB4A96-4C88-4F3D-B844-A8B5FA915E61}">
      <dgm:prSet/>
      <dgm:spPr/>
      <dgm:t>
        <a:bodyPr/>
        <a:lstStyle/>
        <a:p>
          <a:endParaRPr lang="it-IT"/>
        </a:p>
      </dgm:t>
    </dgm:pt>
    <dgm:pt modelId="{EF7B71DB-A3E3-49EE-BA74-6919ED955B3C}" type="sibTrans" cxnId="{ADFB4A96-4C88-4F3D-B844-A8B5FA915E61}">
      <dgm:prSet/>
      <dgm:spPr/>
      <dgm:t>
        <a:bodyPr/>
        <a:lstStyle/>
        <a:p>
          <a:endParaRPr lang="it-IT"/>
        </a:p>
      </dgm:t>
    </dgm:pt>
    <dgm:pt modelId="{295FF5EB-7BCD-4C8A-87E5-61816C71C4A4}" type="pres">
      <dgm:prSet presAssocID="{53C7156E-75EE-46A1-9F83-9C53010A1DDF}" presName="linear" presStyleCnt="0">
        <dgm:presLayoutVars>
          <dgm:animLvl val="lvl"/>
          <dgm:resizeHandles val="exact"/>
        </dgm:presLayoutVars>
      </dgm:prSet>
      <dgm:spPr/>
    </dgm:pt>
    <dgm:pt modelId="{A1999721-9D8E-45D6-9B60-4B33757935B5}" type="pres">
      <dgm:prSet presAssocID="{B1DC9376-0AA8-4FAD-B724-3196AF678BDA}" presName="parentText" presStyleLbl="node1" presStyleIdx="0" presStyleCnt="3">
        <dgm:presLayoutVars>
          <dgm:chMax val="0"/>
          <dgm:bulletEnabled val="1"/>
        </dgm:presLayoutVars>
      </dgm:prSet>
      <dgm:spPr/>
    </dgm:pt>
    <dgm:pt modelId="{32F40EFA-0F9E-47B1-A663-9DC24D977F98}" type="pres">
      <dgm:prSet presAssocID="{B1DC9376-0AA8-4FAD-B724-3196AF678BDA}" presName="childText" presStyleLbl="revTx" presStyleIdx="0" presStyleCnt="3">
        <dgm:presLayoutVars>
          <dgm:bulletEnabled val="1"/>
        </dgm:presLayoutVars>
      </dgm:prSet>
      <dgm:spPr/>
    </dgm:pt>
    <dgm:pt modelId="{CA9ABC61-D56D-4F6A-AEE2-1214EC32E2FB}" type="pres">
      <dgm:prSet presAssocID="{2BCEA6BC-9FA4-4447-B4CF-D5CF5EE6D22D}" presName="parentText" presStyleLbl="node1" presStyleIdx="1" presStyleCnt="3">
        <dgm:presLayoutVars>
          <dgm:chMax val="0"/>
          <dgm:bulletEnabled val="1"/>
        </dgm:presLayoutVars>
      </dgm:prSet>
      <dgm:spPr/>
    </dgm:pt>
    <dgm:pt modelId="{2087E06D-632D-433F-B808-A2DB2CF90B8C}" type="pres">
      <dgm:prSet presAssocID="{2BCEA6BC-9FA4-4447-B4CF-D5CF5EE6D22D}" presName="childText" presStyleLbl="revTx" presStyleIdx="1" presStyleCnt="3">
        <dgm:presLayoutVars>
          <dgm:bulletEnabled val="1"/>
        </dgm:presLayoutVars>
      </dgm:prSet>
      <dgm:spPr/>
    </dgm:pt>
    <dgm:pt modelId="{55E28D7B-5618-43FF-B4D1-0CDB3D0DC445}" type="pres">
      <dgm:prSet presAssocID="{22D6D361-0D1C-451F-9AF3-F70964C55223}" presName="parentText" presStyleLbl="node1" presStyleIdx="2" presStyleCnt="3">
        <dgm:presLayoutVars>
          <dgm:chMax val="0"/>
          <dgm:bulletEnabled val="1"/>
        </dgm:presLayoutVars>
      </dgm:prSet>
      <dgm:spPr/>
    </dgm:pt>
    <dgm:pt modelId="{BA5E9014-268C-45C6-B557-483D29138254}" type="pres">
      <dgm:prSet presAssocID="{22D6D361-0D1C-451F-9AF3-F70964C55223}" presName="childText" presStyleLbl="revTx" presStyleIdx="2" presStyleCnt="3">
        <dgm:presLayoutVars>
          <dgm:bulletEnabled val="1"/>
        </dgm:presLayoutVars>
      </dgm:prSet>
      <dgm:spPr/>
    </dgm:pt>
  </dgm:ptLst>
  <dgm:cxnLst>
    <dgm:cxn modelId="{45010212-37AB-4553-A43A-E8C0123240D2}" srcId="{B1DC9376-0AA8-4FAD-B724-3196AF678BDA}" destId="{6A1A7F93-A290-424F-BB62-DE4E2BA77EC8}" srcOrd="2" destOrd="0" parTransId="{D37B28BE-8712-4D07-BFA8-2BABDE031663}" sibTransId="{81C5C81A-163E-40B3-899D-166DF48C7F79}"/>
    <dgm:cxn modelId="{DA486B21-6EA9-4193-AE31-984472F35399}" srcId="{2BCEA6BC-9FA4-4447-B4CF-D5CF5EE6D22D}" destId="{66D48EFD-AEFD-4613-B6D7-A6C48035F4E1}" srcOrd="2" destOrd="0" parTransId="{67408E62-3B94-45BB-80F9-B84AEEC990E7}" sibTransId="{E2CDFC07-112E-4761-9BEC-AD0CC2FB905B}"/>
    <dgm:cxn modelId="{F6F07E2C-C905-4E48-B26F-34163A2B2F26}" srcId="{B1DC9376-0AA8-4FAD-B724-3196AF678BDA}" destId="{62486E79-85A7-41F4-AB2A-02FFD270DCC3}" srcOrd="0" destOrd="0" parTransId="{3041D552-2861-4F62-9F2A-A7C9C74E8A98}" sibTransId="{C99CACB8-F76F-458B-8EAA-273CB3B3D01B}"/>
    <dgm:cxn modelId="{3A7A3E34-3F80-4E8E-BA1C-01AA3DFBCBE7}" type="presOf" srcId="{DB2ABCA8-1415-4891-9AFA-21FFB8F09290}" destId="{BA5E9014-268C-45C6-B557-483D29138254}" srcOrd="0" destOrd="0" presId="urn:microsoft.com/office/officeart/2005/8/layout/vList2"/>
    <dgm:cxn modelId="{71818A42-3E78-4210-A97C-8D98079D366C}" type="presOf" srcId="{2BCEA6BC-9FA4-4447-B4CF-D5CF5EE6D22D}" destId="{CA9ABC61-D56D-4F6A-AEE2-1214EC32E2FB}" srcOrd="0" destOrd="0" presId="urn:microsoft.com/office/officeart/2005/8/layout/vList2"/>
    <dgm:cxn modelId="{BE82B047-7856-4AC2-8040-FFE03EE83CFD}" type="presOf" srcId="{B996DB7B-16AB-402B-AE3A-3A75FB83CF59}" destId="{BA5E9014-268C-45C6-B557-483D29138254}" srcOrd="0" destOrd="1" presId="urn:microsoft.com/office/officeart/2005/8/layout/vList2"/>
    <dgm:cxn modelId="{9CB0BD49-7D9A-416C-BB9E-900BEADC1C7E}" type="presOf" srcId="{00ABA42B-7AB0-4543-9CEF-280921C67DB8}" destId="{2087E06D-632D-433F-B808-A2DB2CF90B8C}" srcOrd="0" destOrd="0" presId="urn:microsoft.com/office/officeart/2005/8/layout/vList2"/>
    <dgm:cxn modelId="{4AD87B52-7D03-428A-B7DC-86B602CD7B20}" type="presOf" srcId="{B2C3AFC6-91B5-4EBF-9B91-85CE25B0F0EA}" destId="{2087E06D-632D-433F-B808-A2DB2CF90B8C}" srcOrd="0" destOrd="1" presId="urn:microsoft.com/office/officeart/2005/8/layout/vList2"/>
    <dgm:cxn modelId="{F1C34157-59C5-403B-B5CE-59F313A8006A}" srcId="{B1DC9376-0AA8-4FAD-B724-3196AF678BDA}" destId="{8071366B-148A-4736-ABB5-C0ACEA60820F}" srcOrd="1" destOrd="0" parTransId="{1758D77C-F9E2-4C91-B9B6-0C24E2FC12A8}" sibTransId="{E1E4813A-B9A5-422E-BBC2-C783C0D24EBE}"/>
    <dgm:cxn modelId="{EAD13C80-2A34-42B9-96FD-C12C9FD66ECF}" srcId="{53C7156E-75EE-46A1-9F83-9C53010A1DDF}" destId="{2BCEA6BC-9FA4-4447-B4CF-D5CF5EE6D22D}" srcOrd="1" destOrd="0" parTransId="{84AA3EF9-FE2A-4E46-BC26-CEEA71CF5768}" sibTransId="{CDFD3381-67F2-4E40-959A-8F816A2355DB}"/>
    <dgm:cxn modelId="{C890BF83-9DDB-4A19-801D-0EFA7931362E}" type="presOf" srcId="{22D6D361-0D1C-451F-9AF3-F70964C55223}" destId="{55E28D7B-5618-43FF-B4D1-0CDB3D0DC445}" srcOrd="0" destOrd="0" presId="urn:microsoft.com/office/officeart/2005/8/layout/vList2"/>
    <dgm:cxn modelId="{706F4689-07F9-426B-A17F-B132AD4E15DD}" type="presOf" srcId="{8071366B-148A-4736-ABB5-C0ACEA60820F}" destId="{32F40EFA-0F9E-47B1-A663-9DC24D977F98}" srcOrd="0" destOrd="1" presId="urn:microsoft.com/office/officeart/2005/8/layout/vList2"/>
    <dgm:cxn modelId="{EF98038F-8085-43D4-8388-A6655ACDD80B}" srcId="{53C7156E-75EE-46A1-9F83-9C53010A1DDF}" destId="{22D6D361-0D1C-451F-9AF3-F70964C55223}" srcOrd="2" destOrd="0" parTransId="{AB1AE7C4-9A2D-4733-9AAB-5DD937CA5126}" sibTransId="{B96C126E-EC1B-4C26-A56D-0753CED9A3C0}"/>
    <dgm:cxn modelId="{0CEB4D93-DD42-4763-AC6A-6C25E2EA90F9}" type="presOf" srcId="{53C7156E-75EE-46A1-9F83-9C53010A1DDF}" destId="{295FF5EB-7BCD-4C8A-87E5-61816C71C4A4}" srcOrd="0" destOrd="0" presId="urn:microsoft.com/office/officeart/2005/8/layout/vList2"/>
    <dgm:cxn modelId="{ADFB4A96-4C88-4F3D-B844-A8B5FA915E61}" srcId="{22D6D361-0D1C-451F-9AF3-F70964C55223}" destId="{B996DB7B-16AB-402B-AE3A-3A75FB83CF59}" srcOrd="1" destOrd="0" parTransId="{E3DEF723-7AB4-4120-B12A-E9F43B0EA0D2}" sibTransId="{EF7B71DB-A3E3-49EE-BA74-6919ED955B3C}"/>
    <dgm:cxn modelId="{8DD3669D-F6E5-406B-AA45-58949AE35A62}" type="presOf" srcId="{66D48EFD-AEFD-4613-B6D7-A6C48035F4E1}" destId="{2087E06D-632D-433F-B808-A2DB2CF90B8C}" srcOrd="0" destOrd="2" presId="urn:microsoft.com/office/officeart/2005/8/layout/vList2"/>
    <dgm:cxn modelId="{4E8F54A8-D03E-4739-9D44-CD2132069D7F}" srcId="{22D6D361-0D1C-451F-9AF3-F70964C55223}" destId="{DB2ABCA8-1415-4891-9AFA-21FFB8F09290}" srcOrd="0" destOrd="0" parTransId="{39A45EE5-AA51-4729-910D-28F0A497FA45}" sibTransId="{2BA96A7F-16DD-4AD1-9C6C-1606FEAAF078}"/>
    <dgm:cxn modelId="{3FBDC2B7-D017-45A9-955A-1D0527F707DF}" type="presOf" srcId="{62486E79-85A7-41F4-AB2A-02FFD270DCC3}" destId="{32F40EFA-0F9E-47B1-A663-9DC24D977F98}" srcOrd="0" destOrd="0" presId="urn:microsoft.com/office/officeart/2005/8/layout/vList2"/>
    <dgm:cxn modelId="{6B2B0BC7-F314-4CF3-BF4B-73C57FA7D9EA}" type="presOf" srcId="{6A1A7F93-A290-424F-BB62-DE4E2BA77EC8}" destId="{32F40EFA-0F9E-47B1-A663-9DC24D977F98}" srcOrd="0" destOrd="2" presId="urn:microsoft.com/office/officeart/2005/8/layout/vList2"/>
    <dgm:cxn modelId="{862A4DC7-5BB8-4CF9-849A-32E555B7EA42}" srcId="{2BCEA6BC-9FA4-4447-B4CF-D5CF5EE6D22D}" destId="{B2C3AFC6-91B5-4EBF-9B91-85CE25B0F0EA}" srcOrd="1" destOrd="0" parTransId="{75260A01-65F7-4654-8D02-15591FC4DCD4}" sibTransId="{871C8968-4AF3-4071-9298-25E5C5FF896C}"/>
    <dgm:cxn modelId="{39185DDF-9CE0-41C3-AEFF-AD16F4364CA9}" type="presOf" srcId="{B1DC9376-0AA8-4FAD-B724-3196AF678BDA}" destId="{A1999721-9D8E-45D6-9B60-4B33757935B5}" srcOrd="0" destOrd="0" presId="urn:microsoft.com/office/officeart/2005/8/layout/vList2"/>
    <dgm:cxn modelId="{8D0BF7E7-B74D-488A-858C-7054BF5C80E8}" srcId="{53C7156E-75EE-46A1-9F83-9C53010A1DDF}" destId="{B1DC9376-0AA8-4FAD-B724-3196AF678BDA}" srcOrd="0" destOrd="0" parTransId="{444861FF-66C6-4E28-9535-CEF2DB676329}" sibTransId="{1951B872-B972-4789-9358-1456CBB88421}"/>
    <dgm:cxn modelId="{14656EFC-6817-409B-99EC-D8954652AB8B}" srcId="{2BCEA6BC-9FA4-4447-B4CF-D5CF5EE6D22D}" destId="{00ABA42B-7AB0-4543-9CEF-280921C67DB8}" srcOrd="0" destOrd="0" parTransId="{6B6CEE23-80EC-48FF-9141-F0471E55842D}" sibTransId="{0A01623C-6C7A-404A-AC40-55513BDCCE15}"/>
    <dgm:cxn modelId="{C96001A6-92D1-4615-957C-91D1212358C2}" type="presParOf" srcId="{295FF5EB-7BCD-4C8A-87E5-61816C71C4A4}" destId="{A1999721-9D8E-45D6-9B60-4B33757935B5}" srcOrd="0" destOrd="0" presId="urn:microsoft.com/office/officeart/2005/8/layout/vList2"/>
    <dgm:cxn modelId="{F083E106-09D7-43E6-99C4-18A4FDAFC09A}" type="presParOf" srcId="{295FF5EB-7BCD-4C8A-87E5-61816C71C4A4}" destId="{32F40EFA-0F9E-47B1-A663-9DC24D977F98}" srcOrd="1" destOrd="0" presId="urn:microsoft.com/office/officeart/2005/8/layout/vList2"/>
    <dgm:cxn modelId="{434E86BD-F37F-4263-90F0-20E91EB7BE17}" type="presParOf" srcId="{295FF5EB-7BCD-4C8A-87E5-61816C71C4A4}" destId="{CA9ABC61-D56D-4F6A-AEE2-1214EC32E2FB}" srcOrd="2" destOrd="0" presId="urn:microsoft.com/office/officeart/2005/8/layout/vList2"/>
    <dgm:cxn modelId="{0CF7C106-1338-414F-92B7-72553A2CFEB5}" type="presParOf" srcId="{295FF5EB-7BCD-4C8A-87E5-61816C71C4A4}" destId="{2087E06D-632D-433F-B808-A2DB2CF90B8C}" srcOrd="3" destOrd="0" presId="urn:microsoft.com/office/officeart/2005/8/layout/vList2"/>
    <dgm:cxn modelId="{E28077D2-9099-4FF0-8B66-E39630231FE1}" type="presParOf" srcId="{295FF5EB-7BCD-4C8A-87E5-61816C71C4A4}" destId="{55E28D7B-5618-43FF-B4D1-0CDB3D0DC445}" srcOrd="4" destOrd="0" presId="urn:microsoft.com/office/officeart/2005/8/layout/vList2"/>
    <dgm:cxn modelId="{6DFE62DF-9152-4BBC-9758-9BBC7052CD32}" type="presParOf" srcId="{295FF5EB-7BCD-4C8A-87E5-61816C71C4A4}" destId="{BA5E9014-268C-45C6-B557-483D2913825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C976A3A7-E04E-44DE-BD1C-678932673587}">
      <dgm:prSet custT="1"/>
      <dgm:spPr/>
      <dgm:t>
        <a:bodyPr/>
        <a:lstStyle/>
        <a:p>
          <a:pPr rtl="0"/>
          <a:r>
            <a:rPr lang="it-IT" sz="1400"/>
            <a:t>Attua, gestisce e aggiorna i </a:t>
          </a:r>
          <a:r>
            <a:rPr lang="it-IT" sz="1400" b="1">
              <a:solidFill>
                <a:schemeClr val="accent3">
                  <a:lumMod val="75000"/>
                </a:schemeClr>
              </a:solidFill>
            </a:rPr>
            <a:t>sistemi informatici </a:t>
          </a:r>
          <a:r>
            <a:rPr lang="it-IT" sz="1400"/>
            <a:t>dell’Agenzia </a:t>
          </a:r>
          <a:endParaRPr lang="it-IT" sz="1400" dirty="0"/>
        </a:p>
      </dgm:t>
    </dgm:pt>
    <dgm:pt modelId="{E3563EBE-7F49-45F0-B11A-CB2B0C413AF2}" type="parTrans" cxnId="{648D7E4D-66E2-4ABE-865C-A7FED8A7D75A}">
      <dgm:prSet/>
      <dgm:spPr/>
      <dgm:t>
        <a:bodyPr/>
        <a:lstStyle/>
        <a:p>
          <a:endParaRPr lang="it-IT"/>
        </a:p>
      </dgm:t>
    </dgm:pt>
    <dgm:pt modelId="{F15952E6-41B4-4F39-9149-2BC563FB46D8}" type="sibTrans" cxnId="{648D7E4D-66E2-4ABE-865C-A7FED8A7D75A}">
      <dgm:prSet/>
      <dgm:spPr/>
      <dgm:t>
        <a:bodyPr/>
        <a:lstStyle/>
        <a:p>
          <a:endParaRPr lang="it-IT"/>
        </a:p>
      </dgm:t>
    </dgm:pt>
    <dgm:pt modelId="{50B52AA5-B723-4F6A-90F1-5D61E67398FD}">
      <dgm:prSet/>
      <dgm:spPr/>
      <dgm:t>
        <a:bodyPr/>
        <a:lstStyle/>
        <a:p>
          <a:pPr rtl="0"/>
          <a:r>
            <a:rPr lang="it-IT"/>
            <a:t>Predispone ed attua piani finalizzati a garantire la sicurezza </a:t>
          </a:r>
          <a:r>
            <a:rPr lang="it-IT" b="1">
              <a:solidFill>
                <a:srgbClr val="00B050"/>
              </a:solidFill>
            </a:rPr>
            <a:t>logica</a:t>
          </a:r>
          <a:r>
            <a:rPr lang="it-IT"/>
            <a:t> e </a:t>
          </a:r>
          <a:r>
            <a:rPr lang="it-IT" b="1">
              <a:solidFill>
                <a:srgbClr val="00B050"/>
              </a:solidFill>
            </a:rPr>
            <a:t>fisica</a:t>
          </a:r>
          <a:r>
            <a:rPr lang="it-IT"/>
            <a:t> dei dati contenuti negli archivi informatici</a:t>
          </a:r>
          <a:endParaRPr lang="it-IT" dirty="0"/>
        </a:p>
      </dgm:t>
    </dgm:pt>
    <dgm:pt modelId="{19216DD4-77D8-4F8B-8F23-EB40CBC43A02}" type="parTrans" cxnId="{2B753893-B556-412F-9D43-82B04A112865}">
      <dgm:prSet/>
      <dgm:spPr/>
      <dgm:t>
        <a:bodyPr/>
        <a:lstStyle/>
        <a:p>
          <a:endParaRPr lang="it-IT"/>
        </a:p>
      </dgm:t>
    </dgm:pt>
    <dgm:pt modelId="{EC53D93A-A887-413D-A5DD-9A4528B545F8}" type="sibTrans" cxnId="{2B753893-B556-412F-9D43-82B04A112865}">
      <dgm:prSet/>
      <dgm:spPr/>
      <dgm:t>
        <a:bodyPr/>
        <a:lstStyle/>
        <a:p>
          <a:endParaRPr lang="it-IT"/>
        </a:p>
      </dgm:t>
    </dgm:pt>
    <dgm:pt modelId="{F0EC244C-5408-49D5-8CC7-417F2F77FC48}">
      <dgm:prSet/>
      <dgm:spPr/>
      <dgm:t>
        <a:bodyPr/>
        <a:lstStyle/>
        <a:p>
          <a:pPr rtl="0"/>
          <a:r>
            <a:rPr lang="it-IT"/>
            <a:t>Pianifica procedure di salvataggio dei dati e predispone piani atti a garantire la continuità operativa (“</a:t>
          </a:r>
          <a:r>
            <a:rPr lang="it-IT" b="1">
              <a:solidFill>
                <a:schemeClr val="accent3">
                  <a:lumMod val="50000"/>
                </a:schemeClr>
              </a:solidFill>
            </a:rPr>
            <a:t>Business Continuity Plan</a:t>
          </a:r>
          <a:r>
            <a:rPr lang="it-IT"/>
            <a:t>”) ed un tempestivo ripristino in caso di danni ("</a:t>
          </a:r>
          <a:r>
            <a:rPr lang="it-IT" b="1">
              <a:solidFill>
                <a:schemeClr val="accent3">
                  <a:lumMod val="50000"/>
                </a:schemeClr>
              </a:solidFill>
            </a:rPr>
            <a:t>Disaster Recovery</a:t>
          </a:r>
          <a:r>
            <a:rPr lang="it-IT"/>
            <a:t>")</a:t>
          </a:r>
          <a:endParaRPr lang="it-IT" dirty="0"/>
        </a:p>
      </dgm:t>
    </dgm:pt>
    <dgm:pt modelId="{DF2AD126-B701-4B01-A487-E31DF1261491}" type="parTrans" cxnId="{586DF242-1496-416F-ADB8-E5D5FB508229}">
      <dgm:prSet/>
      <dgm:spPr/>
      <dgm:t>
        <a:bodyPr/>
        <a:lstStyle/>
        <a:p>
          <a:endParaRPr lang="it-IT"/>
        </a:p>
      </dgm:t>
    </dgm:pt>
    <dgm:pt modelId="{FF64EB46-993E-4BB3-99EA-CE80961C96F1}" type="sibTrans" cxnId="{586DF242-1496-416F-ADB8-E5D5FB508229}">
      <dgm:prSet/>
      <dgm:spPr/>
      <dgm:t>
        <a:bodyPr/>
        <a:lstStyle/>
        <a:p>
          <a:endParaRPr lang="it-IT"/>
        </a:p>
      </dgm:t>
    </dgm:pt>
    <dgm:pt modelId="{D82C7630-B507-4887-B131-15F1842999AA}">
      <dgm:prSet/>
      <dgm:spPr/>
      <dgm:t>
        <a:bodyPr/>
        <a:lstStyle/>
        <a:p>
          <a:pPr rtl="0"/>
          <a:r>
            <a:rPr lang="it-IT"/>
            <a:t>Gestisce la </a:t>
          </a:r>
          <a:r>
            <a:rPr lang="it-IT" b="1">
              <a:solidFill>
                <a:schemeClr val="accent5">
                  <a:lumMod val="75000"/>
                </a:schemeClr>
              </a:solidFill>
            </a:rPr>
            <a:t>rete</a:t>
          </a:r>
          <a:r>
            <a:rPr lang="it-IT"/>
            <a:t> ed i </a:t>
          </a:r>
          <a:r>
            <a:rPr lang="it-IT" b="1">
              <a:solidFill>
                <a:schemeClr val="accent5">
                  <a:lumMod val="75000"/>
                </a:schemeClr>
              </a:solidFill>
            </a:rPr>
            <a:t>server</a:t>
          </a:r>
          <a:r>
            <a:rPr lang="it-IT"/>
            <a:t> dell'Agenzia e promuove l'informatizzazione delle procedure interne </a:t>
          </a:r>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A14DCCA-7032-4479-A627-E1D497428655}">
      <dgm:prSet/>
      <dgm:spPr/>
      <dgm:t>
        <a:bodyPr/>
        <a:lstStyle/>
        <a:p>
          <a:pPr rtl="0"/>
          <a:r>
            <a:rPr lang="it-IT" dirty="0"/>
            <a:t> Supporto specialistico trasversale; </a:t>
          </a:r>
        </a:p>
      </dgm:t>
    </dgm:pt>
    <dgm:pt modelId="{E56FC0F2-BA6C-431C-95BB-F69247334550}" type="parTrans" cxnId="{EDA28AA9-2843-426C-8DEC-67627C75BFAC}">
      <dgm:prSet/>
      <dgm:spPr/>
      <dgm:t>
        <a:bodyPr/>
        <a:lstStyle/>
        <a:p>
          <a:endParaRPr lang="it-IT"/>
        </a:p>
      </dgm:t>
    </dgm:pt>
    <dgm:pt modelId="{50805A57-8569-48C4-85C0-2461B5DFF776}" type="sibTrans" cxnId="{EDA28AA9-2843-426C-8DEC-67627C75BFAC}">
      <dgm:prSet/>
      <dgm:spPr/>
      <dgm:t>
        <a:bodyPr/>
        <a:lstStyle/>
        <a:p>
          <a:endParaRPr lang="it-IT"/>
        </a:p>
      </dgm:t>
    </dgm:pt>
    <dgm:pt modelId="{340E7532-B612-40E2-BCB0-6BDA5EAFBE95}">
      <dgm:prSet/>
      <dgm:spPr/>
      <dgm:t>
        <a:bodyPr/>
        <a:lstStyle/>
        <a:p>
          <a:pPr rtl="0"/>
          <a:r>
            <a:rPr lang="it-IT"/>
            <a:t>Ha la responsabilità delle attività operative inerenti la </a:t>
          </a:r>
          <a:r>
            <a:rPr lang="it-IT" b="1">
              <a:solidFill>
                <a:schemeClr val="accent2">
                  <a:lumMod val="75000"/>
                </a:schemeClr>
              </a:solidFill>
            </a:rPr>
            <a:t>sicurezza</a:t>
          </a:r>
          <a:r>
            <a:rPr lang="it-IT"/>
            <a:t> dei sistemi</a:t>
          </a:r>
          <a:endParaRPr lang="it-IT" dirty="0"/>
        </a:p>
      </dgm:t>
    </dgm:pt>
    <dgm:pt modelId="{106B4D1A-E91A-4AD9-A393-98E4451F9B46}" type="parTrans" cxnId="{117A61F9-8466-4721-9B60-A0AF3E2B5386}">
      <dgm:prSet/>
      <dgm:spPr/>
      <dgm:t>
        <a:bodyPr/>
        <a:lstStyle/>
        <a:p>
          <a:endParaRPr lang="it-IT"/>
        </a:p>
      </dgm:t>
    </dgm:pt>
    <dgm:pt modelId="{65D18299-0C8B-42F3-97FD-DCC5A26855C5}" type="sibTrans" cxnId="{117A61F9-8466-4721-9B60-A0AF3E2B5386}">
      <dgm:prSet/>
      <dgm:spPr/>
      <dgm:t>
        <a:bodyPr/>
        <a:lstStyle/>
        <a:p>
          <a:endParaRPr lang="it-IT"/>
        </a:p>
      </dgm:t>
    </dgm:pt>
    <dgm:pt modelId="{4CFC7560-8F8D-43F2-8C2B-764449559AF3}">
      <dgm:prSet custT="1"/>
      <dgm:spPr/>
      <dgm:t>
        <a:bodyPr/>
        <a:lstStyle/>
        <a:p>
          <a:pPr rtl="0"/>
          <a:r>
            <a:rPr lang="it-IT" sz="1400" dirty="0"/>
            <a:t>Sistemi Informatici dell’Agenzia </a:t>
          </a:r>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a:t>Archivi i Informatici</a:t>
          </a:r>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a:t>Business </a:t>
          </a:r>
          <a:r>
            <a:rPr lang="it-IT" dirty="0" err="1"/>
            <a:t>Continuity</a:t>
          </a:r>
          <a:r>
            <a:rPr lang="it-IT" dirty="0"/>
            <a:t> </a:t>
          </a:r>
          <a:r>
            <a:rPr lang="it-IT" dirty="0" err="1"/>
            <a:t>Plan</a:t>
          </a:r>
          <a:r>
            <a:rPr lang="it-IT" dirty="0"/>
            <a:t> - </a:t>
          </a:r>
          <a:r>
            <a:rPr lang="it-IT" dirty="0" err="1"/>
            <a:t>Disaster</a:t>
          </a:r>
          <a:r>
            <a:rPr lang="it-IT" dirty="0"/>
            <a:t> </a:t>
          </a:r>
          <a:r>
            <a:rPr lang="it-IT" dirty="0" err="1"/>
            <a:t>Recovery</a:t>
          </a:r>
          <a:endParaRPr lang="it-IT" dirty="0"/>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a:t>Procedure interne</a:t>
          </a:r>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D16D8AEF-5210-4355-B8D6-D29D77C92C37}">
      <dgm:prSet/>
      <dgm:spPr/>
      <dgm:t>
        <a:bodyPr/>
        <a:lstStyle/>
        <a:p>
          <a:pPr rtl="0"/>
          <a:r>
            <a:rPr lang="it-IT" dirty="0"/>
            <a:t>Supporto Tecnico  </a:t>
          </a:r>
        </a:p>
      </dgm:t>
    </dgm:pt>
    <dgm:pt modelId="{4606BF34-EC0E-4C68-8856-80B109BCECB1}" type="parTrans" cxnId="{FE598506-1C60-4367-9886-7975A7BA5430}">
      <dgm:prSet/>
      <dgm:spPr/>
      <dgm:t>
        <a:bodyPr/>
        <a:lstStyle/>
        <a:p>
          <a:endParaRPr lang="it-IT"/>
        </a:p>
      </dgm:t>
    </dgm:pt>
    <dgm:pt modelId="{0FD8D0A5-96D2-48DC-873F-EC3FB3670D5E}" type="sibTrans" cxnId="{FE598506-1C60-4367-9886-7975A7BA5430}">
      <dgm:prSet/>
      <dgm:spPr/>
      <dgm:t>
        <a:bodyPr/>
        <a:lstStyle/>
        <a:p>
          <a:endParaRPr lang="it-IT"/>
        </a:p>
      </dgm:t>
    </dgm:pt>
    <dgm:pt modelId="{50773130-DA02-4CBE-9C7E-DC04503381AF}">
      <dgm:prSet/>
      <dgm:spPr/>
      <dgm:t>
        <a:bodyPr/>
        <a:lstStyle/>
        <a:p>
          <a:pPr rtl="0"/>
          <a:r>
            <a:rPr lang="it-IT" dirty="0"/>
            <a:t>Sicurezza Informatica</a:t>
          </a:r>
        </a:p>
      </dgm:t>
    </dgm:pt>
    <dgm:pt modelId="{5A7CCA76-B0F0-472D-91F1-E9F976386DBA}" type="parTrans" cxnId="{33146B7F-7BFC-4692-AE85-4F9AD3D6724D}">
      <dgm:prSet/>
      <dgm:spPr/>
      <dgm:t>
        <a:bodyPr/>
        <a:lstStyle/>
        <a:p>
          <a:endParaRPr lang="it-IT"/>
        </a:p>
      </dgm:t>
    </dgm:pt>
    <dgm:pt modelId="{9FC6F203-38D5-43D1-9C5A-D2C25F00032D}" type="sibTrans" cxnId="{33146B7F-7BFC-4692-AE85-4F9AD3D6724D}">
      <dgm:prSet/>
      <dgm:spPr/>
      <dgm:t>
        <a:bodyPr/>
        <a:lstStyle/>
        <a:p>
          <a:endParaRPr lang="it-IT"/>
        </a:p>
      </dgm:t>
    </dgm:pt>
    <dgm:pt modelId="{52EBE229-B666-45B7-BDC3-AEA73E835BB4}">
      <dgm:prSet/>
      <dgm:spPr/>
      <dgm:t>
        <a:bodyPr/>
        <a:lstStyle/>
        <a:p>
          <a:pPr rtl="0"/>
          <a:r>
            <a:rPr lang="it-IT" b="1">
              <a:solidFill>
                <a:schemeClr val="accent5">
                  <a:lumMod val="75000"/>
                </a:schemeClr>
              </a:solidFill>
            </a:rPr>
            <a:t> </a:t>
          </a:r>
          <a:r>
            <a:rPr lang="it-IT" b="0">
              <a:solidFill>
                <a:schemeClr val="tx1"/>
              </a:solidFill>
            </a:rPr>
            <a:t>Per l’erogazione e fruizione del Protocollo </a:t>
          </a:r>
          <a:r>
            <a:rPr lang="it-IT" b="1">
              <a:solidFill>
                <a:schemeClr val="accent5">
                  <a:lumMod val="75000"/>
                </a:schemeClr>
              </a:solidFill>
            </a:rPr>
            <a:t>Informatico</a:t>
          </a:r>
          <a:r>
            <a:rPr lang="it-IT"/>
            <a:t>.</a:t>
          </a:r>
          <a:endParaRPr lang="it-IT" dirty="0"/>
        </a:p>
      </dgm:t>
    </dgm:pt>
    <dgm:pt modelId="{422C8F73-409A-44EC-9DD8-672959D0A61C}" type="parTrans" cxnId="{1DD72564-60A8-42B7-A0DD-51917026F9DD}">
      <dgm:prSet/>
      <dgm:spPr/>
      <dgm:t>
        <a:bodyPr/>
        <a:lstStyle/>
        <a:p>
          <a:endParaRPr lang="it-IT"/>
        </a:p>
      </dgm:t>
    </dgm:pt>
    <dgm:pt modelId="{9194A2A0-545E-4285-9A24-6F73467BA22E}" type="sibTrans" cxnId="{1DD72564-60A8-42B7-A0DD-51917026F9DD}">
      <dgm:prSet/>
      <dgm:spPr/>
      <dgm:t>
        <a:bodyPr/>
        <a:lstStyle/>
        <a:p>
          <a:endParaRPr lang="it-IT"/>
        </a:p>
      </dgm:t>
    </dgm:pt>
    <dgm:pt modelId="{E55215B2-72BB-4345-9D9A-B21613E84730}">
      <dgm:prSet/>
      <dgm:spPr/>
      <dgm:t>
        <a:bodyPr/>
        <a:lstStyle/>
        <a:p>
          <a:pPr rtl="0"/>
          <a:r>
            <a:rPr lang="it-IT"/>
            <a:t>Progettazione del </a:t>
          </a:r>
          <a:r>
            <a:rPr lang="it-IT" b="1">
              <a:solidFill>
                <a:schemeClr val="accent5">
                  <a:lumMod val="75000"/>
                </a:schemeClr>
              </a:solidFill>
            </a:rPr>
            <a:t>sito web </a:t>
          </a:r>
          <a:r>
            <a:rPr lang="it-IT"/>
            <a:t>dell'Agenzia;</a:t>
          </a:r>
          <a:endParaRPr lang="it-IT" dirty="0"/>
        </a:p>
      </dgm:t>
    </dgm:pt>
    <dgm:pt modelId="{E1E93628-21A8-4CD4-9C22-707B8008D563}" type="parTrans" cxnId="{D227FE93-4777-4C7D-9254-945F877C04E5}">
      <dgm:prSet/>
      <dgm:spPr/>
      <dgm:t>
        <a:bodyPr/>
        <a:lstStyle/>
        <a:p>
          <a:endParaRPr lang="it-IT"/>
        </a:p>
      </dgm:t>
    </dgm:pt>
    <dgm:pt modelId="{BE594E75-465E-443D-A072-0CDC3BE10F35}" type="sibTrans" cxnId="{D227FE93-4777-4C7D-9254-945F877C04E5}">
      <dgm:prSet/>
      <dgm:spPr/>
      <dgm:t>
        <a:bodyPr/>
        <a:lstStyle/>
        <a:p>
          <a:endParaRPr lang="it-IT"/>
        </a:p>
      </dgm:t>
    </dgm:pt>
    <dgm:pt modelId="{D350B02A-09A4-4F0E-A8ED-3F0CD85BABBB}">
      <dgm:prSet/>
      <dgm:spPr/>
      <dgm:t>
        <a:bodyPr/>
        <a:lstStyle/>
        <a:p>
          <a:pPr rtl="0"/>
          <a:r>
            <a:rPr lang="it-IT"/>
            <a:t>Progettazione e manutenzione di sistemi di</a:t>
          </a:r>
          <a:r>
            <a:rPr lang="it-IT" b="1"/>
            <a:t> </a:t>
          </a:r>
          <a:r>
            <a:rPr lang="it-IT" b="1">
              <a:solidFill>
                <a:schemeClr val="accent5">
                  <a:lumMod val="75000"/>
                </a:schemeClr>
              </a:solidFill>
            </a:rPr>
            <a:t>comunicazione/interazione digitale</a:t>
          </a:r>
          <a:r>
            <a:rPr lang="it-IT">
              <a:solidFill>
                <a:schemeClr val="accent5">
                  <a:lumMod val="75000"/>
                </a:schemeClr>
              </a:solidFill>
            </a:rPr>
            <a:t> </a:t>
          </a:r>
          <a:r>
            <a:rPr lang="it-IT">
              <a:solidFill>
                <a:schemeClr val="tx1"/>
              </a:solidFill>
            </a:rPr>
            <a:t>all’interno dell’Agenzia e</a:t>
          </a:r>
          <a:r>
            <a:rPr lang="it-IT">
              <a:solidFill>
                <a:schemeClr val="accent5">
                  <a:lumMod val="75000"/>
                </a:schemeClr>
              </a:solidFill>
            </a:rPr>
            <a:t> </a:t>
          </a:r>
          <a:r>
            <a:rPr lang="it-IT"/>
            <a:t>con Organismi Delegati</a:t>
          </a:r>
          <a:endParaRPr lang="it-IT" dirty="0"/>
        </a:p>
      </dgm:t>
    </dgm:pt>
    <dgm:pt modelId="{1FF440D3-D076-4EA6-95D8-04B406C20EA0}" type="parTrans" cxnId="{A5664AFF-6A77-4C13-B3D2-AEDADDCEF54E}">
      <dgm:prSet/>
      <dgm:spPr/>
      <dgm:t>
        <a:bodyPr/>
        <a:lstStyle/>
        <a:p>
          <a:endParaRPr lang="it-IT"/>
        </a:p>
      </dgm:t>
    </dgm:pt>
    <dgm:pt modelId="{3AD7E554-F3C3-400F-9AEE-56A944812E66}" type="sibTrans" cxnId="{A5664AFF-6A77-4C13-B3D2-AEDADDCEF54E}">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6"/>
      <dgm:spPr/>
    </dgm:pt>
    <dgm:pt modelId="{81AC7A30-0C6A-425B-B772-4EC347B2B916}" type="pres">
      <dgm:prSet presAssocID="{4CFC7560-8F8D-43F2-8C2B-764449559AF3}" presName="parentText" presStyleLbl="node1" presStyleIdx="0" presStyleCnt="6">
        <dgm:presLayoutVars>
          <dgm:chMax val="0"/>
          <dgm:bulletEnabled val="1"/>
        </dgm:presLayoutVars>
      </dgm:prSet>
      <dgm:spPr/>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6">
        <dgm:presLayoutVars>
          <dgm:bulletEnabled val="1"/>
        </dgm:presLayoutVars>
      </dgm:prSet>
      <dgm:spPr/>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6"/>
      <dgm:spPr/>
    </dgm:pt>
    <dgm:pt modelId="{956AE840-AC4E-4AD2-9DA5-A7F4EA11A56A}" type="pres">
      <dgm:prSet presAssocID="{584E6C5A-AFD3-4961-A2DF-21C5DD09DC94}" presName="parentText" presStyleLbl="node1" presStyleIdx="1" presStyleCnt="6">
        <dgm:presLayoutVars>
          <dgm:chMax val="0"/>
          <dgm:bulletEnabled val="1"/>
        </dgm:presLayoutVars>
      </dgm:prSet>
      <dgm:spPr/>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6">
        <dgm:presLayoutVars>
          <dgm:bulletEnabled val="1"/>
        </dgm:presLayoutVars>
      </dgm:prSet>
      <dgm:spPr/>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6"/>
      <dgm:spPr/>
    </dgm:pt>
    <dgm:pt modelId="{8C680383-75AE-4204-886D-B9979837E32C}" type="pres">
      <dgm:prSet presAssocID="{61863E2E-704D-47FE-81C5-C7550B9A485C}" presName="parentText" presStyleLbl="node1" presStyleIdx="2" presStyleCnt="6">
        <dgm:presLayoutVars>
          <dgm:chMax val="0"/>
          <dgm:bulletEnabled val="1"/>
        </dgm:presLayoutVars>
      </dgm:prSet>
      <dgm:spPr/>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6">
        <dgm:presLayoutVars>
          <dgm:bulletEnabled val="1"/>
        </dgm:presLayoutVars>
      </dgm:prSet>
      <dgm:spPr/>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6"/>
      <dgm:spPr/>
    </dgm:pt>
    <dgm:pt modelId="{AD93B323-2CE1-415B-A6E3-F7F695276175}" type="pres">
      <dgm:prSet presAssocID="{BAC23407-FFD4-453F-AF10-BD024421DE77}" presName="parentText" presStyleLbl="node1" presStyleIdx="3" presStyleCnt="6">
        <dgm:presLayoutVars>
          <dgm:chMax val="0"/>
          <dgm:bulletEnabled val="1"/>
        </dgm:presLayoutVars>
      </dgm:prSet>
      <dgm:spPr/>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6">
        <dgm:presLayoutVars>
          <dgm:bulletEnabled val="1"/>
        </dgm:presLayoutVars>
      </dgm:prSet>
      <dgm:spPr/>
    </dgm:pt>
    <dgm:pt modelId="{88779565-112C-4991-9FC2-1324519E94C8}" type="pres">
      <dgm:prSet presAssocID="{798095B2-70AD-40DB-BF99-07207CBFE27E}" presName="spaceBetweenRectangles" presStyleCnt="0"/>
      <dgm:spPr/>
    </dgm:pt>
    <dgm:pt modelId="{2EFC17A3-6DB1-4996-9CEF-47ACA1DBCC01}" type="pres">
      <dgm:prSet presAssocID="{D16D8AEF-5210-4355-B8D6-D29D77C92C37}" presName="parentLin" presStyleCnt="0"/>
      <dgm:spPr/>
    </dgm:pt>
    <dgm:pt modelId="{B9E75BF2-3B73-48A2-BAD6-0FCD8638E97E}" type="pres">
      <dgm:prSet presAssocID="{D16D8AEF-5210-4355-B8D6-D29D77C92C37}" presName="parentLeftMargin" presStyleLbl="node1" presStyleIdx="3" presStyleCnt="6"/>
      <dgm:spPr/>
    </dgm:pt>
    <dgm:pt modelId="{743D5BDD-5067-4935-8FEB-3EC40E700005}" type="pres">
      <dgm:prSet presAssocID="{D16D8AEF-5210-4355-B8D6-D29D77C92C37}" presName="parentText" presStyleLbl="node1" presStyleIdx="4" presStyleCnt="6">
        <dgm:presLayoutVars>
          <dgm:chMax val="0"/>
          <dgm:bulletEnabled val="1"/>
        </dgm:presLayoutVars>
      </dgm:prSet>
      <dgm:spPr/>
    </dgm:pt>
    <dgm:pt modelId="{69A8EC22-9591-493C-A4C6-F097E173162C}" type="pres">
      <dgm:prSet presAssocID="{D16D8AEF-5210-4355-B8D6-D29D77C92C37}" presName="negativeSpace" presStyleCnt="0"/>
      <dgm:spPr/>
    </dgm:pt>
    <dgm:pt modelId="{6D2390C8-D1B2-4387-B3E8-F31B12B01819}" type="pres">
      <dgm:prSet presAssocID="{D16D8AEF-5210-4355-B8D6-D29D77C92C37}" presName="childText" presStyleLbl="conFgAcc1" presStyleIdx="4" presStyleCnt="6">
        <dgm:presLayoutVars>
          <dgm:bulletEnabled val="1"/>
        </dgm:presLayoutVars>
      </dgm:prSet>
      <dgm:spPr/>
    </dgm:pt>
    <dgm:pt modelId="{510E80F2-8C4F-4B83-8579-DA36ABE5328D}" type="pres">
      <dgm:prSet presAssocID="{0FD8D0A5-96D2-48DC-873F-EC3FB3670D5E}" presName="spaceBetweenRectangles" presStyleCnt="0"/>
      <dgm:spPr/>
    </dgm:pt>
    <dgm:pt modelId="{2690F19A-4E07-4423-9080-18F8BB312CD3}" type="pres">
      <dgm:prSet presAssocID="{50773130-DA02-4CBE-9C7E-DC04503381AF}" presName="parentLin" presStyleCnt="0"/>
      <dgm:spPr/>
    </dgm:pt>
    <dgm:pt modelId="{15ABC782-DA52-460B-A4FB-5E501A4C2855}" type="pres">
      <dgm:prSet presAssocID="{50773130-DA02-4CBE-9C7E-DC04503381AF}" presName="parentLeftMargin" presStyleLbl="node1" presStyleIdx="4" presStyleCnt="6"/>
      <dgm:spPr/>
    </dgm:pt>
    <dgm:pt modelId="{2EFB52BA-A18A-430A-9E26-CAB206E1D2C5}" type="pres">
      <dgm:prSet presAssocID="{50773130-DA02-4CBE-9C7E-DC04503381AF}" presName="parentText" presStyleLbl="node1" presStyleIdx="5" presStyleCnt="6">
        <dgm:presLayoutVars>
          <dgm:chMax val="0"/>
          <dgm:bulletEnabled val="1"/>
        </dgm:presLayoutVars>
      </dgm:prSet>
      <dgm:spPr/>
    </dgm:pt>
    <dgm:pt modelId="{DBA5530C-AC91-4B9F-A492-6B3C05EDCD3C}" type="pres">
      <dgm:prSet presAssocID="{50773130-DA02-4CBE-9C7E-DC04503381AF}" presName="negativeSpace" presStyleCnt="0"/>
      <dgm:spPr/>
    </dgm:pt>
    <dgm:pt modelId="{6115A3D1-E6A9-4620-AF4B-77DD7EF8E5D1}" type="pres">
      <dgm:prSet presAssocID="{50773130-DA02-4CBE-9C7E-DC04503381AF}" presName="childText" presStyleLbl="conFgAcc1" presStyleIdx="5" presStyleCnt="6">
        <dgm:presLayoutVars>
          <dgm:bulletEnabled val="1"/>
        </dgm:presLayoutVars>
      </dgm:prSet>
      <dgm:spPr/>
    </dgm:pt>
  </dgm:ptLst>
  <dgm:cxnLst>
    <dgm:cxn modelId="{2D392502-1069-41BD-AD8D-96E6ED6B428B}" type="presOf" srcId="{D350B02A-09A4-4F0E-A8ED-3F0CD85BABBB}" destId="{6D2390C8-D1B2-4387-B3E8-F31B12B01819}" srcOrd="0" destOrd="2" presId="urn:microsoft.com/office/officeart/2005/8/layout/list1"/>
    <dgm:cxn modelId="{FE598506-1C60-4367-9886-7975A7BA5430}" srcId="{7969E3F6-3018-4033-9274-DA995C88F9B2}" destId="{D16D8AEF-5210-4355-B8D6-D29D77C92C37}" srcOrd="4" destOrd="0" parTransId="{4606BF34-EC0E-4C68-8856-80B109BCECB1}" sibTransId="{0FD8D0A5-96D2-48DC-873F-EC3FB3670D5E}"/>
    <dgm:cxn modelId="{71928012-BEAD-417B-95F8-B45BFB851B72}" type="presOf" srcId="{F0EC244C-5408-49D5-8CC7-417F2F77FC48}" destId="{C7040ED1-CB2E-43DE-87BF-90B07517DDC7}" srcOrd="0" destOrd="0" presId="urn:microsoft.com/office/officeart/2005/8/layout/list1"/>
    <dgm:cxn modelId="{A4A59C27-611B-4FAD-A91D-CAB833F223A7}" type="presOf" srcId="{4CFC7560-8F8D-43F2-8C2B-764449559AF3}" destId="{81AC7A30-0C6A-425B-B772-4EC347B2B916}" srcOrd="1" destOrd="0" presId="urn:microsoft.com/office/officeart/2005/8/layout/list1"/>
    <dgm:cxn modelId="{C9D8A52C-3A12-403F-8345-84AFF89D6674}" type="presOf" srcId="{BAC23407-FFD4-453F-AF10-BD024421DE77}" destId="{9853114D-9704-4258-BB0D-B8407DD825BD}" srcOrd="0" destOrd="0" presId="urn:microsoft.com/office/officeart/2005/8/layout/list1"/>
    <dgm:cxn modelId="{05EA232F-E1FD-4A37-861C-1AC88BFD608C}" type="presOf" srcId="{D16D8AEF-5210-4355-B8D6-D29D77C92C37}" destId="{B9E75BF2-3B73-48A2-BAD6-0FCD8638E97E}" srcOrd="0" destOrd="0" presId="urn:microsoft.com/office/officeart/2005/8/layout/list1"/>
    <dgm:cxn modelId="{C75A502F-37EF-43D0-A750-799C1C062A6C}" type="presOf" srcId="{50773130-DA02-4CBE-9C7E-DC04503381AF}" destId="{15ABC782-DA52-460B-A4FB-5E501A4C2855}" srcOrd="0" destOrd="0" presId="urn:microsoft.com/office/officeart/2005/8/layout/list1"/>
    <dgm:cxn modelId="{67471731-8BC9-493B-8BF2-162BD36BAA82}" type="presOf" srcId="{50B52AA5-B723-4F6A-90F1-5D61E67398FD}" destId="{24D69E11-6FA7-40C5-BFDE-F9E8B69F8EB0}" srcOrd="0" destOrd="0" presId="urn:microsoft.com/office/officeart/2005/8/layout/list1"/>
    <dgm:cxn modelId="{586DF242-1496-416F-ADB8-E5D5FB508229}" srcId="{61863E2E-704D-47FE-81C5-C7550B9A485C}" destId="{F0EC244C-5408-49D5-8CC7-417F2F77FC48}" srcOrd="0" destOrd="0" parTransId="{DF2AD126-B701-4B01-A487-E31DF1261491}" sibTransId="{FF64EB46-993E-4BB3-99EA-CE80961C96F1}"/>
    <dgm:cxn modelId="{1DD72564-60A8-42B7-A0DD-51917026F9DD}" srcId="{D16D8AEF-5210-4355-B8D6-D29D77C92C37}" destId="{52EBE229-B666-45B7-BDC3-AEA73E835BB4}" srcOrd="3" destOrd="0" parTransId="{422C8F73-409A-44EC-9DD8-672959D0A61C}" sibTransId="{9194A2A0-545E-4285-9A24-6F73467BA22E}"/>
    <dgm:cxn modelId="{97684847-05AC-470B-98F9-4CCFCB9100B9}" srcId="{7969E3F6-3018-4033-9274-DA995C88F9B2}" destId="{61863E2E-704D-47FE-81C5-C7550B9A485C}" srcOrd="2" destOrd="0" parTransId="{A8397C8C-1CEC-4661-8843-26B7DB449DE5}" sibTransId="{6B738263-C91C-47BD-AAF2-09DD38A8EB1F}"/>
    <dgm:cxn modelId="{3FE99947-A0EA-414C-B17A-618CD8FF0472}" type="presOf" srcId="{584E6C5A-AFD3-4961-A2DF-21C5DD09DC94}" destId="{956AE840-AC4E-4AD2-9DA5-A7F4EA11A56A}" srcOrd="1" destOrd="0" presId="urn:microsoft.com/office/officeart/2005/8/layout/list1"/>
    <dgm:cxn modelId="{49DEAC4A-FB3D-431B-80DD-A97479D5D2A0}" type="presOf" srcId="{50773130-DA02-4CBE-9C7E-DC04503381AF}" destId="{2EFB52BA-A18A-430A-9E26-CAB206E1D2C5}" srcOrd="1" destOrd="0" presId="urn:microsoft.com/office/officeart/2005/8/layout/list1"/>
    <dgm:cxn modelId="{648D7E4D-66E2-4ABE-865C-A7FED8A7D75A}" srcId="{4CFC7560-8F8D-43F2-8C2B-764449559AF3}" destId="{C976A3A7-E04E-44DE-BD1C-678932673587}" srcOrd="0" destOrd="0" parTransId="{E3563EBE-7F49-45F0-B11A-CB2B0C413AF2}" sibTransId="{F15952E6-41B4-4F39-9149-2BC563FB46D8}"/>
    <dgm:cxn modelId="{867AFF6E-56F9-4DA6-ACB2-3BAF35A75466}" type="presOf" srcId="{D82C7630-B507-4887-B131-15F1842999AA}" destId="{AE95ED7F-C373-42ED-ABC5-8241DD861AE0}" srcOrd="0" destOrd="0" presId="urn:microsoft.com/office/officeart/2005/8/layout/list1"/>
    <dgm:cxn modelId="{4CF81951-FAD8-4F56-A1D2-9F5D4B6204BC}" type="presOf" srcId="{E55215B2-72BB-4345-9D9A-B21613E84730}" destId="{6D2390C8-D1B2-4387-B3E8-F31B12B01819}" srcOrd="0" destOrd="1" presId="urn:microsoft.com/office/officeart/2005/8/layout/list1"/>
    <dgm:cxn modelId="{730C1952-A9CE-4599-AC62-634601F2C96E}" type="presOf" srcId="{7969E3F6-3018-4033-9274-DA995C88F9B2}" destId="{E14A42F8-3928-44E6-9FDA-379486A83104}" srcOrd="0" destOrd="0" presId="urn:microsoft.com/office/officeart/2005/8/layout/list1"/>
    <dgm:cxn modelId="{49FCEA78-DDCA-4B8E-BFC4-BB0E9321FB2D}" type="presOf" srcId="{61863E2E-704D-47FE-81C5-C7550B9A485C}" destId="{8C680383-75AE-4204-886D-B9979837E32C}" srcOrd="1" destOrd="0" presId="urn:microsoft.com/office/officeart/2005/8/layout/list1"/>
    <dgm:cxn modelId="{65A05A7B-B46C-49AB-AC89-52B4A2B578A1}" type="presOf" srcId="{52EBE229-B666-45B7-BDC3-AEA73E835BB4}" destId="{6D2390C8-D1B2-4387-B3E8-F31B12B01819}" srcOrd="0" destOrd="3" presId="urn:microsoft.com/office/officeart/2005/8/layout/list1"/>
    <dgm:cxn modelId="{33146B7F-7BFC-4692-AE85-4F9AD3D6724D}" srcId="{7969E3F6-3018-4033-9274-DA995C88F9B2}" destId="{50773130-DA02-4CBE-9C7E-DC04503381AF}" srcOrd="5" destOrd="0" parTransId="{5A7CCA76-B0F0-472D-91F1-E9F976386DBA}" sibTransId="{9FC6F203-38D5-43D1-9C5A-D2C25F00032D}"/>
    <dgm:cxn modelId="{2854168D-F6E6-4E46-838E-185AD7CAFA88}" srcId="{7969E3F6-3018-4033-9274-DA995C88F9B2}" destId="{4CFC7560-8F8D-43F2-8C2B-764449559AF3}" srcOrd="0" destOrd="0" parTransId="{D35E1775-2394-4737-8E6D-4FBE2062E3CB}" sibTransId="{F7BEAD7F-B3F6-457B-B2AB-1DF49E6A26D1}"/>
    <dgm:cxn modelId="{2B753893-B556-412F-9D43-82B04A112865}" srcId="{584E6C5A-AFD3-4961-A2DF-21C5DD09DC94}" destId="{50B52AA5-B723-4F6A-90F1-5D61E67398FD}" srcOrd="0" destOrd="0" parTransId="{19216DD4-77D8-4F8B-8F23-EB40CBC43A02}" sibTransId="{EC53D93A-A887-413D-A5DD-9A4528B545F8}"/>
    <dgm:cxn modelId="{D227FE93-4777-4C7D-9254-945F877C04E5}" srcId="{D16D8AEF-5210-4355-B8D6-D29D77C92C37}" destId="{E55215B2-72BB-4345-9D9A-B21613E84730}" srcOrd="1" destOrd="0" parTransId="{E1E93628-21A8-4CD4-9C22-707B8008D563}" sibTransId="{BE594E75-465E-443D-A072-0CDC3BE10F35}"/>
    <dgm:cxn modelId="{E13B5E97-E19F-442F-8381-693B9E01D7A3}" type="presOf" srcId="{340E7532-B612-40E2-BCB0-6BDA5EAFBE95}" destId="{6115A3D1-E6A9-4620-AF4B-77DD7EF8E5D1}" srcOrd="0" destOrd="0" presId="urn:microsoft.com/office/officeart/2005/8/layout/list1"/>
    <dgm:cxn modelId="{CC4E6E98-1552-43FC-A285-6E6FF6476538}" type="presOf" srcId="{4A14DCCA-7032-4479-A627-E1D497428655}" destId="{6D2390C8-D1B2-4387-B3E8-F31B12B01819}" srcOrd="0" destOrd="0" presId="urn:microsoft.com/office/officeart/2005/8/layout/list1"/>
    <dgm:cxn modelId="{EDA28AA9-2843-426C-8DEC-67627C75BFAC}" srcId="{D16D8AEF-5210-4355-B8D6-D29D77C92C37}" destId="{4A14DCCA-7032-4479-A627-E1D497428655}" srcOrd="0" destOrd="0" parTransId="{E56FC0F2-BA6C-431C-95BB-F69247334550}" sibTransId="{50805A57-8569-48C4-85C0-2461B5DFF776}"/>
    <dgm:cxn modelId="{EC84F6BD-ECA7-4C3A-8121-7FE8DD3F85E4}" type="presOf" srcId="{C976A3A7-E04E-44DE-BD1C-678932673587}" destId="{81263EB2-490B-4466-A19A-6F3F54DD21BF}" srcOrd="0"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EEAEA0C2-77EF-4329-BC43-28DDF37B55CF}" type="presOf" srcId="{BAC23407-FFD4-453F-AF10-BD024421DE77}" destId="{AD93B323-2CE1-415B-A6E3-F7F695276175}" srcOrd="1" destOrd="0" presId="urn:microsoft.com/office/officeart/2005/8/layout/list1"/>
    <dgm:cxn modelId="{9E7F59CA-C6B2-4C9D-B864-180AA1F002C9}" type="presOf" srcId="{4CFC7560-8F8D-43F2-8C2B-764449559AF3}" destId="{49351EDB-9260-4028-8991-CD0FF87B753E}" srcOrd="0" destOrd="0" presId="urn:microsoft.com/office/officeart/2005/8/layout/list1"/>
    <dgm:cxn modelId="{D4DA9FD2-FF88-44C0-A966-58C5BBBEBE43}" type="presOf" srcId="{61863E2E-704D-47FE-81C5-C7550B9A485C}" destId="{F6C9574E-050A-4F6A-A99A-83C059EC755A}" srcOrd="0" destOrd="0" presId="urn:microsoft.com/office/officeart/2005/8/layout/list1"/>
    <dgm:cxn modelId="{FD9986DD-6F97-484F-ABFF-9A3CF04E02EA}" type="presOf" srcId="{584E6C5A-AFD3-4961-A2DF-21C5DD09DC94}" destId="{3957612A-9A8D-4855-9854-6B41D50272E5}" srcOrd="0" destOrd="0" presId="urn:microsoft.com/office/officeart/2005/8/layout/list1"/>
    <dgm:cxn modelId="{C2028EDE-7B26-4583-86B7-E1A1150E3D82}" srcId="{7969E3F6-3018-4033-9274-DA995C88F9B2}" destId="{584E6C5A-AFD3-4961-A2DF-21C5DD09DC94}" srcOrd="1" destOrd="0" parTransId="{86687FAE-2DDB-47E6-9848-FA00CBECB36D}" sibTransId="{E6EFAB9D-7C30-40A0-83B1-D56B9A827DFB}"/>
    <dgm:cxn modelId="{C9546CE1-BC53-47C5-A8F4-3C4FD81B1284}" srcId="{7969E3F6-3018-4033-9274-DA995C88F9B2}" destId="{BAC23407-FFD4-453F-AF10-BD024421DE77}" srcOrd="3" destOrd="0" parTransId="{3B0350AF-A52D-4B7E-BF95-163AFAB6037D}" sibTransId="{798095B2-70AD-40DB-BF99-07207CBFE27E}"/>
    <dgm:cxn modelId="{117A61F9-8466-4721-9B60-A0AF3E2B5386}" srcId="{50773130-DA02-4CBE-9C7E-DC04503381AF}" destId="{340E7532-B612-40E2-BCB0-6BDA5EAFBE95}" srcOrd="0" destOrd="0" parTransId="{106B4D1A-E91A-4AD9-A393-98E4451F9B46}" sibTransId="{65D18299-0C8B-42F3-97FD-DCC5A26855C5}"/>
    <dgm:cxn modelId="{D96FEDF9-9364-4B8E-8EF0-1CFFC0FEB24A}" type="presOf" srcId="{D16D8AEF-5210-4355-B8D6-D29D77C92C37}" destId="{743D5BDD-5067-4935-8FEB-3EC40E700005}" srcOrd="1" destOrd="0" presId="urn:microsoft.com/office/officeart/2005/8/layout/list1"/>
    <dgm:cxn modelId="{A5664AFF-6A77-4C13-B3D2-AEDADDCEF54E}" srcId="{D16D8AEF-5210-4355-B8D6-D29D77C92C37}" destId="{D350B02A-09A4-4F0E-A8ED-3F0CD85BABBB}" srcOrd="2" destOrd="0" parTransId="{1FF440D3-D076-4EA6-95D8-04B406C20EA0}" sibTransId="{3AD7E554-F3C3-400F-9AEE-56A944812E66}"/>
    <dgm:cxn modelId="{E17F684F-A2BD-4CA5-A619-D0B5905C8C29}" type="presParOf" srcId="{E14A42F8-3928-44E6-9FDA-379486A83104}" destId="{4D02B448-C521-4184-8B4B-41650297D178}" srcOrd="0" destOrd="0" presId="urn:microsoft.com/office/officeart/2005/8/layout/list1"/>
    <dgm:cxn modelId="{D0DD693C-87F2-464F-B329-E4D518787671}" type="presParOf" srcId="{4D02B448-C521-4184-8B4B-41650297D178}" destId="{49351EDB-9260-4028-8991-CD0FF87B753E}" srcOrd="0" destOrd="0" presId="urn:microsoft.com/office/officeart/2005/8/layout/list1"/>
    <dgm:cxn modelId="{D5EEFDE7-2DF7-4ADA-AB5B-694C98DA1750}" type="presParOf" srcId="{4D02B448-C521-4184-8B4B-41650297D178}" destId="{81AC7A30-0C6A-425B-B772-4EC347B2B916}" srcOrd="1" destOrd="0" presId="urn:microsoft.com/office/officeart/2005/8/layout/list1"/>
    <dgm:cxn modelId="{35462198-23DD-4DA1-86B6-D5F18C58F713}" type="presParOf" srcId="{E14A42F8-3928-44E6-9FDA-379486A83104}" destId="{FE345232-A9DD-4077-9A72-E762D245E1AF}" srcOrd="1" destOrd="0" presId="urn:microsoft.com/office/officeart/2005/8/layout/list1"/>
    <dgm:cxn modelId="{BD57621A-7984-42F6-9220-176A2F1FD1DD}" type="presParOf" srcId="{E14A42F8-3928-44E6-9FDA-379486A83104}" destId="{81263EB2-490B-4466-A19A-6F3F54DD21BF}" srcOrd="2" destOrd="0" presId="urn:microsoft.com/office/officeart/2005/8/layout/list1"/>
    <dgm:cxn modelId="{4383B8CD-0F32-4E13-9120-A23C07D908D6}" type="presParOf" srcId="{E14A42F8-3928-44E6-9FDA-379486A83104}" destId="{B2E86784-EC1A-4BFA-91FF-BD646703BCCD}" srcOrd="3" destOrd="0" presId="urn:microsoft.com/office/officeart/2005/8/layout/list1"/>
    <dgm:cxn modelId="{32294FB3-4ECA-4E59-B386-2E06DF9AED3E}" type="presParOf" srcId="{E14A42F8-3928-44E6-9FDA-379486A83104}" destId="{D619D772-F60F-4C19-A230-8DFEE952EB4F}" srcOrd="4" destOrd="0" presId="urn:microsoft.com/office/officeart/2005/8/layout/list1"/>
    <dgm:cxn modelId="{F366602A-761E-4912-B44C-3DCADD465D02}" type="presParOf" srcId="{D619D772-F60F-4C19-A230-8DFEE952EB4F}" destId="{3957612A-9A8D-4855-9854-6B41D50272E5}" srcOrd="0" destOrd="0" presId="urn:microsoft.com/office/officeart/2005/8/layout/list1"/>
    <dgm:cxn modelId="{FE1254D7-FB08-4A29-AE3F-E1301FEEA836}" type="presParOf" srcId="{D619D772-F60F-4C19-A230-8DFEE952EB4F}" destId="{956AE840-AC4E-4AD2-9DA5-A7F4EA11A56A}" srcOrd="1" destOrd="0" presId="urn:microsoft.com/office/officeart/2005/8/layout/list1"/>
    <dgm:cxn modelId="{10283EB6-9D3A-4730-B54D-6E1F7D30B607}" type="presParOf" srcId="{E14A42F8-3928-44E6-9FDA-379486A83104}" destId="{BE391FEB-3972-4A48-A8DF-7B9BF1EE1068}" srcOrd="5" destOrd="0" presId="urn:microsoft.com/office/officeart/2005/8/layout/list1"/>
    <dgm:cxn modelId="{C53FF7B1-14C9-4E63-B534-8A8BFC2687AA}" type="presParOf" srcId="{E14A42F8-3928-44E6-9FDA-379486A83104}" destId="{24D69E11-6FA7-40C5-BFDE-F9E8B69F8EB0}" srcOrd="6" destOrd="0" presId="urn:microsoft.com/office/officeart/2005/8/layout/list1"/>
    <dgm:cxn modelId="{6420C7EA-CC0A-4D84-9DF5-6404D3466B3C}" type="presParOf" srcId="{E14A42F8-3928-44E6-9FDA-379486A83104}" destId="{60DFCAAC-853D-47D4-9AA6-9ACF8D24E1E2}" srcOrd="7" destOrd="0" presId="urn:microsoft.com/office/officeart/2005/8/layout/list1"/>
    <dgm:cxn modelId="{993D1BDB-0A9E-42E7-9E48-57E611F2B9CE}" type="presParOf" srcId="{E14A42F8-3928-44E6-9FDA-379486A83104}" destId="{D2E21C06-748A-4366-B43B-97D6C517B4B3}" srcOrd="8" destOrd="0" presId="urn:microsoft.com/office/officeart/2005/8/layout/list1"/>
    <dgm:cxn modelId="{458864E4-D9B2-4B6B-87A6-FF4D85A436D3}" type="presParOf" srcId="{D2E21C06-748A-4366-B43B-97D6C517B4B3}" destId="{F6C9574E-050A-4F6A-A99A-83C059EC755A}" srcOrd="0" destOrd="0" presId="urn:microsoft.com/office/officeart/2005/8/layout/list1"/>
    <dgm:cxn modelId="{C8AA3254-479A-476E-AE11-12511A050963}" type="presParOf" srcId="{D2E21C06-748A-4366-B43B-97D6C517B4B3}" destId="{8C680383-75AE-4204-886D-B9979837E32C}" srcOrd="1" destOrd="0" presId="urn:microsoft.com/office/officeart/2005/8/layout/list1"/>
    <dgm:cxn modelId="{7CE8501F-14B1-4630-ACBB-9A8F95F24522}" type="presParOf" srcId="{E14A42F8-3928-44E6-9FDA-379486A83104}" destId="{4F7751CB-7CA9-4E39-855B-9848B86540A5}" srcOrd="9" destOrd="0" presId="urn:microsoft.com/office/officeart/2005/8/layout/list1"/>
    <dgm:cxn modelId="{1E79BC4F-D5EF-4506-86DC-06627CA62736}" type="presParOf" srcId="{E14A42F8-3928-44E6-9FDA-379486A83104}" destId="{C7040ED1-CB2E-43DE-87BF-90B07517DDC7}" srcOrd="10" destOrd="0" presId="urn:microsoft.com/office/officeart/2005/8/layout/list1"/>
    <dgm:cxn modelId="{0009F7F4-D08C-4A55-B97E-1A1AEC6CD044}" type="presParOf" srcId="{E14A42F8-3928-44E6-9FDA-379486A83104}" destId="{C50151C3-029A-40EB-B459-E10217BFFEED}" srcOrd="11" destOrd="0" presId="urn:microsoft.com/office/officeart/2005/8/layout/list1"/>
    <dgm:cxn modelId="{CD6A8C1A-D182-43C8-992C-D3664B91C32A}" type="presParOf" srcId="{E14A42F8-3928-44E6-9FDA-379486A83104}" destId="{8847B27B-1EEC-4B6F-89FC-C5783429EDC3}" srcOrd="12" destOrd="0" presId="urn:microsoft.com/office/officeart/2005/8/layout/list1"/>
    <dgm:cxn modelId="{78456098-F370-431C-BB87-8F1C2276042B}" type="presParOf" srcId="{8847B27B-1EEC-4B6F-89FC-C5783429EDC3}" destId="{9853114D-9704-4258-BB0D-B8407DD825BD}" srcOrd="0" destOrd="0" presId="urn:microsoft.com/office/officeart/2005/8/layout/list1"/>
    <dgm:cxn modelId="{A5A26325-8D2B-41B7-BDFE-96E18683F6A9}" type="presParOf" srcId="{8847B27B-1EEC-4B6F-89FC-C5783429EDC3}" destId="{AD93B323-2CE1-415B-A6E3-F7F695276175}" srcOrd="1" destOrd="0" presId="urn:microsoft.com/office/officeart/2005/8/layout/list1"/>
    <dgm:cxn modelId="{04B00BD7-97E1-496D-A09F-F2C06372443E}" type="presParOf" srcId="{E14A42F8-3928-44E6-9FDA-379486A83104}" destId="{D25F7AA9-8352-40E9-8DFC-6466AEB2FD52}" srcOrd="13" destOrd="0" presId="urn:microsoft.com/office/officeart/2005/8/layout/list1"/>
    <dgm:cxn modelId="{DE596DE8-8196-4CF3-8FE4-CEB2D7C596FC}" type="presParOf" srcId="{E14A42F8-3928-44E6-9FDA-379486A83104}" destId="{AE95ED7F-C373-42ED-ABC5-8241DD861AE0}" srcOrd="14" destOrd="0" presId="urn:microsoft.com/office/officeart/2005/8/layout/list1"/>
    <dgm:cxn modelId="{1C7F4813-5238-4B41-9262-664A78EF4948}" type="presParOf" srcId="{E14A42F8-3928-44E6-9FDA-379486A83104}" destId="{88779565-112C-4991-9FC2-1324519E94C8}" srcOrd="15" destOrd="0" presId="urn:microsoft.com/office/officeart/2005/8/layout/list1"/>
    <dgm:cxn modelId="{19A73154-8D56-4390-AC8E-907D8931DEA4}" type="presParOf" srcId="{E14A42F8-3928-44E6-9FDA-379486A83104}" destId="{2EFC17A3-6DB1-4996-9CEF-47ACA1DBCC01}" srcOrd="16" destOrd="0" presId="urn:microsoft.com/office/officeart/2005/8/layout/list1"/>
    <dgm:cxn modelId="{5868E10D-D342-4830-AD2E-69B850B5ECD8}" type="presParOf" srcId="{2EFC17A3-6DB1-4996-9CEF-47ACA1DBCC01}" destId="{B9E75BF2-3B73-48A2-BAD6-0FCD8638E97E}" srcOrd="0" destOrd="0" presId="urn:microsoft.com/office/officeart/2005/8/layout/list1"/>
    <dgm:cxn modelId="{E5D359BB-AE7F-41E6-81C7-501DB4288EF0}" type="presParOf" srcId="{2EFC17A3-6DB1-4996-9CEF-47ACA1DBCC01}" destId="{743D5BDD-5067-4935-8FEB-3EC40E700005}" srcOrd="1" destOrd="0" presId="urn:microsoft.com/office/officeart/2005/8/layout/list1"/>
    <dgm:cxn modelId="{75AEAF22-BD83-4EDD-B647-859558949461}" type="presParOf" srcId="{E14A42F8-3928-44E6-9FDA-379486A83104}" destId="{69A8EC22-9591-493C-A4C6-F097E173162C}" srcOrd="17" destOrd="0" presId="urn:microsoft.com/office/officeart/2005/8/layout/list1"/>
    <dgm:cxn modelId="{4AE481AB-D141-4588-B77F-2EF6BB4B3B43}" type="presParOf" srcId="{E14A42F8-3928-44E6-9FDA-379486A83104}" destId="{6D2390C8-D1B2-4387-B3E8-F31B12B01819}" srcOrd="18" destOrd="0" presId="urn:microsoft.com/office/officeart/2005/8/layout/list1"/>
    <dgm:cxn modelId="{B5FE4D80-C5E1-421F-A7F6-D9D63D522D4E}" type="presParOf" srcId="{E14A42F8-3928-44E6-9FDA-379486A83104}" destId="{510E80F2-8C4F-4B83-8579-DA36ABE5328D}" srcOrd="19" destOrd="0" presId="urn:microsoft.com/office/officeart/2005/8/layout/list1"/>
    <dgm:cxn modelId="{2B41B51E-B2C6-4D0A-9AE5-B9D6B1381F65}" type="presParOf" srcId="{E14A42F8-3928-44E6-9FDA-379486A83104}" destId="{2690F19A-4E07-4423-9080-18F8BB312CD3}" srcOrd="20" destOrd="0" presId="urn:microsoft.com/office/officeart/2005/8/layout/list1"/>
    <dgm:cxn modelId="{F545F26E-6F39-4D37-8DD0-034ABD3FC013}" type="presParOf" srcId="{2690F19A-4E07-4423-9080-18F8BB312CD3}" destId="{15ABC782-DA52-460B-A4FB-5E501A4C2855}" srcOrd="0" destOrd="0" presId="urn:microsoft.com/office/officeart/2005/8/layout/list1"/>
    <dgm:cxn modelId="{915E655D-3A24-4F64-B5CB-75719DCF7B19}" type="presParOf" srcId="{2690F19A-4E07-4423-9080-18F8BB312CD3}" destId="{2EFB52BA-A18A-430A-9E26-CAB206E1D2C5}" srcOrd="1" destOrd="0" presId="urn:microsoft.com/office/officeart/2005/8/layout/list1"/>
    <dgm:cxn modelId="{A144A1F8-2B4B-44E5-9F55-BCE110E6C696}" type="presParOf" srcId="{E14A42F8-3928-44E6-9FDA-379486A83104}" destId="{DBA5530C-AC91-4B9F-A492-6B3C05EDCD3C}" srcOrd="21" destOrd="0" presId="urn:microsoft.com/office/officeart/2005/8/layout/list1"/>
    <dgm:cxn modelId="{B50A3B86-9DB2-4BA8-9A44-07052C6CD292}" type="presParOf" srcId="{E14A42F8-3928-44E6-9FDA-379486A83104}" destId="{6115A3D1-E6A9-4620-AF4B-77DD7EF8E5D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D82C7630-B507-4887-B131-15F1842999AA}">
      <dgm:prSet/>
      <dgm:spPr/>
      <dgm:t>
        <a:bodyPr/>
        <a:lstStyle/>
        <a:p>
          <a:pPr rtl="0"/>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CFC7560-8F8D-43F2-8C2B-764449559AF3}">
      <dgm:prSet custT="1"/>
      <dgm:spPr/>
      <dgm:t>
        <a:bodyPr/>
        <a:lstStyle/>
        <a:p>
          <a:pPr rtl="0"/>
          <a:r>
            <a:rPr lang="it-IT" sz="1400" dirty="0"/>
            <a:t>Si riunisce con cadenza trimestrale</a:t>
          </a:r>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a:t>Verifica l’adeguamento della documentazione inerente la sicurezza informatica</a:t>
          </a:r>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a:t>Propone Indirizzi e azioni in materia di sicurezza informatica</a:t>
          </a:r>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a:t>Informa il Direttore Generale sullo stato della situazione</a:t>
          </a:r>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D2A21654-3529-4A62-962F-E0E8FC25873B}">
      <dgm:prSet/>
      <dgm:spPr/>
      <dgm:t>
        <a:bodyPr/>
        <a:lstStyle/>
        <a:p>
          <a:r>
            <a:rPr lang="it-IT" dirty="0"/>
            <a:t>Insieme al Servizio “Sistema Informativo” costituisce il </a:t>
          </a:r>
          <a:r>
            <a:rPr lang="it-IT" dirty="0" err="1"/>
            <a:t>Change</a:t>
          </a:r>
          <a:r>
            <a:rPr lang="it-IT" dirty="0"/>
            <a:t> </a:t>
          </a:r>
          <a:r>
            <a:rPr lang="it-IT" dirty="0" err="1"/>
            <a:t>Advisory</a:t>
          </a:r>
          <a:r>
            <a:rPr lang="it-IT" dirty="0"/>
            <a:t> </a:t>
          </a:r>
          <a:r>
            <a:rPr lang="it-IT" dirty="0" err="1"/>
            <a:t>Board</a:t>
          </a:r>
          <a:r>
            <a:rPr lang="it-IT" dirty="0"/>
            <a:t> </a:t>
          </a:r>
        </a:p>
      </dgm:t>
    </dgm:pt>
    <dgm:pt modelId="{1C47A905-7776-4F5A-AE3C-29C80D4D7AF4}" type="parTrans" cxnId="{44848527-9013-4466-A7F3-0E367951BC7E}">
      <dgm:prSet/>
      <dgm:spPr/>
      <dgm:t>
        <a:bodyPr/>
        <a:lstStyle/>
        <a:p>
          <a:endParaRPr lang="it-IT"/>
        </a:p>
      </dgm:t>
    </dgm:pt>
    <dgm:pt modelId="{89420929-ADE4-4C5F-B928-52E10F5CF5F6}" type="sibTrans" cxnId="{44848527-9013-4466-A7F3-0E367951BC7E}">
      <dgm:prSet/>
      <dgm:spPr/>
      <dgm:t>
        <a:bodyPr/>
        <a:lstStyle/>
        <a:p>
          <a:endParaRPr lang="it-IT"/>
        </a:p>
      </dgm:t>
    </dgm:pt>
    <dgm:pt modelId="{F0EC244C-5408-49D5-8CC7-417F2F77FC48}">
      <dgm:prSet/>
      <dgm:spPr/>
      <dgm:t>
        <a:bodyPr/>
        <a:lstStyle/>
        <a:p>
          <a:pPr rtl="0"/>
          <a:endParaRPr lang="it-IT" dirty="0"/>
        </a:p>
      </dgm:t>
    </dgm:pt>
    <dgm:pt modelId="{FF64EB46-993E-4BB3-99EA-CE80961C96F1}" type="sibTrans" cxnId="{586DF242-1496-416F-ADB8-E5D5FB508229}">
      <dgm:prSet/>
      <dgm:spPr/>
      <dgm:t>
        <a:bodyPr/>
        <a:lstStyle/>
        <a:p>
          <a:endParaRPr lang="it-IT"/>
        </a:p>
      </dgm:t>
    </dgm:pt>
    <dgm:pt modelId="{DF2AD126-B701-4B01-A487-E31DF1261491}" type="parTrans" cxnId="{586DF242-1496-416F-ADB8-E5D5FB508229}">
      <dgm:prSet/>
      <dgm:spPr/>
      <dgm:t>
        <a:bodyPr/>
        <a:lstStyle/>
        <a:p>
          <a:endParaRPr lang="it-IT"/>
        </a:p>
      </dgm:t>
    </dgm:pt>
    <dgm:pt modelId="{50B52AA5-B723-4F6A-90F1-5D61E67398FD}">
      <dgm:prSet/>
      <dgm:spPr/>
      <dgm:t>
        <a:bodyPr/>
        <a:lstStyle/>
        <a:p>
          <a:pPr rtl="0"/>
          <a:endParaRPr lang="it-IT" dirty="0"/>
        </a:p>
      </dgm:t>
    </dgm:pt>
    <dgm:pt modelId="{EC53D93A-A887-413D-A5DD-9A4528B545F8}" type="sibTrans" cxnId="{2B753893-B556-412F-9D43-82B04A112865}">
      <dgm:prSet/>
      <dgm:spPr/>
      <dgm:t>
        <a:bodyPr/>
        <a:lstStyle/>
        <a:p>
          <a:endParaRPr lang="it-IT"/>
        </a:p>
      </dgm:t>
    </dgm:pt>
    <dgm:pt modelId="{19216DD4-77D8-4F8B-8F23-EB40CBC43A02}" type="parTrans" cxnId="{2B753893-B556-412F-9D43-82B04A112865}">
      <dgm:prSet/>
      <dgm:spPr/>
      <dgm:t>
        <a:bodyPr/>
        <a:lstStyle/>
        <a:p>
          <a:endParaRPr lang="it-IT"/>
        </a:p>
      </dgm:t>
    </dgm:pt>
    <dgm:pt modelId="{C976A3A7-E04E-44DE-BD1C-678932673587}">
      <dgm:prSet custT="1"/>
      <dgm:spPr/>
      <dgm:t>
        <a:bodyPr/>
        <a:lstStyle/>
        <a:p>
          <a:pPr rtl="0"/>
          <a:endParaRPr lang="it-IT" sz="1400" dirty="0"/>
        </a:p>
      </dgm:t>
    </dgm:pt>
    <dgm:pt modelId="{F15952E6-41B4-4F39-9149-2BC563FB46D8}" type="sibTrans" cxnId="{648D7E4D-66E2-4ABE-865C-A7FED8A7D75A}">
      <dgm:prSet/>
      <dgm:spPr/>
      <dgm:t>
        <a:bodyPr/>
        <a:lstStyle/>
        <a:p>
          <a:endParaRPr lang="it-IT"/>
        </a:p>
      </dgm:t>
    </dgm:pt>
    <dgm:pt modelId="{E3563EBE-7F49-45F0-B11A-CB2B0C413AF2}" type="parTrans" cxnId="{648D7E4D-66E2-4ABE-865C-A7FED8A7D75A}">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5"/>
      <dgm:spPr/>
    </dgm:pt>
    <dgm:pt modelId="{81AC7A30-0C6A-425B-B772-4EC347B2B916}" type="pres">
      <dgm:prSet presAssocID="{4CFC7560-8F8D-43F2-8C2B-764449559AF3}" presName="parentText" presStyleLbl="node1" presStyleIdx="0" presStyleCnt="5">
        <dgm:presLayoutVars>
          <dgm:chMax val="0"/>
          <dgm:bulletEnabled val="1"/>
        </dgm:presLayoutVars>
      </dgm:prSet>
      <dgm:spPr/>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5">
        <dgm:presLayoutVars>
          <dgm:bulletEnabled val="1"/>
        </dgm:presLayoutVars>
      </dgm:prSet>
      <dgm:spPr/>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5"/>
      <dgm:spPr/>
    </dgm:pt>
    <dgm:pt modelId="{956AE840-AC4E-4AD2-9DA5-A7F4EA11A56A}" type="pres">
      <dgm:prSet presAssocID="{584E6C5A-AFD3-4961-A2DF-21C5DD09DC94}" presName="parentText" presStyleLbl="node1" presStyleIdx="1" presStyleCnt="5">
        <dgm:presLayoutVars>
          <dgm:chMax val="0"/>
          <dgm:bulletEnabled val="1"/>
        </dgm:presLayoutVars>
      </dgm:prSet>
      <dgm:spPr/>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5">
        <dgm:presLayoutVars>
          <dgm:bulletEnabled val="1"/>
        </dgm:presLayoutVars>
      </dgm:prSet>
      <dgm:spPr/>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5"/>
      <dgm:spPr/>
    </dgm:pt>
    <dgm:pt modelId="{8C680383-75AE-4204-886D-B9979837E32C}" type="pres">
      <dgm:prSet presAssocID="{61863E2E-704D-47FE-81C5-C7550B9A485C}" presName="parentText" presStyleLbl="node1" presStyleIdx="2" presStyleCnt="5">
        <dgm:presLayoutVars>
          <dgm:chMax val="0"/>
          <dgm:bulletEnabled val="1"/>
        </dgm:presLayoutVars>
      </dgm:prSet>
      <dgm:spPr/>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5">
        <dgm:presLayoutVars>
          <dgm:bulletEnabled val="1"/>
        </dgm:presLayoutVars>
      </dgm:prSet>
      <dgm:spPr/>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5"/>
      <dgm:spPr/>
    </dgm:pt>
    <dgm:pt modelId="{AD93B323-2CE1-415B-A6E3-F7F695276175}" type="pres">
      <dgm:prSet presAssocID="{BAC23407-FFD4-453F-AF10-BD024421DE77}" presName="parentText" presStyleLbl="node1" presStyleIdx="3" presStyleCnt="5">
        <dgm:presLayoutVars>
          <dgm:chMax val="0"/>
          <dgm:bulletEnabled val="1"/>
        </dgm:presLayoutVars>
      </dgm:prSet>
      <dgm:spPr/>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5">
        <dgm:presLayoutVars>
          <dgm:bulletEnabled val="1"/>
        </dgm:presLayoutVars>
      </dgm:prSet>
      <dgm:spPr/>
    </dgm:pt>
    <dgm:pt modelId="{6DB6C53C-8F8A-4846-8598-57EBE977B1A7}" type="pres">
      <dgm:prSet presAssocID="{798095B2-70AD-40DB-BF99-07207CBFE27E}" presName="spaceBetweenRectangles" presStyleCnt="0"/>
      <dgm:spPr/>
    </dgm:pt>
    <dgm:pt modelId="{ADB7BA3E-ADB9-4143-BA6B-7BAF56151AA9}" type="pres">
      <dgm:prSet presAssocID="{D2A21654-3529-4A62-962F-E0E8FC25873B}" presName="parentLin" presStyleCnt="0"/>
      <dgm:spPr/>
    </dgm:pt>
    <dgm:pt modelId="{09908ABB-0034-429C-A7D6-D0B0DF4C6399}" type="pres">
      <dgm:prSet presAssocID="{D2A21654-3529-4A62-962F-E0E8FC25873B}" presName="parentLeftMargin" presStyleLbl="node1" presStyleIdx="3" presStyleCnt="5"/>
      <dgm:spPr/>
    </dgm:pt>
    <dgm:pt modelId="{9A28AAC5-F6F1-433E-9D47-2200B9531909}" type="pres">
      <dgm:prSet presAssocID="{D2A21654-3529-4A62-962F-E0E8FC25873B}" presName="parentText" presStyleLbl="node1" presStyleIdx="4" presStyleCnt="5">
        <dgm:presLayoutVars>
          <dgm:chMax val="0"/>
          <dgm:bulletEnabled val="1"/>
        </dgm:presLayoutVars>
      </dgm:prSet>
      <dgm:spPr/>
    </dgm:pt>
    <dgm:pt modelId="{612A7613-4BE4-427E-ADEE-F5573C53D43A}" type="pres">
      <dgm:prSet presAssocID="{D2A21654-3529-4A62-962F-E0E8FC25873B}" presName="negativeSpace" presStyleCnt="0"/>
      <dgm:spPr/>
    </dgm:pt>
    <dgm:pt modelId="{D0678AFD-74CC-42A1-B7CF-C77C23965D99}" type="pres">
      <dgm:prSet presAssocID="{D2A21654-3529-4A62-962F-E0E8FC25873B}" presName="childText" presStyleLbl="conFgAcc1" presStyleIdx="4" presStyleCnt="5">
        <dgm:presLayoutVars>
          <dgm:bulletEnabled val="1"/>
        </dgm:presLayoutVars>
      </dgm:prSet>
      <dgm:spPr/>
    </dgm:pt>
  </dgm:ptLst>
  <dgm:cxnLst>
    <dgm:cxn modelId="{8062FC1A-B04B-424D-A1D3-C24EE3CDC75E}" type="presOf" srcId="{61863E2E-704D-47FE-81C5-C7550B9A485C}" destId="{F6C9574E-050A-4F6A-A99A-83C059EC755A}" srcOrd="0" destOrd="0" presId="urn:microsoft.com/office/officeart/2005/8/layout/list1"/>
    <dgm:cxn modelId="{9753701C-E3F0-4061-A456-AC3701D911F2}" type="presOf" srcId="{584E6C5A-AFD3-4961-A2DF-21C5DD09DC94}" destId="{956AE840-AC4E-4AD2-9DA5-A7F4EA11A56A}" srcOrd="1" destOrd="0" presId="urn:microsoft.com/office/officeart/2005/8/layout/list1"/>
    <dgm:cxn modelId="{44848527-9013-4466-A7F3-0E367951BC7E}" srcId="{7969E3F6-3018-4033-9274-DA995C88F9B2}" destId="{D2A21654-3529-4A62-962F-E0E8FC25873B}" srcOrd="4" destOrd="0" parTransId="{1C47A905-7776-4F5A-AE3C-29C80D4D7AF4}" sibTransId="{89420929-ADE4-4C5F-B928-52E10F5CF5F6}"/>
    <dgm:cxn modelId="{C16AFC2D-0412-41A3-8F29-C161566D22B8}" type="presOf" srcId="{C976A3A7-E04E-44DE-BD1C-678932673587}" destId="{81263EB2-490B-4466-A19A-6F3F54DD21BF}" srcOrd="0" destOrd="0" presId="urn:microsoft.com/office/officeart/2005/8/layout/list1"/>
    <dgm:cxn modelId="{5082A75D-D0A5-426B-85BC-33384E03287C}" type="presOf" srcId="{61863E2E-704D-47FE-81C5-C7550B9A485C}" destId="{8C680383-75AE-4204-886D-B9979837E32C}" srcOrd="1" destOrd="0" presId="urn:microsoft.com/office/officeart/2005/8/layout/list1"/>
    <dgm:cxn modelId="{586DF242-1496-416F-ADB8-E5D5FB508229}" srcId="{61863E2E-704D-47FE-81C5-C7550B9A485C}" destId="{F0EC244C-5408-49D5-8CC7-417F2F77FC48}" srcOrd="0" destOrd="0" parTransId="{DF2AD126-B701-4B01-A487-E31DF1261491}" sibTransId="{FF64EB46-993E-4BB3-99EA-CE80961C96F1}"/>
    <dgm:cxn modelId="{97684847-05AC-470B-98F9-4CCFCB9100B9}" srcId="{7969E3F6-3018-4033-9274-DA995C88F9B2}" destId="{61863E2E-704D-47FE-81C5-C7550B9A485C}" srcOrd="2" destOrd="0" parTransId="{A8397C8C-1CEC-4661-8843-26B7DB449DE5}" sibTransId="{6B738263-C91C-47BD-AAF2-09DD38A8EB1F}"/>
    <dgm:cxn modelId="{E0ADE748-2049-4035-B528-44DBFBC94D32}" type="presOf" srcId="{50B52AA5-B723-4F6A-90F1-5D61E67398FD}" destId="{24D69E11-6FA7-40C5-BFDE-F9E8B69F8EB0}" srcOrd="0" destOrd="0" presId="urn:microsoft.com/office/officeart/2005/8/layout/list1"/>
    <dgm:cxn modelId="{DD32E968-467C-40BB-89CC-EA021366FB6F}" type="presOf" srcId="{D2A21654-3529-4A62-962F-E0E8FC25873B}" destId="{09908ABB-0034-429C-A7D6-D0B0DF4C6399}" srcOrd="0" destOrd="0" presId="urn:microsoft.com/office/officeart/2005/8/layout/list1"/>
    <dgm:cxn modelId="{262D144C-2CB1-438B-B7D2-6E169E60A265}" type="presOf" srcId="{7969E3F6-3018-4033-9274-DA995C88F9B2}" destId="{E14A42F8-3928-44E6-9FDA-379486A83104}" srcOrd="0" destOrd="0" presId="urn:microsoft.com/office/officeart/2005/8/layout/list1"/>
    <dgm:cxn modelId="{B62DBD6C-A136-46B6-A1D9-F678C11B93EF}" type="presOf" srcId="{D82C7630-B507-4887-B131-15F1842999AA}" destId="{AE95ED7F-C373-42ED-ABC5-8241DD861AE0}" srcOrd="0" destOrd="0" presId="urn:microsoft.com/office/officeart/2005/8/layout/list1"/>
    <dgm:cxn modelId="{648D7E4D-66E2-4ABE-865C-A7FED8A7D75A}" srcId="{4CFC7560-8F8D-43F2-8C2B-764449559AF3}" destId="{C976A3A7-E04E-44DE-BD1C-678932673587}" srcOrd="0" destOrd="0" parTransId="{E3563EBE-7F49-45F0-B11A-CB2B0C413AF2}" sibTransId="{F15952E6-41B4-4F39-9149-2BC563FB46D8}"/>
    <dgm:cxn modelId="{5FB7DB6F-EE85-4DB5-9FC9-6B882762E4AC}" type="presOf" srcId="{4CFC7560-8F8D-43F2-8C2B-764449559AF3}" destId="{81AC7A30-0C6A-425B-B772-4EC347B2B916}" srcOrd="1" destOrd="0"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2B753893-B556-412F-9D43-82B04A112865}" srcId="{584E6C5A-AFD3-4961-A2DF-21C5DD09DC94}" destId="{50B52AA5-B723-4F6A-90F1-5D61E67398FD}" srcOrd="0" destOrd="0" parTransId="{19216DD4-77D8-4F8B-8F23-EB40CBC43A02}" sibTransId="{EC53D93A-A887-413D-A5DD-9A4528B545F8}"/>
    <dgm:cxn modelId="{83B66BB2-93AE-4EA2-9AD6-CD3D9487E400}" type="presOf" srcId="{BAC23407-FFD4-453F-AF10-BD024421DE77}" destId="{AD93B323-2CE1-415B-A6E3-F7F695276175}" srcOrd="1" destOrd="0" presId="urn:microsoft.com/office/officeart/2005/8/layout/list1"/>
    <dgm:cxn modelId="{56754DC0-7B43-4C9F-A54E-88EDA2763EEB}" type="presOf" srcId="{D2A21654-3529-4A62-962F-E0E8FC25873B}" destId="{9A28AAC5-F6F1-433E-9D47-2200B9531909}" srcOrd="1"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8AED18D7-ED39-49AB-A550-2016ABCF4191}" type="presOf" srcId="{584E6C5A-AFD3-4961-A2DF-21C5DD09DC94}" destId="{3957612A-9A8D-4855-9854-6B41D50272E5}" srcOrd="0" destOrd="0" presId="urn:microsoft.com/office/officeart/2005/8/layout/list1"/>
    <dgm:cxn modelId="{D66F92DC-0BD5-48F0-B2AB-ED13D258292C}" type="presOf" srcId="{BAC23407-FFD4-453F-AF10-BD024421DE77}" destId="{9853114D-9704-4258-BB0D-B8407DD825BD}" srcOrd="0" destOrd="0" presId="urn:microsoft.com/office/officeart/2005/8/layout/list1"/>
    <dgm:cxn modelId="{C2028EDE-7B26-4583-86B7-E1A1150E3D82}" srcId="{7969E3F6-3018-4033-9274-DA995C88F9B2}" destId="{584E6C5A-AFD3-4961-A2DF-21C5DD09DC94}" srcOrd="1" destOrd="0" parTransId="{86687FAE-2DDB-47E6-9848-FA00CBECB36D}" sibTransId="{E6EFAB9D-7C30-40A0-83B1-D56B9A827DFB}"/>
    <dgm:cxn modelId="{8257A3DE-B2B5-4BDD-BC14-2D82E450E6FE}" type="presOf" srcId="{4CFC7560-8F8D-43F2-8C2B-764449559AF3}" destId="{49351EDB-9260-4028-8991-CD0FF87B753E}" srcOrd="0" destOrd="0" presId="urn:microsoft.com/office/officeart/2005/8/layout/list1"/>
    <dgm:cxn modelId="{C9546CE1-BC53-47C5-A8F4-3C4FD81B1284}" srcId="{7969E3F6-3018-4033-9274-DA995C88F9B2}" destId="{BAC23407-FFD4-453F-AF10-BD024421DE77}" srcOrd="3" destOrd="0" parTransId="{3B0350AF-A52D-4B7E-BF95-163AFAB6037D}" sibTransId="{798095B2-70AD-40DB-BF99-07207CBFE27E}"/>
    <dgm:cxn modelId="{852204E3-52D2-493D-8C96-2E8F272D200F}" type="presOf" srcId="{F0EC244C-5408-49D5-8CC7-417F2F77FC48}" destId="{C7040ED1-CB2E-43DE-87BF-90B07517DDC7}" srcOrd="0" destOrd="0" presId="urn:microsoft.com/office/officeart/2005/8/layout/list1"/>
    <dgm:cxn modelId="{DAC966CA-F1E2-47B5-9C24-D9E4E199EB59}" type="presParOf" srcId="{E14A42F8-3928-44E6-9FDA-379486A83104}" destId="{4D02B448-C521-4184-8B4B-41650297D178}" srcOrd="0" destOrd="0" presId="urn:microsoft.com/office/officeart/2005/8/layout/list1"/>
    <dgm:cxn modelId="{B0820E17-A86D-48AD-B6F0-C27C9E2F4693}" type="presParOf" srcId="{4D02B448-C521-4184-8B4B-41650297D178}" destId="{49351EDB-9260-4028-8991-CD0FF87B753E}" srcOrd="0" destOrd="0" presId="urn:microsoft.com/office/officeart/2005/8/layout/list1"/>
    <dgm:cxn modelId="{53E678F5-1CA1-414E-A14E-3BE2E7552852}" type="presParOf" srcId="{4D02B448-C521-4184-8B4B-41650297D178}" destId="{81AC7A30-0C6A-425B-B772-4EC347B2B916}" srcOrd="1" destOrd="0" presId="urn:microsoft.com/office/officeart/2005/8/layout/list1"/>
    <dgm:cxn modelId="{464AD0DA-C6A3-4CEB-B30E-4F7E9D88665C}" type="presParOf" srcId="{E14A42F8-3928-44E6-9FDA-379486A83104}" destId="{FE345232-A9DD-4077-9A72-E762D245E1AF}" srcOrd="1" destOrd="0" presId="urn:microsoft.com/office/officeart/2005/8/layout/list1"/>
    <dgm:cxn modelId="{EEBD32EB-5D02-45DE-8EB8-9EC5430491FB}" type="presParOf" srcId="{E14A42F8-3928-44E6-9FDA-379486A83104}" destId="{81263EB2-490B-4466-A19A-6F3F54DD21BF}" srcOrd="2" destOrd="0" presId="urn:microsoft.com/office/officeart/2005/8/layout/list1"/>
    <dgm:cxn modelId="{AFBD0DF6-6961-40CD-BD3B-164947EA8C14}" type="presParOf" srcId="{E14A42F8-3928-44E6-9FDA-379486A83104}" destId="{B2E86784-EC1A-4BFA-91FF-BD646703BCCD}" srcOrd="3" destOrd="0" presId="urn:microsoft.com/office/officeart/2005/8/layout/list1"/>
    <dgm:cxn modelId="{0AF0E7B8-78E7-43E9-A511-A9679CFEB72F}" type="presParOf" srcId="{E14A42F8-3928-44E6-9FDA-379486A83104}" destId="{D619D772-F60F-4C19-A230-8DFEE952EB4F}" srcOrd="4" destOrd="0" presId="urn:microsoft.com/office/officeart/2005/8/layout/list1"/>
    <dgm:cxn modelId="{AB777286-E903-405F-970B-D70AFA6A6741}" type="presParOf" srcId="{D619D772-F60F-4C19-A230-8DFEE952EB4F}" destId="{3957612A-9A8D-4855-9854-6B41D50272E5}" srcOrd="0" destOrd="0" presId="urn:microsoft.com/office/officeart/2005/8/layout/list1"/>
    <dgm:cxn modelId="{6E859902-3892-4C98-975A-BE967A479E18}" type="presParOf" srcId="{D619D772-F60F-4C19-A230-8DFEE952EB4F}" destId="{956AE840-AC4E-4AD2-9DA5-A7F4EA11A56A}" srcOrd="1" destOrd="0" presId="urn:microsoft.com/office/officeart/2005/8/layout/list1"/>
    <dgm:cxn modelId="{6D264D88-29B5-476E-ACC9-D356570B9D25}" type="presParOf" srcId="{E14A42F8-3928-44E6-9FDA-379486A83104}" destId="{BE391FEB-3972-4A48-A8DF-7B9BF1EE1068}" srcOrd="5" destOrd="0" presId="urn:microsoft.com/office/officeart/2005/8/layout/list1"/>
    <dgm:cxn modelId="{B8E20EB6-8AF4-4B59-9B6D-438103E63B28}" type="presParOf" srcId="{E14A42F8-3928-44E6-9FDA-379486A83104}" destId="{24D69E11-6FA7-40C5-BFDE-F9E8B69F8EB0}" srcOrd="6" destOrd="0" presId="urn:microsoft.com/office/officeart/2005/8/layout/list1"/>
    <dgm:cxn modelId="{9F961F24-6782-4CA0-AFB1-7CE7A0D30A20}" type="presParOf" srcId="{E14A42F8-3928-44E6-9FDA-379486A83104}" destId="{60DFCAAC-853D-47D4-9AA6-9ACF8D24E1E2}" srcOrd="7" destOrd="0" presId="urn:microsoft.com/office/officeart/2005/8/layout/list1"/>
    <dgm:cxn modelId="{2A9CFC87-42D3-4452-BFC7-A7D40EE51084}" type="presParOf" srcId="{E14A42F8-3928-44E6-9FDA-379486A83104}" destId="{D2E21C06-748A-4366-B43B-97D6C517B4B3}" srcOrd="8" destOrd="0" presId="urn:microsoft.com/office/officeart/2005/8/layout/list1"/>
    <dgm:cxn modelId="{600829CE-F36E-408D-92C3-9A8DAEB0B92D}" type="presParOf" srcId="{D2E21C06-748A-4366-B43B-97D6C517B4B3}" destId="{F6C9574E-050A-4F6A-A99A-83C059EC755A}" srcOrd="0" destOrd="0" presId="urn:microsoft.com/office/officeart/2005/8/layout/list1"/>
    <dgm:cxn modelId="{8F608118-CA1B-4DFE-AFB1-C3D121F874ED}" type="presParOf" srcId="{D2E21C06-748A-4366-B43B-97D6C517B4B3}" destId="{8C680383-75AE-4204-886D-B9979837E32C}" srcOrd="1" destOrd="0" presId="urn:microsoft.com/office/officeart/2005/8/layout/list1"/>
    <dgm:cxn modelId="{288FBECE-BBC4-49B7-9995-470C2E77C289}" type="presParOf" srcId="{E14A42F8-3928-44E6-9FDA-379486A83104}" destId="{4F7751CB-7CA9-4E39-855B-9848B86540A5}" srcOrd="9" destOrd="0" presId="urn:microsoft.com/office/officeart/2005/8/layout/list1"/>
    <dgm:cxn modelId="{B313F934-EE55-4B44-BAC4-530C6CD42452}" type="presParOf" srcId="{E14A42F8-3928-44E6-9FDA-379486A83104}" destId="{C7040ED1-CB2E-43DE-87BF-90B07517DDC7}" srcOrd="10" destOrd="0" presId="urn:microsoft.com/office/officeart/2005/8/layout/list1"/>
    <dgm:cxn modelId="{EE2FAFB7-E825-4FD7-BF96-817429A8771A}" type="presParOf" srcId="{E14A42F8-3928-44E6-9FDA-379486A83104}" destId="{C50151C3-029A-40EB-B459-E10217BFFEED}" srcOrd="11" destOrd="0" presId="urn:microsoft.com/office/officeart/2005/8/layout/list1"/>
    <dgm:cxn modelId="{260F268F-FFA9-4F46-9BEB-8A740F3C4E3B}" type="presParOf" srcId="{E14A42F8-3928-44E6-9FDA-379486A83104}" destId="{8847B27B-1EEC-4B6F-89FC-C5783429EDC3}" srcOrd="12" destOrd="0" presId="urn:microsoft.com/office/officeart/2005/8/layout/list1"/>
    <dgm:cxn modelId="{DC76784D-E91F-4AC2-834C-75A8314D9941}" type="presParOf" srcId="{8847B27B-1EEC-4B6F-89FC-C5783429EDC3}" destId="{9853114D-9704-4258-BB0D-B8407DD825BD}" srcOrd="0" destOrd="0" presId="urn:microsoft.com/office/officeart/2005/8/layout/list1"/>
    <dgm:cxn modelId="{7D4FA564-C988-4B5E-80AA-BB866DA19DB7}" type="presParOf" srcId="{8847B27B-1EEC-4B6F-89FC-C5783429EDC3}" destId="{AD93B323-2CE1-415B-A6E3-F7F695276175}" srcOrd="1" destOrd="0" presId="urn:microsoft.com/office/officeart/2005/8/layout/list1"/>
    <dgm:cxn modelId="{AA80D0FB-C26E-424B-9A1E-361174FF4782}" type="presParOf" srcId="{E14A42F8-3928-44E6-9FDA-379486A83104}" destId="{D25F7AA9-8352-40E9-8DFC-6466AEB2FD52}" srcOrd="13" destOrd="0" presId="urn:microsoft.com/office/officeart/2005/8/layout/list1"/>
    <dgm:cxn modelId="{A9558DDE-1CE2-4469-9148-4EE35A7523DF}" type="presParOf" srcId="{E14A42F8-3928-44E6-9FDA-379486A83104}" destId="{AE95ED7F-C373-42ED-ABC5-8241DD861AE0}" srcOrd="14" destOrd="0" presId="urn:microsoft.com/office/officeart/2005/8/layout/list1"/>
    <dgm:cxn modelId="{74E88E0D-C6BA-4777-9E26-3EB7C1A75F6F}" type="presParOf" srcId="{E14A42F8-3928-44E6-9FDA-379486A83104}" destId="{6DB6C53C-8F8A-4846-8598-57EBE977B1A7}" srcOrd="15" destOrd="0" presId="urn:microsoft.com/office/officeart/2005/8/layout/list1"/>
    <dgm:cxn modelId="{4C344B18-49D0-4057-914E-EEFC7F4A1049}" type="presParOf" srcId="{E14A42F8-3928-44E6-9FDA-379486A83104}" destId="{ADB7BA3E-ADB9-4143-BA6B-7BAF56151AA9}" srcOrd="16" destOrd="0" presId="urn:microsoft.com/office/officeart/2005/8/layout/list1"/>
    <dgm:cxn modelId="{CA912366-8178-4C37-BE9B-4C71DE782351}" type="presParOf" srcId="{ADB7BA3E-ADB9-4143-BA6B-7BAF56151AA9}" destId="{09908ABB-0034-429C-A7D6-D0B0DF4C6399}" srcOrd="0" destOrd="0" presId="urn:microsoft.com/office/officeart/2005/8/layout/list1"/>
    <dgm:cxn modelId="{A5B4024E-DD7D-4B8B-BD1D-86004D820152}" type="presParOf" srcId="{ADB7BA3E-ADB9-4143-BA6B-7BAF56151AA9}" destId="{9A28AAC5-F6F1-433E-9D47-2200B9531909}" srcOrd="1" destOrd="0" presId="urn:microsoft.com/office/officeart/2005/8/layout/list1"/>
    <dgm:cxn modelId="{FB9F65DA-C721-4243-A880-69F7125AE876}" type="presParOf" srcId="{E14A42F8-3928-44E6-9FDA-379486A83104}" destId="{612A7613-4BE4-427E-ADEE-F5573C53D43A}" srcOrd="17" destOrd="0" presId="urn:microsoft.com/office/officeart/2005/8/layout/list1"/>
    <dgm:cxn modelId="{BD6C3DA6-29E6-422E-84FF-2C7EE7325247}" type="presParOf" srcId="{E14A42F8-3928-44E6-9FDA-379486A83104}" destId="{D0678AFD-74CC-42A1-B7CF-C77C23965D9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C976A3A7-E04E-44DE-BD1C-678932673587}">
      <dgm:prSet custT="1"/>
      <dgm:spPr/>
      <dgm:t>
        <a:bodyPr/>
        <a:lstStyle/>
        <a:p>
          <a:pPr rtl="0"/>
          <a:endParaRPr lang="it-IT" sz="1400" dirty="0"/>
        </a:p>
      </dgm:t>
    </dgm:pt>
    <dgm:pt modelId="{E3563EBE-7F49-45F0-B11A-CB2B0C413AF2}" type="parTrans" cxnId="{648D7E4D-66E2-4ABE-865C-A7FED8A7D75A}">
      <dgm:prSet/>
      <dgm:spPr/>
      <dgm:t>
        <a:bodyPr/>
        <a:lstStyle/>
        <a:p>
          <a:endParaRPr lang="it-IT"/>
        </a:p>
      </dgm:t>
    </dgm:pt>
    <dgm:pt modelId="{F15952E6-41B4-4F39-9149-2BC563FB46D8}" type="sibTrans" cxnId="{648D7E4D-66E2-4ABE-865C-A7FED8A7D75A}">
      <dgm:prSet/>
      <dgm:spPr/>
      <dgm:t>
        <a:bodyPr/>
        <a:lstStyle/>
        <a:p>
          <a:endParaRPr lang="it-IT"/>
        </a:p>
      </dgm:t>
    </dgm:pt>
    <dgm:pt modelId="{50B52AA5-B723-4F6A-90F1-5D61E67398FD}">
      <dgm:prSet/>
      <dgm:spPr/>
      <dgm:t>
        <a:bodyPr/>
        <a:lstStyle/>
        <a:p>
          <a:pPr rtl="0"/>
          <a:endParaRPr lang="it-IT" dirty="0"/>
        </a:p>
      </dgm:t>
    </dgm:pt>
    <dgm:pt modelId="{19216DD4-77D8-4F8B-8F23-EB40CBC43A02}" type="parTrans" cxnId="{2B753893-B556-412F-9D43-82B04A112865}">
      <dgm:prSet/>
      <dgm:spPr/>
      <dgm:t>
        <a:bodyPr/>
        <a:lstStyle/>
        <a:p>
          <a:endParaRPr lang="it-IT"/>
        </a:p>
      </dgm:t>
    </dgm:pt>
    <dgm:pt modelId="{EC53D93A-A887-413D-A5DD-9A4528B545F8}" type="sibTrans" cxnId="{2B753893-B556-412F-9D43-82B04A112865}">
      <dgm:prSet/>
      <dgm:spPr/>
      <dgm:t>
        <a:bodyPr/>
        <a:lstStyle/>
        <a:p>
          <a:endParaRPr lang="it-IT"/>
        </a:p>
      </dgm:t>
    </dgm:pt>
    <dgm:pt modelId="{F0EC244C-5408-49D5-8CC7-417F2F77FC48}">
      <dgm:prSet/>
      <dgm:spPr/>
      <dgm:t>
        <a:bodyPr/>
        <a:lstStyle/>
        <a:p>
          <a:pPr rtl="0"/>
          <a:endParaRPr lang="it-IT" dirty="0"/>
        </a:p>
      </dgm:t>
    </dgm:pt>
    <dgm:pt modelId="{DF2AD126-B701-4B01-A487-E31DF1261491}" type="parTrans" cxnId="{586DF242-1496-416F-ADB8-E5D5FB508229}">
      <dgm:prSet/>
      <dgm:spPr/>
      <dgm:t>
        <a:bodyPr/>
        <a:lstStyle/>
        <a:p>
          <a:endParaRPr lang="it-IT"/>
        </a:p>
      </dgm:t>
    </dgm:pt>
    <dgm:pt modelId="{FF64EB46-993E-4BB3-99EA-CE80961C96F1}" type="sibTrans" cxnId="{586DF242-1496-416F-ADB8-E5D5FB508229}">
      <dgm:prSet/>
      <dgm:spPr/>
      <dgm:t>
        <a:bodyPr/>
        <a:lstStyle/>
        <a:p>
          <a:endParaRPr lang="it-IT"/>
        </a:p>
      </dgm:t>
    </dgm:pt>
    <dgm:pt modelId="{D82C7630-B507-4887-B131-15F1842999AA}">
      <dgm:prSet/>
      <dgm:spPr/>
      <dgm:t>
        <a:bodyPr/>
        <a:lstStyle/>
        <a:p>
          <a:pPr rtl="0"/>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CFC7560-8F8D-43F2-8C2B-764449559AF3}">
      <dgm:prSet custT="1"/>
      <dgm:spPr/>
      <dgm:t>
        <a:bodyPr/>
        <a:lstStyle/>
        <a:p>
          <a:pPr rtl="0"/>
          <a:r>
            <a:rPr lang="it-IT" sz="1400" dirty="0"/>
            <a:t>Progetta SPI da proporre al Comitato di sicurezza; </a:t>
          </a:r>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a:t>Progetta sistema per classificazione e gestione info aziendali e ne gestisce l’evoluzione; </a:t>
          </a:r>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a:t>Coordina attuazione interventi operativi volti ad implementare le misure di protezione;</a:t>
          </a:r>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a:t>supporta gli interventi di audit effettuati dal Servizio Controllo Interno.</a:t>
          </a:r>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4"/>
      <dgm:spPr/>
    </dgm:pt>
    <dgm:pt modelId="{81AC7A30-0C6A-425B-B772-4EC347B2B916}" type="pres">
      <dgm:prSet presAssocID="{4CFC7560-8F8D-43F2-8C2B-764449559AF3}" presName="parentText" presStyleLbl="node1" presStyleIdx="0" presStyleCnt="4">
        <dgm:presLayoutVars>
          <dgm:chMax val="0"/>
          <dgm:bulletEnabled val="1"/>
        </dgm:presLayoutVars>
      </dgm:prSet>
      <dgm:spPr/>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4" custScaleX="83791" custScaleY="107478">
        <dgm:presLayoutVars>
          <dgm:bulletEnabled val="1"/>
        </dgm:presLayoutVars>
      </dgm:prSet>
      <dgm:spPr/>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4"/>
      <dgm:spPr/>
    </dgm:pt>
    <dgm:pt modelId="{956AE840-AC4E-4AD2-9DA5-A7F4EA11A56A}" type="pres">
      <dgm:prSet presAssocID="{584E6C5A-AFD3-4961-A2DF-21C5DD09DC94}" presName="parentText" presStyleLbl="node1" presStyleIdx="1" presStyleCnt="4">
        <dgm:presLayoutVars>
          <dgm:chMax val="0"/>
          <dgm:bulletEnabled val="1"/>
        </dgm:presLayoutVars>
      </dgm:prSet>
      <dgm:spPr/>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4" custScaleX="83791" custScaleY="133002">
        <dgm:presLayoutVars>
          <dgm:bulletEnabled val="1"/>
        </dgm:presLayoutVars>
      </dgm:prSet>
      <dgm:spPr/>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4"/>
      <dgm:spPr/>
    </dgm:pt>
    <dgm:pt modelId="{8C680383-75AE-4204-886D-B9979837E32C}" type="pres">
      <dgm:prSet presAssocID="{61863E2E-704D-47FE-81C5-C7550B9A485C}" presName="parentText" presStyleLbl="node1" presStyleIdx="2" presStyleCnt="4">
        <dgm:presLayoutVars>
          <dgm:chMax val="0"/>
          <dgm:bulletEnabled val="1"/>
        </dgm:presLayoutVars>
      </dgm:prSet>
      <dgm:spPr/>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4" custScaleX="84117" custScaleY="145009">
        <dgm:presLayoutVars>
          <dgm:bulletEnabled val="1"/>
        </dgm:presLayoutVars>
      </dgm:prSet>
      <dgm:spPr/>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4"/>
      <dgm:spPr/>
    </dgm:pt>
    <dgm:pt modelId="{AD93B323-2CE1-415B-A6E3-F7F695276175}" type="pres">
      <dgm:prSet presAssocID="{BAC23407-FFD4-453F-AF10-BD024421DE77}" presName="parentText" presStyleLbl="node1" presStyleIdx="3" presStyleCnt="4">
        <dgm:presLayoutVars>
          <dgm:chMax val="0"/>
          <dgm:bulletEnabled val="1"/>
        </dgm:presLayoutVars>
      </dgm:prSet>
      <dgm:spPr/>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4" custScaleX="83791" custScaleY="169024">
        <dgm:presLayoutVars>
          <dgm:bulletEnabled val="1"/>
        </dgm:presLayoutVars>
      </dgm:prSet>
      <dgm:spPr/>
    </dgm:pt>
  </dgm:ptLst>
  <dgm:cxnLst>
    <dgm:cxn modelId="{1178A505-78C7-48BF-9AA8-1F545AAD7F41}" type="presOf" srcId="{61863E2E-704D-47FE-81C5-C7550B9A485C}" destId="{F6C9574E-050A-4F6A-A99A-83C059EC755A}" srcOrd="0" destOrd="0" presId="urn:microsoft.com/office/officeart/2005/8/layout/list1"/>
    <dgm:cxn modelId="{4476D01A-272F-4483-9371-3525E62583F4}" type="presOf" srcId="{7969E3F6-3018-4033-9274-DA995C88F9B2}" destId="{E14A42F8-3928-44E6-9FDA-379486A83104}" srcOrd="0" destOrd="0" presId="urn:microsoft.com/office/officeart/2005/8/layout/list1"/>
    <dgm:cxn modelId="{0529615F-D95C-4EE9-917D-4E466135666A}" type="presOf" srcId="{584E6C5A-AFD3-4961-A2DF-21C5DD09DC94}" destId="{956AE840-AC4E-4AD2-9DA5-A7F4EA11A56A}" srcOrd="1" destOrd="0" presId="urn:microsoft.com/office/officeart/2005/8/layout/list1"/>
    <dgm:cxn modelId="{586DF242-1496-416F-ADB8-E5D5FB508229}" srcId="{61863E2E-704D-47FE-81C5-C7550B9A485C}" destId="{F0EC244C-5408-49D5-8CC7-417F2F77FC48}" srcOrd="0" destOrd="0" parTransId="{DF2AD126-B701-4B01-A487-E31DF1261491}" sibTransId="{FF64EB46-993E-4BB3-99EA-CE80961C96F1}"/>
    <dgm:cxn modelId="{97684847-05AC-470B-98F9-4CCFCB9100B9}" srcId="{7969E3F6-3018-4033-9274-DA995C88F9B2}" destId="{61863E2E-704D-47FE-81C5-C7550B9A485C}" srcOrd="2" destOrd="0" parTransId="{A8397C8C-1CEC-4661-8843-26B7DB449DE5}" sibTransId="{6B738263-C91C-47BD-AAF2-09DD38A8EB1F}"/>
    <dgm:cxn modelId="{24674E49-0AA8-4C5A-834B-DE9F2E861172}" type="presOf" srcId="{F0EC244C-5408-49D5-8CC7-417F2F77FC48}" destId="{C7040ED1-CB2E-43DE-87BF-90B07517DDC7}" srcOrd="0" destOrd="0" presId="urn:microsoft.com/office/officeart/2005/8/layout/list1"/>
    <dgm:cxn modelId="{132B7E4C-133B-44C4-A7E7-2D70D0AE9F42}" type="presOf" srcId="{584E6C5A-AFD3-4961-A2DF-21C5DD09DC94}" destId="{3957612A-9A8D-4855-9854-6B41D50272E5}" srcOrd="0" destOrd="0" presId="urn:microsoft.com/office/officeart/2005/8/layout/list1"/>
    <dgm:cxn modelId="{648D7E4D-66E2-4ABE-865C-A7FED8A7D75A}" srcId="{4CFC7560-8F8D-43F2-8C2B-764449559AF3}" destId="{C976A3A7-E04E-44DE-BD1C-678932673587}" srcOrd="0" destOrd="0" parTransId="{E3563EBE-7F49-45F0-B11A-CB2B0C413AF2}" sibTransId="{F15952E6-41B4-4F39-9149-2BC563FB46D8}"/>
    <dgm:cxn modelId="{9E801C6E-4CA9-4ECF-BD54-74E16140B808}" type="presOf" srcId="{D82C7630-B507-4887-B131-15F1842999AA}" destId="{AE95ED7F-C373-42ED-ABC5-8241DD861AE0}" srcOrd="0" destOrd="0" presId="urn:microsoft.com/office/officeart/2005/8/layout/list1"/>
    <dgm:cxn modelId="{9E215A54-7867-45C2-8735-52B04F4E3345}" type="presOf" srcId="{50B52AA5-B723-4F6A-90F1-5D61E67398FD}" destId="{24D69E11-6FA7-40C5-BFDE-F9E8B69F8EB0}" srcOrd="0" destOrd="0" presId="urn:microsoft.com/office/officeart/2005/8/layout/list1"/>
    <dgm:cxn modelId="{7776ED76-D435-428C-BD8C-12D2013C9B88}" type="presOf" srcId="{61863E2E-704D-47FE-81C5-C7550B9A485C}" destId="{8C680383-75AE-4204-886D-B9979837E32C}" srcOrd="1" destOrd="0" presId="urn:microsoft.com/office/officeart/2005/8/layout/list1"/>
    <dgm:cxn modelId="{BBB9367F-56A9-4276-BEB6-F0EBD740DF5F}" type="presOf" srcId="{4CFC7560-8F8D-43F2-8C2B-764449559AF3}" destId="{81AC7A30-0C6A-425B-B772-4EC347B2B916}" srcOrd="1" destOrd="0" presId="urn:microsoft.com/office/officeart/2005/8/layout/list1"/>
    <dgm:cxn modelId="{258A608A-C079-4A87-9A0B-3C90B820D019}" type="presOf" srcId="{4CFC7560-8F8D-43F2-8C2B-764449559AF3}" destId="{49351EDB-9260-4028-8991-CD0FF87B753E}" srcOrd="0" destOrd="0"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2B753893-B556-412F-9D43-82B04A112865}" srcId="{584E6C5A-AFD3-4961-A2DF-21C5DD09DC94}" destId="{50B52AA5-B723-4F6A-90F1-5D61E67398FD}" srcOrd="0" destOrd="0" parTransId="{19216DD4-77D8-4F8B-8F23-EB40CBC43A02}" sibTransId="{EC53D93A-A887-413D-A5DD-9A4528B545F8}"/>
    <dgm:cxn modelId="{6C54C2B3-8E78-4DDE-8F22-50F62443F8BB}" type="presOf" srcId="{BAC23407-FFD4-453F-AF10-BD024421DE77}" destId="{9853114D-9704-4258-BB0D-B8407DD825BD}" srcOrd="0"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C2073CC4-96AF-4AE3-AD49-115F37BFC62D}" type="presOf" srcId="{BAC23407-FFD4-453F-AF10-BD024421DE77}" destId="{AD93B323-2CE1-415B-A6E3-F7F695276175}" srcOrd="1" destOrd="0" presId="urn:microsoft.com/office/officeart/2005/8/layout/list1"/>
    <dgm:cxn modelId="{FE1670DD-3685-4132-9F25-3AC0029D2191}" type="presOf" srcId="{C976A3A7-E04E-44DE-BD1C-678932673587}" destId="{81263EB2-490B-4466-A19A-6F3F54DD21BF}" srcOrd="0" destOrd="0" presId="urn:microsoft.com/office/officeart/2005/8/layout/list1"/>
    <dgm:cxn modelId="{C2028EDE-7B26-4583-86B7-E1A1150E3D82}" srcId="{7969E3F6-3018-4033-9274-DA995C88F9B2}" destId="{584E6C5A-AFD3-4961-A2DF-21C5DD09DC94}" srcOrd="1" destOrd="0" parTransId="{86687FAE-2DDB-47E6-9848-FA00CBECB36D}" sibTransId="{E6EFAB9D-7C30-40A0-83B1-D56B9A827DFB}"/>
    <dgm:cxn modelId="{C9546CE1-BC53-47C5-A8F4-3C4FD81B1284}" srcId="{7969E3F6-3018-4033-9274-DA995C88F9B2}" destId="{BAC23407-FFD4-453F-AF10-BD024421DE77}" srcOrd="3" destOrd="0" parTransId="{3B0350AF-A52D-4B7E-BF95-163AFAB6037D}" sibTransId="{798095B2-70AD-40DB-BF99-07207CBFE27E}"/>
    <dgm:cxn modelId="{9BBF676D-E054-4712-AA30-E9C0CA7BD2D5}" type="presParOf" srcId="{E14A42F8-3928-44E6-9FDA-379486A83104}" destId="{4D02B448-C521-4184-8B4B-41650297D178}" srcOrd="0" destOrd="0" presId="urn:microsoft.com/office/officeart/2005/8/layout/list1"/>
    <dgm:cxn modelId="{C4E3CC03-407B-4CCA-A514-BE331B3F57F3}" type="presParOf" srcId="{4D02B448-C521-4184-8B4B-41650297D178}" destId="{49351EDB-9260-4028-8991-CD0FF87B753E}" srcOrd="0" destOrd="0" presId="urn:microsoft.com/office/officeart/2005/8/layout/list1"/>
    <dgm:cxn modelId="{00F5FD17-5F5C-4A4E-8091-12516CD437EA}" type="presParOf" srcId="{4D02B448-C521-4184-8B4B-41650297D178}" destId="{81AC7A30-0C6A-425B-B772-4EC347B2B916}" srcOrd="1" destOrd="0" presId="urn:microsoft.com/office/officeart/2005/8/layout/list1"/>
    <dgm:cxn modelId="{827C71F3-0DCD-43D3-84EE-32918BC7B78A}" type="presParOf" srcId="{E14A42F8-3928-44E6-9FDA-379486A83104}" destId="{FE345232-A9DD-4077-9A72-E762D245E1AF}" srcOrd="1" destOrd="0" presId="urn:microsoft.com/office/officeart/2005/8/layout/list1"/>
    <dgm:cxn modelId="{EE1802C4-0355-4FF8-AABB-7E7F2AB3EAF4}" type="presParOf" srcId="{E14A42F8-3928-44E6-9FDA-379486A83104}" destId="{81263EB2-490B-4466-A19A-6F3F54DD21BF}" srcOrd="2" destOrd="0" presId="urn:microsoft.com/office/officeart/2005/8/layout/list1"/>
    <dgm:cxn modelId="{B4C3B823-9EF3-4C70-816A-E8021A83EC42}" type="presParOf" srcId="{E14A42F8-3928-44E6-9FDA-379486A83104}" destId="{B2E86784-EC1A-4BFA-91FF-BD646703BCCD}" srcOrd="3" destOrd="0" presId="urn:microsoft.com/office/officeart/2005/8/layout/list1"/>
    <dgm:cxn modelId="{9AB89FBE-31D6-4080-9F82-7C8A76C891C3}" type="presParOf" srcId="{E14A42F8-3928-44E6-9FDA-379486A83104}" destId="{D619D772-F60F-4C19-A230-8DFEE952EB4F}" srcOrd="4" destOrd="0" presId="urn:microsoft.com/office/officeart/2005/8/layout/list1"/>
    <dgm:cxn modelId="{6C07C298-4B8E-40D7-A1C7-96706674A808}" type="presParOf" srcId="{D619D772-F60F-4C19-A230-8DFEE952EB4F}" destId="{3957612A-9A8D-4855-9854-6B41D50272E5}" srcOrd="0" destOrd="0" presId="urn:microsoft.com/office/officeart/2005/8/layout/list1"/>
    <dgm:cxn modelId="{79CB89F4-9B68-41A6-8F1A-D4B5132084AF}" type="presParOf" srcId="{D619D772-F60F-4C19-A230-8DFEE952EB4F}" destId="{956AE840-AC4E-4AD2-9DA5-A7F4EA11A56A}" srcOrd="1" destOrd="0" presId="urn:microsoft.com/office/officeart/2005/8/layout/list1"/>
    <dgm:cxn modelId="{9AF66C79-C027-44EF-9449-13E61C86BD82}" type="presParOf" srcId="{E14A42F8-3928-44E6-9FDA-379486A83104}" destId="{BE391FEB-3972-4A48-A8DF-7B9BF1EE1068}" srcOrd="5" destOrd="0" presId="urn:microsoft.com/office/officeart/2005/8/layout/list1"/>
    <dgm:cxn modelId="{416E7F34-CF44-4A3B-9BAA-04059517C239}" type="presParOf" srcId="{E14A42F8-3928-44E6-9FDA-379486A83104}" destId="{24D69E11-6FA7-40C5-BFDE-F9E8B69F8EB0}" srcOrd="6" destOrd="0" presId="urn:microsoft.com/office/officeart/2005/8/layout/list1"/>
    <dgm:cxn modelId="{5156421A-C01F-435A-85EE-B7D850866F62}" type="presParOf" srcId="{E14A42F8-3928-44E6-9FDA-379486A83104}" destId="{60DFCAAC-853D-47D4-9AA6-9ACF8D24E1E2}" srcOrd="7" destOrd="0" presId="urn:microsoft.com/office/officeart/2005/8/layout/list1"/>
    <dgm:cxn modelId="{B36F48EB-8313-42EA-8276-AC49AB5F1134}" type="presParOf" srcId="{E14A42F8-3928-44E6-9FDA-379486A83104}" destId="{D2E21C06-748A-4366-B43B-97D6C517B4B3}" srcOrd="8" destOrd="0" presId="urn:microsoft.com/office/officeart/2005/8/layout/list1"/>
    <dgm:cxn modelId="{9821D134-2FD1-43EB-BE86-2DE3EA4D42F4}" type="presParOf" srcId="{D2E21C06-748A-4366-B43B-97D6C517B4B3}" destId="{F6C9574E-050A-4F6A-A99A-83C059EC755A}" srcOrd="0" destOrd="0" presId="urn:microsoft.com/office/officeart/2005/8/layout/list1"/>
    <dgm:cxn modelId="{0CA236E1-9725-44E3-BE97-74D8373D8456}" type="presParOf" srcId="{D2E21C06-748A-4366-B43B-97D6C517B4B3}" destId="{8C680383-75AE-4204-886D-B9979837E32C}" srcOrd="1" destOrd="0" presId="urn:microsoft.com/office/officeart/2005/8/layout/list1"/>
    <dgm:cxn modelId="{B009908B-6CDF-4DF6-B172-1B72FA0597CF}" type="presParOf" srcId="{E14A42F8-3928-44E6-9FDA-379486A83104}" destId="{4F7751CB-7CA9-4E39-855B-9848B86540A5}" srcOrd="9" destOrd="0" presId="urn:microsoft.com/office/officeart/2005/8/layout/list1"/>
    <dgm:cxn modelId="{FC4888EB-75B4-4E9F-97FB-2381535465C2}" type="presParOf" srcId="{E14A42F8-3928-44E6-9FDA-379486A83104}" destId="{C7040ED1-CB2E-43DE-87BF-90B07517DDC7}" srcOrd="10" destOrd="0" presId="urn:microsoft.com/office/officeart/2005/8/layout/list1"/>
    <dgm:cxn modelId="{BF0971D5-4D42-4FB6-8168-071DEE5F7676}" type="presParOf" srcId="{E14A42F8-3928-44E6-9FDA-379486A83104}" destId="{C50151C3-029A-40EB-B459-E10217BFFEED}" srcOrd="11" destOrd="0" presId="urn:microsoft.com/office/officeart/2005/8/layout/list1"/>
    <dgm:cxn modelId="{6CE10137-F1FC-443D-B8E5-6FBD91F30719}" type="presParOf" srcId="{E14A42F8-3928-44E6-9FDA-379486A83104}" destId="{8847B27B-1EEC-4B6F-89FC-C5783429EDC3}" srcOrd="12" destOrd="0" presId="urn:microsoft.com/office/officeart/2005/8/layout/list1"/>
    <dgm:cxn modelId="{1E62D48A-6C1B-40DA-8A5A-E528AD31A6B2}" type="presParOf" srcId="{8847B27B-1EEC-4B6F-89FC-C5783429EDC3}" destId="{9853114D-9704-4258-BB0D-B8407DD825BD}" srcOrd="0" destOrd="0" presId="urn:microsoft.com/office/officeart/2005/8/layout/list1"/>
    <dgm:cxn modelId="{E48B9304-5304-4A1E-B00E-34E5CB06D6EB}" type="presParOf" srcId="{8847B27B-1EEC-4B6F-89FC-C5783429EDC3}" destId="{AD93B323-2CE1-415B-A6E3-F7F695276175}" srcOrd="1" destOrd="0" presId="urn:microsoft.com/office/officeart/2005/8/layout/list1"/>
    <dgm:cxn modelId="{09FBF86F-56BC-452A-9D5B-95479CFA62D2}" type="presParOf" srcId="{E14A42F8-3928-44E6-9FDA-379486A83104}" destId="{D25F7AA9-8352-40E9-8DFC-6466AEB2FD52}" srcOrd="13" destOrd="0" presId="urn:microsoft.com/office/officeart/2005/8/layout/list1"/>
    <dgm:cxn modelId="{22E4EA2E-D465-4BEE-A62F-102D1EC2E944}" type="presParOf" srcId="{E14A42F8-3928-44E6-9FDA-379486A83104}" destId="{AE95ED7F-C373-42ED-ABC5-8241DD861AE0}"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823327-ED21-4AA7-95B6-003B78C010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3903AD22-ED83-4226-88F6-E47E15736839}">
      <dgm:prSet/>
      <dgm:spPr/>
      <dgm:t>
        <a:bodyPr/>
        <a:lstStyle/>
        <a:p>
          <a:pPr rtl="0"/>
          <a:r>
            <a:rPr lang="it-IT" dirty="0"/>
            <a:t>Per comprendere meglio quanto avvenuto nel 2019, è necessario ripercorrere le principali novità che hanno caratterizzato i due anni precedenti. In particolare: </a:t>
          </a:r>
        </a:p>
      </dgm:t>
    </dgm:pt>
    <dgm:pt modelId="{035D6CCA-FED8-4941-833F-A762B1E34335}" type="parTrans" cxnId="{D8FE02BD-EE45-435B-92BD-46D25B22D919}">
      <dgm:prSet/>
      <dgm:spPr/>
      <dgm:t>
        <a:bodyPr/>
        <a:lstStyle/>
        <a:p>
          <a:endParaRPr lang="it-IT"/>
        </a:p>
      </dgm:t>
    </dgm:pt>
    <dgm:pt modelId="{92F66B8F-C49F-4239-9EA4-2594C5EC6889}" type="sibTrans" cxnId="{D8FE02BD-EE45-435B-92BD-46D25B22D919}">
      <dgm:prSet/>
      <dgm:spPr/>
      <dgm:t>
        <a:bodyPr/>
        <a:lstStyle/>
        <a:p>
          <a:endParaRPr lang="it-IT"/>
        </a:p>
      </dgm:t>
    </dgm:pt>
    <dgm:pt modelId="{E84579DA-07E6-AC4F-8563-2DB1931891E2}">
      <dgm:prSet/>
      <dgm:spPr/>
      <dgm:t>
        <a:bodyPr/>
        <a:lstStyle/>
        <a:p>
          <a:pPr>
            <a:buFont typeface="+mj-lt"/>
            <a:buAutoNum type="arabicPeriod"/>
          </a:pPr>
          <a:r>
            <a:rPr lang="it-IT" dirty="0"/>
            <a:t>Il 2016 ha segnato l’ingresso a regime delle nuove procedure connesse alle mutate regole comunitarie e l’assegnazione di ulteriori funzioni all’Agenzia da parte della Giunta della Regione Calabria, con particolare riferimento al processo di gestione delle agevolazioni fiscali sull'acquisto di oli minerali impiegati nei lavori agricoli, orticoli, in allevamento, nella silvicoltura, piscicoltura e nelle coltivazioni sotto serra (meglio conosciuto come UMA);</a:t>
          </a:r>
          <a:endParaRPr lang="en-IT" dirty="0"/>
        </a:p>
      </dgm:t>
    </dgm:pt>
    <dgm:pt modelId="{9FB06E41-8B1D-044A-8A7B-4A16AA05AD21}" type="parTrans" cxnId="{594FFE1D-068F-7745-9762-BDBC27451B4C}">
      <dgm:prSet/>
      <dgm:spPr/>
      <dgm:t>
        <a:bodyPr/>
        <a:lstStyle/>
        <a:p>
          <a:endParaRPr lang="en-GB"/>
        </a:p>
      </dgm:t>
    </dgm:pt>
    <dgm:pt modelId="{FB898F7B-59A9-8242-B39A-6CC3BA08CDEF}" type="sibTrans" cxnId="{594FFE1D-068F-7745-9762-BDBC27451B4C}">
      <dgm:prSet/>
      <dgm:spPr/>
      <dgm:t>
        <a:bodyPr/>
        <a:lstStyle/>
        <a:p>
          <a:endParaRPr lang="en-GB"/>
        </a:p>
      </dgm:t>
    </dgm:pt>
    <dgm:pt modelId="{65B1C6A6-037E-42AF-A25A-1667D5C2A77D}">
      <dgm:prSet/>
      <dgm:spPr/>
      <dgm:t>
        <a:bodyPr/>
        <a:lstStyle/>
        <a:p>
          <a:pPr>
            <a:buFont typeface="+mj-lt"/>
            <a:buAutoNum type="arabicPeriod"/>
          </a:pPr>
          <a:r>
            <a:rPr lang="it-IT"/>
            <a:t>Il 2017 è stato, invece, costellato da numerosi interventi di Audit che l’Agenzia ha dovuto affrontare e che hanno necessariamente impegnato tutto il personale su più livelli, conducendo anche a modifiche nelle procedure organizzative e gestionali. Sono state, infatti, ben cinque le verifiche pianificate e condotte da diversi attori quali l’Organismo di Certificazione dei Conti (che invero esegue l’Audit ogni anno), dal MIPAAFT (i cui interventi sono in genere previsti su base triennale) e dai Servizi della Commissione Europa (che, invece, eseguono sessioni di verifica a rotazione su tutti gli Stati Membri).</a:t>
          </a:r>
        </a:p>
      </dgm:t>
    </dgm:pt>
    <dgm:pt modelId="{45CE5029-E105-408B-9BE8-AB6562E3C7DA}" type="parTrans" cxnId="{E85B5548-6EDE-4372-A247-D59576A86841}">
      <dgm:prSet/>
      <dgm:spPr/>
      <dgm:t>
        <a:bodyPr/>
        <a:lstStyle/>
        <a:p>
          <a:endParaRPr lang="it-IT"/>
        </a:p>
      </dgm:t>
    </dgm:pt>
    <dgm:pt modelId="{CF4983C5-61D5-4E85-BFCC-DC8944F6D799}" type="sibTrans" cxnId="{E85B5548-6EDE-4372-A247-D59576A86841}">
      <dgm:prSet/>
      <dgm:spPr/>
      <dgm:t>
        <a:bodyPr/>
        <a:lstStyle/>
        <a:p>
          <a:endParaRPr lang="it-IT"/>
        </a:p>
      </dgm:t>
    </dgm:pt>
    <dgm:pt modelId="{8021AFD4-9B98-4C58-BA54-5FA4C0B7D197}">
      <dgm:prSet/>
      <dgm:spPr/>
      <dgm:t>
        <a:bodyPr/>
        <a:lstStyle/>
        <a:p>
          <a:pPr>
            <a:buFont typeface="+mj-lt"/>
            <a:buAutoNum type="arabicPeriod"/>
          </a:pPr>
          <a:r>
            <a:rPr lang="it-IT"/>
            <a:t>Alla luce di quanto sopra descritto, è possibile affermare che il percorso seguito dall’Agenzia nel 2018 sia stato, per molti aspetti, guidato dal fisiologico proseguimento delle attività avviate in precedenza: da un lato, infatti, sono state formalizzate le risultanze delle verifiche effettuate nel 2017, che hanno dato l’avvio ai processi di recepimento delle raccomandazioni formulate o alla produzione di controdeduzioni, mentre dall’altro le procedure relative all’UMA sono state ulteriormente integrate soprattutto in virtù dell’avvio dei controlli presso le aziende agricole. </a:t>
          </a:r>
        </a:p>
      </dgm:t>
    </dgm:pt>
    <dgm:pt modelId="{CD10CC0E-D2F6-4E8A-A06D-6BE70C69F6CD}" type="parTrans" cxnId="{CBC8A859-F98C-4B4C-AF3F-99270B5A9AF9}">
      <dgm:prSet/>
      <dgm:spPr/>
      <dgm:t>
        <a:bodyPr/>
        <a:lstStyle/>
        <a:p>
          <a:endParaRPr lang="it-IT"/>
        </a:p>
      </dgm:t>
    </dgm:pt>
    <dgm:pt modelId="{DD8BCB4C-E801-4225-A90B-85F457B0CC16}" type="sibTrans" cxnId="{CBC8A859-F98C-4B4C-AF3F-99270B5A9AF9}">
      <dgm:prSet/>
      <dgm:spPr/>
      <dgm:t>
        <a:bodyPr/>
        <a:lstStyle/>
        <a:p>
          <a:endParaRPr lang="it-IT"/>
        </a:p>
      </dgm:t>
    </dgm:pt>
    <dgm:pt modelId="{96421162-5B5E-4750-B3BF-531AD84C01ED}" type="pres">
      <dgm:prSet presAssocID="{F0823327-ED21-4AA7-95B6-003B78C01065}" presName="vert0" presStyleCnt="0">
        <dgm:presLayoutVars>
          <dgm:dir/>
          <dgm:animOne val="branch"/>
          <dgm:animLvl val="lvl"/>
        </dgm:presLayoutVars>
      </dgm:prSet>
      <dgm:spPr/>
    </dgm:pt>
    <dgm:pt modelId="{C5A50F57-3CB6-4BFC-BA45-4D76C8773F6A}" type="pres">
      <dgm:prSet presAssocID="{3903AD22-ED83-4226-88F6-E47E15736839}" presName="thickLine" presStyleLbl="alignNode1" presStyleIdx="0" presStyleCnt="1"/>
      <dgm:spPr/>
    </dgm:pt>
    <dgm:pt modelId="{A50B7173-3752-4FA1-80AF-280336A61E10}" type="pres">
      <dgm:prSet presAssocID="{3903AD22-ED83-4226-88F6-E47E15736839}" presName="horz1" presStyleCnt="0"/>
      <dgm:spPr/>
    </dgm:pt>
    <dgm:pt modelId="{7F85D656-6835-4204-BFAA-712F4E830A1E}" type="pres">
      <dgm:prSet presAssocID="{3903AD22-ED83-4226-88F6-E47E15736839}" presName="tx1" presStyleLbl="revTx" presStyleIdx="0" presStyleCnt="4"/>
      <dgm:spPr/>
    </dgm:pt>
    <dgm:pt modelId="{93257024-96B7-4ACE-903F-774EBA2FF9D5}" type="pres">
      <dgm:prSet presAssocID="{3903AD22-ED83-4226-88F6-E47E15736839}" presName="vert1" presStyleCnt="0"/>
      <dgm:spPr/>
    </dgm:pt>
    <dgm:pt modelId="{07992653-9469-6E49-A9E4-24E5EEE371F0}" type="pres">
      <dgm:prSet presAssocID="{E84579DA-07E6-AC4F-8563-2DB1931891E2}" presName="vertSpace2a" presStyleCnt="0"/>
      <dgm:spPr/>
    </dgm:pt>
    <dgm:pt modelId="{6462E2AC-7B28-C145-85FB-B10B4315454C}" type="pres">
      <dgm:prSet presAssocID="{E84579DA-07E6-AC4F-8563-2DB1931891E2}" presName="horz2" presStyleCnt="0"/>
      <dgm:spPr/>
    </dgm:pt>
    <dgm:pt modelId="{A2B8AE86-43F8-9A44-B46B-4D264BC17A46}" type="pres">
      <dgm:prSet presAssocID="{E84579DA-07E6-AC4F-8563-2DB1931891E2}" presName="horzSpace2" presStyleCnt="0"/>
      <dgm:spPr/>
    </dgm:pt>
    <dgm:pt modelId="{480E43F9-E6F7-574E-AE22-D1E73918C832}" type="pres">
      <dgm:prSet presAssocID="{E84579DA-07E6-AC4F-8563-2DB1931891E2}" presName="tx2" presStyleLbl="revTx" presStyleIdx="1" presStyleCnt="4"/>
      <dgm:spPr/>
    </dgm:pt>
    <dgm:pt modelId="{7C06FD70-135E-B642-9FB7-7D1ACFCC0AB7}" type="pres">
      <dgm:prSet presAssocID="{E84579DA-07E6-AC4F-8563-2DB1931891E2}" presName="vert2" presStyleCnt="0"/>
      <dgm:spPr/>
    </dgm:pt>
    <dgm:pt modelId="{88732FA3-C4DC-8647-ACE1-FD97C24A8DF9}" type="pres">
      <dgm:prSet presAssocID="{E84579DA-07E6-AC4F-8563-2DB1931891E2}" presName="thinLine2b" presStyleLbl="callout" presStyleIdx="0" presStyleCnt="3"/>
      <dgm:spPr/>
    </dgm:pt>
    <dgm:pt modelId="{3D7E5AAC-D235-9144-AA88-789B46025B65}" type="pres">
      <dgm:prSet presAssocID="{E84579DA-07E6-AC4F-8563-2DB1931891E2}" presName="vertSpace2b" presStyleCnt="0"/>
      <dgm:spPr/>
    </dgm:pt>
    <dgm:pt modelId="{D19C7AF0-8E93-4A29-A054-D638C2A9B0ED}" type="pres">
      <dgm:prSet presAssocID="{65B1C6A6-037E-42AF-A25A-1667D5C2A77D}" presName="horz2" presStyleCnt="0"/>
      <dgm:spPr/>
    </dgm:pt>
    <dgm:pt modelId="{C2E83564-94E4-44E4-9509-98A71206944C}" type="pres">
      <dgm:prSet presAssocID="{65B1C6A6-037E-42AF-A25A-1667D5C2A77D}" presName="horzSpace2" presStyleCnt="0"/>
      <dgm:spPr/>
    </dgm:pt>
    <dgm:pt modelId="{592C0035-BEED-4A7A-892C-EF33D79A5A7D}" type="pres">
      <dgm:prSet presAssocID="{65B1C6A6-037E-42AF-A25A-1667D5C2A77D}" presName="tx2" presStyleLbl="revTx" presStyleIdx="2" presStyleCnt="4"/>
      <dgm:spPr/>
    </dgm:pt>
    <dgm:pt modelId="{BAAD47F4-6147-4D99-AFAC-6D20BB90B3C7}" type="pres">
      <dgm:prSet presAssocID="{65B1C6A6-037E-42AF-A25A-1667D5C2A77D}" presName="vert2" presStyleCnt="0"/>
      <dgm:spPr/>
    </dgm:pt>
    <dgm:pt modelId="{8BA2BB15-A3D1-44CD-B24C-43A44B9378F7}" type="pres">
      <dgm:prSet presAssocID="{65B1C6A6-037E-42AF-A25A-1667D5C2A77D}" presName="thinLine2b" presStyleLbl="callout" presStyleIdx="1" presStyleCnt="3"/>
      <dgm:spPr/>
    </dgm:pt>
    <dgm:pt modelId="{15065934-8882-42DF-8C27-2060F03627DF}" type="pres">
      <dgm:prSet presAssocID="{65B1C6A6-037E-42AF-A25A-1667D5C2A77D}" presName="vertSpace2b" presStyleCnt="0"/>
      <dgm:spPr/>
    </dgm:pt>
    <dgm:pt modelId="{647A2BE8-9F7E-4616-B682-9095F538529E}" type="pres">
      <dgm:prSet presAssocID="{8021AFD4-9B98-4C58-BA54-5FA4C0B7D197}" presName="horz2" presStyleCnt="0"/>
      <dgm:spPr/>
    </dgm:pt>
    <dgm:pt modelId="{E95BAA41-D569-4446-A268-B0E845525D61}" type="pres">
      <dgm:prSet presAssocID="{8021AFD4-9B98-4C58-BA54-5FA4C0B7D197}" presName="horzSpace2" presStyleCnt="0"/>
      <dgm:spPr/>
    </dgm:pt>
    <dgm:pt modelId="{CFF26EEA-E6DE-42A9-847B-018BA8C6D450}" type="pres">
      <dgm:prSet presAssocID="{8021AFD4-9B98-4C58-BA54-5FA4C0B7D197}" presName="tx2" presStyleLbl="revTx" presStyleIdx="3" presStyleCnt="4"/>
      <dgm:spPr/>
    </dgm:pt>
    <dgm:pt modelId="{04910413-F236-49F4-B19E-B1AFDA4D4B6F}" type="pres">
      <dgm:prSet presAssocID="{8021AFD4-9B98-4C58-BA54-5FA4C0B7D197}" presName="vert2" presStyleCnt="0"/>
      <dgm:spPr/>
    </dgm:pt>
    <dgm:pt modelId="{8C377539-987A-4BF2-8DF5-C9180067062E}" type="pres">
      <dgm:prSet presAssocID="{8021AFD4-9B98-4C58-BA54-5FA4C0B7D197}" presName="thinLine2b" presStyleLbl="callout" presStyleIdx="2" presStyleCnt="3"/>
      <dgm:spPr/>
    </dgm:pt>
    <dgm:pt modelId="{872EFEB5-9B68-4831-BE13-FC2F9A9DA101}" type="pres">
      <dgm:prSet presAssocID="{8021AFD4-9B98-4C58-BA54-5FA4C0B7D197}" presName="vertSpace2b" presStyleCnt="0"/>
      <dgm:spPr/>
    </dgm:pt>
  </dgm:ptLst>
  <dgm:cxnLst>
    <dgm:cxn modelId="{594FFE1D-068F-7745-9762-BDBC27451B4C}" srcId="{3903AD22-ED83-4226-88F6-E47E15736839}" destId="{E84579DA-07E6-AC4F-8563-2DB1931891E2}" srcOrd="0" destOrd="0" parTransId="{9FB06E41-8B1D-044A-8A7B-4A16AA05AD21}" sibTransId="{FB898F7B-59A9-8242-B39A-6CC3BA08CDEF}"/>
    <dgm:cxn modelId="{D1B12D29-1F42-4712-BA14-B494A71AA4FF}" type="presOf" srcId="{F0823327-ED21-4AA7-95B6-003B78C01065}" destId="{96421162-5B5E-4750-B3BF-531AD84C01ED}" srcOrd="0" destOrd="0" presId="urn:microsoft.com/office/officeart/2008/layout/LinedList"/>
    <dgm:cxn modelId="{B77D7339-1AC5-454D-A00F-D1DE6B1AC31D}" type="presOf" srcId="{8021AFD4-9B98-4C58-BA54-5FA4C0B7D197}" destId="{CFF26EEA-E6DE-42A9-847B-018BA8C6D450}" srcOrd="0" destOrd="0" presId="urn:microsoft.com/office/officeart/2008/layout/LinedList"/>
    <dgm:cxn modelId="{E85B5548-6EDE-4372-A247-D59576A86841}" srcId="{3903AD22-ED83-4226-88F6-E47E15736839}" destId="{65B1C6A6-037E-42AF-A25A-1667D5C2A77D}" srcOrd="1" destOrd="0" parTransId="{45CE5029-E105-408B-9BE8-AB6562E3C7DA}" sibTransId="{CF4983C5-61D5-4E85-BFCC-DC8944F6D799}"/>
    <dgm:cxn modelId="{CBC8A859-F98C-4B4C-AF3F-99270B5A9AF9}" srcId="{3903AD22-ED83-4226-88F6-E47E15736839}" destId="{8021AFD4-9B98-4C58-BA54-5FA4C0B7D197}" srcOrd="2" destOrd="0" parTransId="{CD10CC0E-D2F6-4E8A-A06D-6BE70C69F6CD}" sibTransId="{DD8BCB4C-E801-4225-A90B-85F457B0CC16}"/>
    <dgm:cxn modelId="{ABAC1F7C-3F45-4A72-A1BD-71DD1D964D24}" type="presOf" srcId="{65B1C6A6-037E-42AF-A25A-1667D5C2A77D}" destId="{592C0035-BEED-4A7A-892C-EF33D79A5A7D}" srcOrd="0" destOrd="0" presId="urn:microsoft.com/office/officeart/2008/layout/LinedList"/>
    <dgm:cxn modelId="{9348C89E-AD4D-5043-88DC-9D5ED72927A5}" type="presOf" srcId="{E84579DA-07E6-AC4F-8563-2DB1931891E2}" destId="{480E43F9-E6F7-574E-AE22-D1E73918C832}" srcOrd="0" destOrd="0" presId="urn:microsoft.com/office/officeart/2008/layout/LinedList"/>
    <dgm:cxn modelId="{D8FE02BD-EE45-435B-92BD-46D25B22D919}" srcId="{F0823327-ED21-4AA7-95B6-003B78C01065}" destId="{3903AD22-ED83-4226-88F6-E47E15736839}" srcOrd="0" destOrd="0" parTransId="{035D6CCA-FED8-4941-833F-A762B1E34335}" sibTransId="{92F66B8F-C49F-4239-9EA4-2594C5EC6889}"/>
    <dgm:cxn modelId="{CF2ED1D8-0931-445F-8F56-19132FC8AA33}" type="presOf" srcId="{3903AD22-ED83-4226-88F6-E47E15736839}" destId="{7F85D656-6835-4204-BFAA-712F4E830A1E}" srcOrd="0" destOrd="0" presId="urn:microsoft.com/office/officeart/2008/layout/LinedList"/>
    <dgm:cxn modelId="{DCA7BB0D-1667-4BD6-9492-DD547326A3A7}" type="presParOf" srcId="{96421162-5B5E-4750-B3BF-531AD84C01ED}" destId="{C5A50F57-3CB6-4BFC-BA45-4D76C8773F6A}" srcOrd="0" destOrd="0" presId="urn:microsoft.com/office/officeart/2008/layout/LinedList"/>
    <dgm:cxn modelId="{968148AD-5BDE-497D-BC88-7C88737400A2}" type="presParOf" srcId="{96421162-5B5E-4750-B3BF-531AD84C01ED}" destId="{A50B7173-3752-4FA1-80AF-280336A61E10}" srcOrd="1" destOrd="0" presId="urn:microsoft.com/office/officeart/2008/layout/LinedList"/>
    <dgm:cxn modelId="{1D8F65A8-2A75-4838-8A6A-7A99C88B342D}" type="presParOf" srcId="{A50B7173-3752-4FA1-80AF-280336A61E10}" destId="{7F85D656-6835-4204-BFAA-712F4E830A1E}" srcOrd="0" destOrd="0" presId="urn:microsoft.com/office/officeart/2008/layout/LinedList"/>
    <dgm:cxn modelId="{2B740D66-0ED9-4AA0-BF0E-D92D140466BC}" type="presParOf" srcId="{A50B7173-3752-4FA1-80AF-280336A61E10}" destId="{93257024-96B7-4ACE-903F-774EBA2FF9D5}" srcOrd="1" destOrd="0" presId="urn:microsoft.com/office/officeart/2008/layout/LinedList"/>
    <dgm:cxn modelId="{7272FE56-391E-BE4C-95C4-066475B68A9C}" type="presParOf" srcId="{93257024-96B7-4ACE-903F-774EBA2FF9D5}" destId="{07992653-9469-6E49-A9E4-24E5EEE371F0}" srcOrd="0" destOrd="0" presId="urn:microsoft.com/office/officeart/2008/layout/LinedList"/>
    <dgm:cxn modelId="{08E96951-B2B5-C742-AEDB-B49B649ABA87}" type="presParOf" srcId="{93257024-96B7-4ACE-903F-774EBA2FF9D5}" destId="{6462E2AC-7B28-C145-85FB-B10B4315454C}" srcOrd="1" destOrd="0" presId="urn:microsoft.com/office/officeart/2008/layout/LinedList"/>
    <dgm:cxn modelId="{D5FDDE5F-B4AC-D543-80CC-8E7DCD9CD26F}" type="presParOf" srcId="{6462E2AC-7B28-C145-85FB-B10B4315454C}" destId="{A2B8AE86-43F8-9A44-B46B-4D264BC17A46}" srcOrd="0" destOrd="0" presId="urn:microsoft.com/office/officeart/2008/layout/LinedList"/>
    <dgm:cxn modelId="{1D95BF6C-1724-754F-B096-268FFB8FF954}" type="presParOf" srcId="{6462E2AC-7B28-C145-85FB-B10B4315454C}" destId="{480E43F9-E6F7-574E-AE22-D1E73918C832}" srcOrd="1" destOrd="0" presId="urn:microsoft.com/office/officeart/2008/layout/LinedList"/>
    <dgm:cxn modelId="{6D79B06F-C195-464E-A5BC-C64B292C98A1}" type="presParOf" srcId="{6462E2AC-7B28-C145-85FB-B10B4315454C}" destId="{7C06FD70-135E-B642-9FB7-7D1ACFCC0AB7}" srcOrd="2" destOrd="0" presId="urn:microsoft.com/office/officeart/2008/layout/LinedList"/>
    <dgm:cxn modelId="{F5E1E701-771D-6A46-88FA-7E71B1A94A0F}" type="presParOf" srcId="{93257024-96B7-4ACE-903F-774EBA2FF9D5}" destId="{88732FA3-C4DC-8647-ACE1-FD97C24A8DF9}" srcOrd="2" destOrd="0" presId="urn:microsoft.com/office/officeart/2008/layout/LinedList"/>
    <dgm:cxn modelId="{D24C8999-E148-DB4D-A288-EE07604031E2}" type="presParOf" srcId="{93257024-96B7-4ACE-903F-774EBA2FF9D5}" destId="{3D7E5AAC-D235-9144-AA88-789B46025B65}" srcOrd="3" destOrd="0" presId="urn:microsoft.com/office/officeart/2008/layout/LinedList"/>
    <dgm:cxn modelId="{D881A15E-00A1-45ED-8AE8-BB0EDA5A6F75}" type="presParOf" srcId="{93257024-96B7-4ACE-903F-774EBA2FF9D5}" destId="{D19C7AF0-8E93-4A29-A054-D638C2A9B0ED}" srcOrd="4" destOrd="0" presId="urn:microsoft.com/office/officeart/2008/layout/LinedList"/>
    <dgm:cxn modelId="{3DFA62C1-8487-4CC4-971A-C53021650F2C}" type="presParOf" srcId="{D19C7AF0-8E93-4A29-A054-D638C2A9B0ED}" destId="{C2E83564-94E4-44E4-9509-98A71206944C}" srcOrd="0" destOrd="0" presId="urn:microsoft.com/office/officeart/2008/layout/LinedList"/>
    <dgm:cxn modelId="{2A4A073D-76BE-409C-9263-E6CF766955C9}" type="presParOf" srcId="{D19C7AF0-8E93-4A29-A054-D638C2A9B0ED}" destId="{592C0035-BEED-4A7A-892C-EF33D79A5A7D}" srcOrd="1" destOrd="0" presId="urn:microsoft.com/office/officeart/2008/layout/LinedList"/>
    <dgm:cxn modelId="{445291FE-F62A-49CA-8CBE-B46B9BA1939D}" type="presParOf" srcId="{D19C7AF0-8E93-4A29-A054-D638C2A9B0ED}" destId="{BAAD47F4-6147-4D99-AFAC-6D20BB90B3C7}" srcOrd="2" destOrd="0" presId="urn:microsoft.com/office/officeart/2008/layout/LinedList"/>
    <dgm:cxn modelId="{05B8C6FA-38D3-409E-BA75-F39C256507D0}" type="presParOf" srcId="{93257024-96B7-4ACE-903F-774EBA2FF9D5}" destId="{8BA2BB15-A3D1-44CD-B24C-43A44B9378F7}" srcOrd="5" destOrd="0" presId="urn:microsoft.com/office/officeart/2008/layout/LinedList"/>
    <dgm:cxn modelId="{71FF4484-4838-4028-9891-3F797D2222A4}" type="presParOf" srcId="{93257024-96B7-4ACE-903F-774EBA2FF9D5}" destId="{15065934-8882-42DF-8C27-2060F03627DF}" srcOrd="6" destOrd="0" presId="urn:microsoft.com/office/officeart/2008/layout/LinedList"/>
    <dgm:cxn modelId="{913B3854-3965-4604-A5F8-4548E1A1C036}" type="presParOf" srcId="{93257024-96B7-4ACE-903F-774EBA2FF9D5}" destId="{647A2BE8-9F7E-4616-B682-9095F538529E}" srcOrd="7" destOrd="0" presId="urn:microsoft.com/office/officeart/2008/layout/LinedList"/>
    <dgm:cxn modelId="{B98240DF-8ECB-4392-BB01-5DA63086EC1F}" type="presParOf" srcId="{647A2BE8-9F7E-4616-B682-9095F538529E}" destId="{E95BAA41-D569-4446-A268-B0E845525D61}" srcOrd="0" destOrd="0" presId="urn:microsoft.com/office/officeart/2008/layout/LinedList"/>
    <dgm:cxn modelId="{887ED2F3-EF5D-447C-B774-DA88260F6C72}" type="presParOf" srcId="{647A2BE8-9F7E-4616-B682-9095F538529E}" destId="{CFF26EEA-E6DE-42A9-847B-018BA8C6D450}" srcOrd="1" destOrd="0" presId="urn:microsoft.com/office/officeart/2008/layout/LinedList"/>
    <dgm:cxn modelId="{6F3BF771-E1C1-4A4E-BB90-AD87553332AE}" type="presParOf" srcId="{647A2BE8-9F7E-4616-B682-9095F538529E}" destId="{04910413-F236-49F4-B19E-B1AFDA4D4B6F}" srcOrd="2" destOrd="0" presId="urn:microsoft.com/office/officeart/2008/layout/LinedList"/>
    <dgm:cxn modelId="{EBC7E68B-5737-47DB-9114-918F024CCE99}" type="presParOf" srcId="{93257024-96B7-4ACE-903F-774EBA2FF9D5}" destId="{8C377539-987A-4BF2-8DF5-C9180067062E}" srcOrd="8" destOrd="0" presId="urn:microsoft.com/office/officeart/2008/layout/LinedList"/>
    <dgm:cxn modelId="{8CCCC38B-0D8E-4B47-861F-AA79F020997D}" type="presParOf" srcId="{93257024-96B7-4ACE-903F-774EBA2FF9D5}" destId="{872EFEB5-9B68-4831-BE13-FC2F9A9DA10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769547E-724C-4C34-93BE-3AE16F28340C}"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it-IT"/>
        </a:p>
      </dgm:t>
    </dgm:pt>
    <dgm:pt modelId="{D1B831F6-B0E3-4ED3-B3EB-EE7F7D011AE3}">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dirty="0"/>
            <a:t>Recepisce una direttiva della Commissione Europea</a:t>
          </a:r>
        </a:p>
        <a:p>
          <a:pPr defTabSz="711200" rtl="0">
            <a:lnSpc>
              <a:spcPct val="90000"/>
            </a:lnSpc>
            <a:spcBef>
              <a:spcPct val="0"/>
            </a:spcBef>
            <a:spcAft>
              <a:spcPct val="35000"/>
            </a:spcAft>
          </a:pPr>
          <a:endParaRPr lang="it-IT" dirty="0"/>
        </a:p>
      </dgm:t>
    </dgm:pt>
    <dgm:pt modelId="{22069573-51F6-4311-9067-55FD6524422B}" type="parTrans" cxnId="{07DC74DD-0D78-49E1-B80D-5A72AA494772}">
      <dgm:prSet/>
      <dgm:spPr/>
      <dgm:t>
        <a:bodyPr/>
        <a:lstStyle/>
        <a:p>
          <a:endParaRPr lang="it-IT"/>
        </a:p>
      </dgm:t>
    </dgm:pt>
    <dgm:pt modelId="{B7F673DA-3A93-4E08-91F0-0A2896ACB04D}" type="sibTrans" cxnId="{07DC74DD-0D78-49E1-B80D-5A72AA494772}">
      <dgm:prSet/>
      <dgm:spPr/>
      <dgm:t>
        <a:bodyPr/>
        <a:lstStyle/>
        <a:p>
          <a:endParaRPr lang="it-IT"/>
        </a:p>
      </dgm:t>
    </dgm:pt>
    <dgm:pt modelId="{374BFB2E-4918-41DD-A068-7EFA257C8329}">
      <dgm:prSet/>
      <dgm:spPr/>
      <dgm:t>
        <a:bodyPr/>
        <a:lstStyle/>
        <a:p>
          <a:pPr rtl="0"/>
          <a:r>
            <a:rPr lang="it-IT" dirty="0"/>
            <a:t>Dotata di attrezzature e sistemi d’eccellenza</a:t>
          </a:r>
        </a:p>
      </dgm:t>
    </dgm:pt>
    <dgm:pt modelId="{B0BCD55C-9B77-494E-B661-5CEFD4FDD4D4}" type="parTrans" cxnId="{9C43A884-67A8-4EC0-8767-1986A16B5E10}">
      <dgm:prSet/>
      <dgm:spPr/>
      <dgm:t>
        <a:bodyPr/>
        <a:lstStyle/>
        <a:p>
          <a:endParaRPr lang="it-IT"/>
        </a:p>
      </dgm:t>
    </dgm:pt>
    <dgm:pt modelId="{40B022EA-0572-4C87-8147-E798BC8475C2}" type="sibTrans" cxnId="{9C43A884-67A8-4EC0-8767-1986A16B5E10}">
      <dgm:prSet/>
      <dgm:spPr/>
      <dgm:t>
        <a:bodyPr/>
        <a:lstStyle/>
        <a:p>
          <a:endParaRPr lang="it-IT"/>
        </a:p>
      </dgm:t>
    </dgm:pt>
    <dgm:pt modelId="{FAEB85E8-D8B0-4366-9C91-F41B882B3A2E}">
      <dgm:prSet/>
      <dgm:spPr/>
      <dgm:t>
        <a:bodyPr/>
        <a:lstStyle/>
        <a:p>
          <a:pPr rtl="0"/>
          <a:r>
            <a:rPr lang="it-IT" dirty="0"/>
            <a:t>Non solo </a:t>
          </a:r>
          <a:r>
            <a:rPr lang="it-IT" dirty="0" err="1"/>
            <a:t>disastro…</a:t>
          </a:r>
          <a:endParaRPr lang="it-IT" dirty="0"/>
        </a:p>
      </dgm:t>
    </dgm:pt>
    <dgm:pt modelId="{D4F12DB5-4551-437A-B8A9-927CCDD1DF82}" type="parTrans" cxnId="{1BC3503A-9603-4A2D-B4FB-4DB17FCC94F8}">
      <dgm:prSet/>
      <dgm:spPr/>
      <dgm:t>
        <a:bodyPr/>
        <a:lstStyle/>
        <a:p>
          <a:endParaRPr lang="it-IT"/>
        </a:p>
      </dgm:t>
    </dgm:pt>
    <dgm:pt modelId="{92E58CD6-EC1F-4211-87DC-A2E105707D56}" type="sibTrans" cxnId="{1BC3503A-9603-4A2D-B4FB-4DB17FCC94F8}">
      <dgm:prSet/>
      <dgm:spPr/>
      <dgm:t>
        <a:bodyPr/>
        <a:lstStyle/>
        <a:p>
          <a:endParaRPr lang="it-IT"/>
        </a:p>
      </dgm:t>
    </dgm:pt>
    <dgm:pt modelId="{A3C2480B-DEB6-4FD4-983E-CE32505A8C5C}">
      <dgm:prSet/>
      <dgm:spPr/>
      <dgm:t>
        <a:bodyPr/>
        <a:lstStyle/>
        <a:p>
          <a:pPr rtl="0"/>
          <a:r>
            <a:rPr lang="it-IT" dirty="0"/>
            <a:t>Le dotazioni hardware e software presenti sono utilizzate continuamente migliorando le performance dell’Agenzia</a:t>
          </a:r>
        </a:p>
      </dgm:t>
    </dgm:pt>
    <dgm:pt modelId="{2D9A9D69-12DB-42E1-99CF-AD9B025E126C}" type="parTrans" cxnId="{FF899B0E-0D46-4616-B6FB-BF011E600C17}">
      <dgm:prSet/>
      <dgm:spPr/>
      <dgm:t>
        <a:bodyPr/>
        <a:lstStyle/>
        <a:p>
          <a:endParaRPr lang="it-IT"/>
        </a:p>
      </dgm:t>
    </dgm:pt>
    <dgm:pt modelId="{8063A866-01E4-4410-94DE-E25A1CAD0E46}" type="sibTrans" cxnId="{FF899B0E-0D46-4616-B6FB-BF011E600C17}">
      <dgm:prSet/>
      <dgm:spPr/>
      <dgm:t>
        <a:bodyPr/>
        <a:lstStyle/>
        <a:p>
          <a:endParaRPr lang="it-IT"/>
        </a:p>
      </dgm:t>
    </dgm:pt>
    <dgm:pt modelId="{03DFA7D8-B6BA-4C11-B7E4-70A80E1CE4CE}">
      <dgm:prSet/>
      <dgm:spPr/>
      <dgm:t>
        <a:bodyPr/>
        <a:lstStyle/>
        <a:p>
          <a:pPr rtl="0"/>
          <a:r>
            <a:rPr lang="it-IT" dirty="0"/>
            <a:t>Sala CED dedicata </a:t>
          </a:r>
        </a:p>
      </dgm:t>
    </dgm:pt>
    <dgm:pt modelId="{F153816A-B4A6-42C7-9834-CF6B15CE267A}" type="parTrans" cxnId="{A1E90793-BD65-49FA-A9B1-F7FF72366249}">
      <dgm:prSet/>
      <dgm:spPr/>
      <dgm:t>
        <a:bodyPr/>
        <a:lstStyle/>
        <a:p>
          <a:endParaRPr lang="it-IT"/>
        </a:p>
      </dgm:t>
    </dgm:pt>
    <dgm:pt modelId="{EA56BB59-BF20-41EB-B7A6-380B02CB33CE}" type="sibTrans" cxnId="{A1E90793-BD65-49FA-A9B1-F7FF72366249}">
      <dgm:prSet/>
      <dgm:spPr/>
      <dgm:t>
        <a:bodyPr/>
        <a:lstStyle/>
        <a:p>
          <a:endParaRPr lang="it-IT"/>
        </a:p>
      </dgm:t>
    </dgm:pt>
    <dgm:pt modelId="{5A24C5A7-B13D-4EB5-811F-E262812FBF7F}">
      <dgm:prSet/>
      <dgm:spPr/>
      <dgm:t>
        <a:bodyPr/>
        <a:lstStyle/>
        <a:p>
          <a:pPr rtl="0"/>
          <a:r>
            <a:rPr lang="it-IT" dirty="0"/>
            <a:t>Sale operative e istituzionali immediatamente funzionanti</a:t>
          </a:r>
        </a:p>
      </dgm:t>
    </dgm:pt>
    <dgm:pt modelId="{C40E2A0C-AA81-4207-81AA-3443A2861103}" type="parTrans" cxnId="{9856D3B6-CED5-40E6-9348-EEB6FD0008A9}">
      <dgm:prSet/>
      <dgm:spPr/>
      <dgm:t>
        <a:bodyPr/>
        <a:lstStyle/>
        <a:p>
          <a:endParaRPr lang="it-IT"/>
        </a:p>
      </dgm:t>
    </dgm:pt>
    <dgm:pt modelId="{F21C4FF6-A26A-4FA3-9A3A-66CAC15FD53B}" type="sibTrans" cxnId="{9856D3B6-CED5-40E6-9348-EEB6FD0008A9}">
      <dgm:prSet/>
      <dgm:spPr/>
      <dgm:t>
        <a:bodyPr/>
        <a:lstStyle/>
        <a:p>
          <a:endParaRPr lang="it-IT"/>
        </a:p>
      </dgm:t>
    </dgm:pt>
    <dgm:pt modelId="{FAD6F7E0-5D1B-4BB9-BF45-6E68D9EE2912}">
      <dgm:prSet/>
      <dgm:spPr/>
      <dgm:t>
        <a:bodyPr/>
        <a:lstStyle/>
        <a:p>
          <a:r>
            <a:rPr lang="it-IT" dirty="0"/>
            <a:t>Permette l’archiviazione sicura delle informazioni più importanti</a:t>
          </a:r>
        </a:p>
      </dgm:t>
    </dgm:pt>
    <dgm:pt modelId="{03E8144F-127B-4B98-BF4F-AA6D70B76256}" type="parTrans" cxnId="{AEB74EE2-0A25-4D3D-81AF-2C71C22ECDD3}">
      <dgm:prSet/>
      <dgm:spPr/>
      <dgm:t>
        <a:bodyPr/>
        <a:lstStyle/>
        <a:p>
          <a:endParaRPr lang="it-IT"/>
        </a:p>
      </dgm:t>
    </dgm:pt>
    <dgm:pt modelId="{197B93C7-E0E2-471F-A998-7D4A8A35BF30}" type="sibTrans" cxnId="{AEB74EE2-0A25-4D3D-81AF-2C71C22ECDD3}">
      <dgm:prSet/>
      <dgm:spPr/>
      <dgm:t>
        <a:bodyPr/>
        <a:lstStyle/>
        <a:p>
          <a:endParaRPr lang="it-IT"/>
        </a:p>
      </dgm:t>
    </dgm:pt>
    <dgm:pt modelId="{7BFEA064-D389-4E63-8A1B-AD245136002E}" type="pres">
      <dgm:prSet presAssocID="{F769547E-724C-4C34-93BE-3AE16F28340C}" presName="theList" presStyleCnt="0">
        <dgm:presLayoutVars>
          <dgm:dir/>
          <dgm:animLvl val="lvl"/>
          <dgm:resizeHandles val="exact"/>
        </dgm:presLayoutVars>
      </dgm:prSet>
      <dgm:spPr/>
    </dgm:pt>
    <dgm:pt modelId="{217C80F3-9CD6-4923-B9E3-AC899E53D246}" type="pres">
      <dgm:prSet presAssocID="{D1B831F6-B0E3-4ED3-B3EB-EE7F7D011AE3}" presName="compNode" presStyleCnt="0"/>
      <dgm:spPr/>
    </dgm:pt>
    <dgm:pt modelId="{41A1677F-51BE-4CD2-80A6-9EC8E33B181A}" type="pres">
      <dgm:prSet presAssocID="{D1B831F6-B0E3-4ED3-B3EB-EE7F7D011AE3}" presName="aNode" presStyleLbl="bgShp" presStyleIdx="0" presStyleCnt="3" custLinFactNeighborY="1849"/>
      <dgm:spPr/>
    </dgm:pt>
    <dgm:pt modelId="{BA06B3AA-D902-4DFF-8C2F-5A9199BCC22A}" type="pres">
      <dgm:prSet presAssocID="{D1B831F6-B0E3-4ED3-B3EB-EE7F7D011AE3}" presName="textNode" presStyleLbl="bgShp" presStyleIdx="0" presStyleCnt="3"/>
      <dgm:spPr/>
    </dgm:pt>
    <dgm:pt modelId="{C3ADFEE6-0561-42FE-BDEF-B4AFE5E0755A}" type="pres">
      <dgm:prSet presAssocID="{D1B831F6-B0E3-4ED3-B3EB-EE7F7D011AE3}" presName="compChildNode" presStyleCnt="0"/>
      <dgm:spPr/>
    </dgm:pt>
    <dgm:pt modelId="{4ECABB14-9627-4036-8237-D64A3EB952A2}" type="pres">
      <dgm:prSet presAssocID="{D1B831F6-B0E3-4ED3-B3EB-EE7F7D011AE3}" presName="theInnerList" presStyleCnt="0"/>
      <dgm:spPr/>
    </dgm:pt>
    <dgm:pt modelId="{4C6AFA7F-2957-4EDF-9CF3-B33969AE7A04}" type="pres">
      <dgm:prSet presAssocID="{374BFB2E-4918-41DD-A068-7EFA257C8329}" presName="childNode" presStyleLbl="node1" presStyleIdx="0" presStyleCnt="4">
        <dgm:presLayoutVars>
          <dgm:bulletEnabled val="1"/>
        </dgm:presLayoutVars>
      </dgm:prSet>
      <dgm:spPr/>
    </dgm:pt>
    <dgm:pt modelId="{9C180241-76B0-41CE-B80B-C2F4B315104B}" type="pres">
      <dgm:prSet presAssocID="{374BFB2E-4918-41DD-A068-7EFA257C8329}" presName="aSpace2" presStyleCnt="0"/>
      <dgm:spPr/>
    </dgm:pt>
    <dgm:pt modelId="{F201740D-FDA2-4EEE-9860-AE59A72F203F}" type="pres">
      <dgm:prSet presAssocID="{FAD6F7E0-5D1B-4BB9-BF45-6E68D9EE2912}" presName="childNode" presStyleLbl="node1" presStyleIdx="1" presStyleCnt="4">
        <dgm:presLayoutVars>
          <dgm:bulletEnabled val="1"/>
        </dgm:presLayoutVars>
      </dgm:prSet>
      <dgm:spPr/>
    </dgm:pt>
    <dgm:pt modelId="{BFEEF50F-F9B7-416C-8C07-275E218A9B42}" type="pres">
      <dgm:prSet presAssocID="{D1B831F6-B0E3-4ED3-B3EB-EE7F7D011AE3}" presName="aSpace" presStyleCnt="0"/>
      <dgm:spPr/>
    </dgm:pt>
    <dgm:pt modelId="{70F39C2D-7951-490E-97A1-EACA11E30D0E}" type="pres">
      <dgm:prSet presAssocID="{FAEB85E8-D8B0-4366-9C91-F41B882B3A2E}" presName="compNode" presStyleCnt="0"/>
      <dgm:spPr/>
    </dgm:pt>
    <dgm:pt modelId="{3304506F-C485-44B7-8939-728EE79865CC}" type="pres">
      <dgm:prSet presAssocID="{FAEB85E8-D8B0-4366-9C91-F41B882B3A2E}" presName="aNode" presStyleLbl="bgShp" presStyleIdx="1" presStyleCnt="3" custLinFactNeighborY="1812"/>
      <dgm:spPr/>
    </dgm:pt>
    <dgm:pt modelId="{E1332B58-D59C-446B-BA1A-78F5C0B09197}" type="pres">
      <dgm:prSet presAssocID="{FAEB85E8-D8B0-4366-9C91-F41B882B3A2E}" presName="textNode" presStyleLbl="bgShp" presStyleIdx="1" presStyleCnt="3"/>
      <dgm:spPr/>
    </dgm:pt>
    <dgm:pt modelId="{160F0BE5-97FA-4599-BA5A-688A2BC8EF3E}" type="pres">
      <dgm:prSet presAssocID="{FAEB85E8-D8B0-4366-9C91-F41B882B3A2E}" presName="compChildNode" presStyleCnt="0"/>
      <dgm:spPr/>
    </dgm:pt>
    <dgm:pt modelId="{2FEA4503-42F0-41FC-82A9-77CD7E58CDCA}" type="pres">
      <dgm:prSet presAssocID="{FAEB85E8-D8B0-4366-9C91-F41B882B3A2E}" presName="theInnerList" presStyleCnt="0"/>
      <dgm:spPr/>
    </dgm:pt>
    <dgm:pt modelId="{9938F4FD-4805-410E-A482-4907D7DE1203}" type="pres">
      <dgm:prSet presAssocID="{A3C2480B-DEB6-4FD4-983E-CE32505A8C5C}" presName="childNode" presStyleLbl="node1" presStyleIdx="2" presStyleCnt="4">
        <dgm:presLayoutVars>
          <dgm:bulletEnabled val="1"/>
        </dgm:presLayoutVars>
      </dgm:prSet>
      <dgm:spPr/>
    </dgm:pt>
    <dgm:pt modelId="{002DB370-89B5-4AC3-802E-36C64AA23BC3}" type="pres">
      <dgm:prSet presAssocID="{FAEB85E8-D8B0-4366-9C91-F41B882B3A2E}" presName="aSpace" presStyleCnt="0"/>
      <dgm:spPr/>
    </dgm:pt>
    <dgm:pt modelId="{F3BD1E86-1676-45E4-A74C-D7DE3126C666}" type="pres">
      <dgm:prSet presAssocID="{03DFA7D8-B6BA-4C11-B7E4-70A80E1CE4CE}" presName="compNode" presStyleCnt="0"/>
      <dgm:spPr/>
    </dgm:pt>
    <dgm:pt modelId="{DCF7C8BC-AC9C-4A73-8AFE-D04386FB0B6E}" type="pres">
      <dgm:prSet presAssocID="{03DFA7D8-B6BA-4C11-B7E4-70A80E1CE4CE}" presName="aNode" presStyleLbl="bgShp" presStyleIdx="2" presStyleCnt="3" custLinFactNeighborX="2664"/>
      <dgm:spPr/>
    </dgm:pt>
    <dgm:pt modelId="{ED72ED77-83BB-469D-98FA-E20D2A7CF3CF}" type="pres">
      <dgm:prSet presAssocID="{03DFA7D8-B6BA-4C11-B7E4-70A80E1CE4CE}" presName="textNode" presStyleLbl="bgShp" presStyleIdx="2" presStyleCnt="3"/>
      <dgm:spPr/>
    </dgm:pt>
    <dgm:pt modelId="{97DF90F5-C159-40CE-A040-9715B99EE2E9}" type="pres">
      <dgm:prSet presAssocID="{03DFA7D8-B6BA-4C11-B7E4-70A80E1CE4CE}" presName="compChildNode" presStyleCnt="0"/>
      <dgm:spPr/>
    </dgm:pt>
    <dgm:pt modelId="{83705F6C-C379-449F-9DB5-1B955E7CE482}" type="pres">
      <dgm:prSet presAssocID="{03DFA7D8-B6BA-4C11-B7E4-70A80E1CE4CE}" presName="theInnerList" presStyleCnt="0"/>
      <dgm:spPr/>
    </dgm:pt>
    <dgm:pt modelId="{9BCE5950-52C9-418F-8132-3EC6CCC232C5}" type="pres">
      <dgm:prSet presAssocID="{5A24C5A7-B13D-4EB5-811F-E262812FBF7F}" presName="childNode" presStyleLbl="node1" presStyleIdx="3" presStyleCnt="4">
        <dgm:presLayoutVars>
          <dgm:bulletEnabled val="1"/>
        </dgm:presLayoutVars>
      </dgm:prSet>
      <dgm:spPr/>
    </dgm:pt>
  </dgm:ptLst>
  <dgm:cxnLst>
    <dgm:cxn modelId="{743C670B-76CE-4DFE-A6B4-89509F5F4FD3}" type="presOf" srcId="{374BFB2E-4918-41DD-A068-7EFA257C8329}" destId="{4C6AFA7F-2957-4EDF-9CF3-B33969AE7A04}" srcOrd="0" destOrd="0" presId="urn:microsoft.com/office/officeart/2005/8/layout/lProcess2"/>
    <dgm:cxn modelId="{B0AE8D0D-2C1D-4796-AA4C-C75678A129F7}" type="presOf" srcId="{F769547E-724C-4C34-93BE-3AE16F28340C}" destId="{7BFEA064-D389-4E63-8A1B-AD245136002E}" srcOrd="0" destOrd="0" presId="urn:microsoft.com/office/officeart/2005/8/layout/lProcess2"/>
    <dgm:cxn modelId="{FF899B0E-0D46-4616-B6FB-BF011E600C17}" srcId="{FAEB85E8-D8B0-4366-9C91-F41B882B3A2E}" destId="{A3C2480B-DEB6-4FD4-983E-CE32505A8C5C}" srcOrd="0" destOrd="0" parTransId="{2D9A9D69-12DB-42E1-99CF-AD9B025E126C}" sibTransId="{8063A866-01E4-4410-94DE-E25A1CAD0E46}"/>
    <dgm:cxn modelId="{D4AAB42E-66A4-4C21-B556-25B81A0589D4}" type="presOf" srcId="{FAD6F7E0-5D1B-4BB9-BF45-6E68D9EE2912}" destId="{F201740D-FDA2-4EEE-9860-AE59A72F203F}" srcOrd="0" destOrd="0" presId="urn:microsoft.com/office/officeart/2005/8/layout/lProcess2"/>
    <dgm:cxn modelId="{1BC3503A-9603-4A2D-B4FB-4DB17FCC94F8}" srcId="{F769547E-724C-4C34-93BE-3AE16F28340C}" destId="{FAEB85E8-D8B0-4366-9C91-F41B882B3A2E}" srcOrd="1" destOrd="0" parTransId="{D4F12DB5-4551-437A-B8A9-927CCDD1DF82}" sibTransId="{92E58CD6-EC1F-4211-87DC-A2E105707D56}"/>
    <dgm:cxn modelId="{C8E3C17C-1E81-441F-9A51-E1E0A18EBE1F}" type="presOf" srcId="{A3C2480B-DEB6-4FD4-983E-CE32505A8C5C}" destId="{9938F4FD-4805-410E-A482-4907D7DE1203}" srcOrd="0" destOrd="0" presId="urn:microsoft.com/office/officeart/2005/8/layout/lProcess2"/>
    <dgm:cxn modelId="{BFD9DC80-15CB-489D-8539-2FDC2B7A189A}" type="presOf" srcId="{5A24C5A7-B13D-4EB5-811F-E262812FBF7F}" destId="{9BCE5950-52C9-418F-8132-3EC6CCC232C5}" srcOrd="0" destOrd="0" presId="urn:microsoft.com/office/officeart/2005/8/layout/lProcess2"/>
    <dgm:cxn modelId="{23BC7581-C4F8-4024-9170-C324D7958A99}" type="presOf" srcId="{FAEB85E8-D8B0-4366-9C91-F41B882B3A2E}" destId="{E1332B58-D59C-446B-BA1A-78F5C0B09197}" srcOrd="1" destOrd="0" presId="urn:microsoft.com/office/officeart/2005/8/layout/lProcess2"/>
    <dgm:cxn modelId="{9C43A884-67A8-4EC0-8767-1986A16B5E10}" srcId="{D1B831F6-B0E3-4ED3-B3EB-EE7F7D011AE3}" destId="{374BFB2E-4918-41DD-A068-7EFA257C8329}" srcOrd="0" destOrd="0" parTransId="{B0BCD55C-9B77-494E-B661-5CEFD4FDD4D4}" sibTransId="{40B022EA-0572-4C87-8147-E798BC8475C2}"/>
    <dgm:cxn modelId="{352C0092-78A4-40BD-9A8C-881D05FC8B5D}" type="presOf" srcId="{03DFA7D8-B6BA-4C11-B7E4-70A80E1CE4CE}" destId="{ED72ED77-83BB-469D-98FA-E20D2A7CF3CF}" srcOrd="1" destOrd="0" presId="urn:microsoft.com/office/officeart/2005/8/layout/lProcess2"/>
    <dgm:cxn modelId="{A1E90793-BD65-49FA-A9B1-F7FF72366249}" srcId="{F769547E-724C-4C34-93BE-3AE16F28340C}" destId="{03DFA7D8-B6BA-4C11-B7E4-70A80E1CE4CE}" srcOrd="2" destOrd="0" parTransId="{F153816A-B4A6-42C7-9834-CF6B15CE267A}" sibTransId="{EA56BB59-BF20-41EB-B7A6-380B02CB33CE}"/>
    <dgm:cxn modelId="{33C6F899-CF9B-433E-A970-7DBE729FF19C}" type="presOf" srcId="{D1B831F6-B0E3-4ED3-B3EB-EE7F7D011AE3}" destId="{41A1677F-51BE-4CD2-80A6-9EC8E33B181A}" srcOrd="0" destOrd="0" presId="urn:microsoft.com/office/officeart/2005/8/layout/lProcess2"/>
    <dgm:cxn modelId="{9856D3B6-CED5-40E6-9348-EEB6FD0008A9}" srcId="{03DFA7D8-B6BA-4C11-B7E4-70A80E1CE4CE}" destId="{5A24C5A7-B13D-4EB5-811F-E262812FBF7F}" srcOrd="0" destOrd="0" parTransId="{C40E2A0C-AA81-4207-81AA-3443A2861103}" sibTransId="{F21C4FF6-A26A-4FA3-9A3A-66CAC15FD53B}"/>
    <dgm:cxn modelId="{50ABB2CB-03EC-456D-B43C-3B14C3114DA9}" type="presOf" srcId="{D1B831F6-B0E3-4ED3-B3EB-EE7F7D011AE3}" destId="{BA06B3AA-D902-4DFF-8C2F-5A9199BCC22A}" srcOrd="1" destOrd="0" presId="urn:microsoft.com/office/officeart/2005/8/layout/lProcess2"/>
    <dgm:cxn modelId="{07DC74DD-0D78-49E1-B80D-5A72AA494772}" srcId="{F769547E-724C-4C34-93BE-3AE16F28340C}" destId="{D1B831F6-B0E3-4ED3-B3EB-EE7F7D011AE3}" srcOrd="0" destOrd="0" parTransId="{22069573-51F6-4311-9067-55FD6524422B}" sibTransId="{B7F673DA-3A93-4E08-91F0-0A2896ACB04D}"/>
    <dgm:cxn modelId="{AEB74EE2-0A25-4D3D-81AF-2C71C22ECDD3}" srcId="{D1B831F6-B0E3-4ED3-B3EB-EE7F7D011AE3}" destId="{FAD6F7E0-5D1B-4BB9-BF45-6E68D9EE2912}" srcOrd="1" destOrd="0" parTransId="{03E8144F-127B-4B98-BF4F-AA6D70B76256}" sibTransId="{197B93C7-E0E2-471F-A998-7D4A8A35BF30}"/>
    <dgm:cxn modelId="{26B198E6-4B1D-4923-97EA-8A74ADEF1609}" type="presOf" srcId="{FAEB85E8-D8B0-4366-9C91-F41B882B3A2E}" destId="{3304506F-C485-44B7-8939-728EE79865CC}" srcOrd="0" destOrd="0" presId="urn:microsoft.com/office/officeart/2005/8/layout/lProcess2"/>
    <dgm:cxn modelId="{A8129FE8-671B-4789-AD93-6D32F5FEDBD6}" type="presOf" srcId="{03DFA7D8-B6BA-4C11-B7E4-70A80E1CE4CE}" destId="{DCF7C8BC-AC9C-4A73-8AFE-D04386FB0B6E}" srcOrd="0" destOrd="0" presId="urn:microsoft.com/office/officeart/2005/8/layout/lProcess2"/>
    <dgm:cxn modelId="{B5062769-7E84-48FA-8867-92621F965BB8}" type="presParOf" srcId="{7BFEA064-D389-4E63-8A1B-AD245136002E}" destId="{217C80F3-9CD6-4923-B9E3-AC899E53D246}" srcOrd="0" destOrd="0" presId="urn:microsoft.com/office/officeart/2005/8/layout/lProcess2"/>
    <dgm:cxn modelId="{D7CB4FC2-9461-4CA9-A6C0-3D29A5D628D4}" type="presParOf" srcId="{217C80F3-9CD6-4923-B9E3-AC899E53D246}" destId="{41A1677F-51BE-4CD2-80A6-9EC8E33B181A}" srcOrd="0" destOrd="0" presId="urn:microsoft.com/office/officeart/2005/8/layout/lProcess2"/>
    <dgm:cxn modelId="{0F322CA4-9731-43F1-A699-0020AEEA9BAF}" type="presParOf" srcId="{217C80F3-9CD6-4923-B9E3-AC899E53D246}" destId="{BA06B3AA-D902-4DFF-8C2F-5A9199BCC22A}" srcOrd="1" destOrd="0" presId="urn:microsoft.com/office/officeart/2005/8/layout/lProcess2"/>
    <dgm:cxn modelId="{4CA6E65B-2558-4C78-B206-695532EFE525}" type="presParOf" srcId="{217C80F3-9CD6-4923-B9E3-AC899E53D246}" destId="{C3ADFEE6-0561-42FE-BDEF-B4AFE5E0755A}" srcOrd="2" destOrd="0" presId="urn:microsoft.com/office/officeart/2005/8/layout/lProcess2"/>
    <dgm:cxn modelId="{4EA39083-E1CC-44FF-A0C5-20A71219B6A5}" type="presParOf" srcId="{C3ADFEE6-0561-42FE-BDEF-B4AFE5E0755A}" destId="{4ECABB14-9627-4036-8237-D64A3EB952A2}" srcOrd="0" destOrd="0" presId="urn:microsoft.com/office/officeart/2005/8/layout/lProcess2"/>
    <dgm:cxn modelId="{F108584E-E611-40EF-9A96-2BD5FA3BDA1F}" type="presParOf" srcId="{4ECABB14-9627-4036-8237-D64A3EB952A2}" destId="{4C6AFA7F-2957-4EDF-9CF3-B33969AE7A04}" srcOrd="0" destOrd="0" presId="urn:microsoft.com/office/officeart/2005/8/layout/lProcess2"/>
    <dgm:cxn modelId="{9C28172B-80B7-4455-B38C-9144317E285B}" type="presParOf" srcId="{4ECABB14-9627-4036-8237-D64A3EB952A2}" destId="{9C180241-76B0-41CE-B80B-C2F4B315104B}" srcOrd="1" destOrd="0" presId="urn:microsoft.com/office/officeart/2005/8/layout/lProcess2"/>
    <dgm:cxn modelId="{46D00ABF-58D0-4011-B71C-43AE2158026E}" type="presParOf" srcId="{4ECABB14-9627-4036-8237-D64A3EB952A2}" destId="{F201740D-FDA2-4EEE-9860-AE59A72F203F}" srcOrd="2" destOrd="0" presId="urn:microsoft.com/office/officeart/2005/8/layout/lProcess2"/>
    <dgm:cxn modelId="{9CDB258C-AB1F-4B70-8276-6477BFF3CB07}" type="presParOf" srcId="{7BFEA064-D389-4E63-8A1B-AD245136002E}" destId="{BFEEF50F-F9B7-416C-8C07-275E218A9B42}" srcOrd="1" destOrd="0" presId="urn:microsoft.com/office/officeart/2005/8/layout/lProcess2"/>
    <dgm:cxn modelId="{63CB245F-FD6C-4405-A480-00445B99FE5E}" type="presParOf" srcId="{7BFEA064-D389-4E63-8A1B-AD245136002E}" destId="{70F39C2D-7951-490E-97A1-EACA11E30D0E}" srcOrd="2" destOrd="0" presId="urn:microsoft.com/office/officeart/2005/8/layout/lProcess2"/>
    <dgm:cxn modelId="{D1B97454-E4D4-4832-A3AA-C0A70F24C273}" type="presParOf" srcId="{70F39C2D-7951-490E-97A1-EACA11E30D0E}" destId="{3304506F-C485-44B7-8939-728EE79865CC}" srcOrd="0" destOrd="0" presId="urn:microsoft.com/office/officeart/2005/8/layout/lProcess2"/>
    <dgm:cxn modelId="{FDF05064-F4A3-4B36-B975-24B061EE727B}" type="presParOf" srcId="{70F39C2D-7951-490E-97A1-EACA11E30D0E}" destId="{E1332B58-D59C-446B-BA1A-78F5C0B09197}" srcOrd="1" destOrd="0" presId="urn:microsoft.com/office/officeart/2005/8/layout/lProcess2"/>
    <dgm:cxn modelId="{3814A3A8-9892-4F9A-96E3-5910BABF7597}" type="presParOf" srcId="{70F39C2D-7951-490E-97A1-EACA11E30D0E}" destId="{160F0BE5-97FA-4599-BA5A-688A2BC8EF3E}" srcOrd="2" destOrd="0" presId="urn:microsoft.com/office/officeart/2005/8/layout/lProcess2"/>
    <dgm:cxn modelId="{2F6E9489-8CE6-41D2-AEF2-B8D28AD71337}" type="presParOf" srcId="{160F0BE5-97FA-4599-BA5A-688A2BC8EF3E}" destId="{2FEA4503-42F0-41FC-82A9-77CD7E58CDCA}" srcOrd="0" destOrd="0" presId="urn:microsoft.com/office/officeart/2005/8/layout/lProcess2"/>
    <dgm:cxn modelId="{4D215CCB-6E40-4B1D-B785-5764D6146A1F}" type="presParOf" srcId="{2FEA4503-42F0-41FC-82A9-77CD7E58CDCA}" destId="{9938F4FD-4805-410E-A482-4907D7DE1203}" srcOrd="0" destOrd="0" presId="urn:microsoft.com/office/officeart/2005/8/layout/lProcess2"/>
    <dgm:cxn modelId="{AD7F76E6-8609-497B-B46F-F345A01A55AE}" type="presParOf" srcId="{7BFEA064-D389-4E63-8A1B-AD245136002E}" destId="{002DB370-89B5-4AC3-802E-36C64AA23BC3}" srcOrd="3" destOrd="0" presId="urn:microsoft.com/office/officeart/2005/8/layout/lProcess2"/>
    <dgm:cxn modelId="{27CFD959-F378-48E0-BAF8-8D80F3DC3400}" type="presParOf" srcId="{7BFEA064-D389-4E63-8A1B-AD245136002E}" destId="{F3BD1E86-1676-45E4-A74C-D7DE3126C666}" srcOrd="4" destOrd="0" presId="urn:microsoft.com/office/officeart/2005/8/layout/lProcess2"/>
    <dgm:cxn modelId="{E85FE959-8F36-4092-B11D-011BE213F13B}" type="presParOf" srcId="{F3BD1E86-1676-45E4-A74C-D7DE3126C666}" destId="{DCF7C8BC-AC9C-4A73-8AFE-D04386FB0B6E}" srcOrd="0" destOrd="0" presId="urn:microsoft.com/office/officeart/2005/8/layout/lProcess2"/>
    <dgm:cxn modelId="{5017595C-7391-4F58-A045-BFF70DEDDD29}" type="presParOf" srcId="{F3BD1E86-1676-45E4-A74C-D7DE3126C666}" destId="{ED72ED77-83BB-469D-98FA-E20D2A7CF3CF}" srcOrd="1" destOrd="0" presId="urn:microsoft.com/office/officeart/2005/8/layout/lProcess2"/>
    <dgm:cxn modelId="{EB74CD95-3C08-4AE8-BEC2-C3A632217F91}" type="presParOf" srcId="{F3BD1E86-1676-45E4-A74C-D7DE3126C666}" destId="{97DF90F5-C159-40CE-A040-9715B99EE2E9}" srcOrd="2" destOrd="0" presId="urn:microsoft.com/office/officeart/2005/8/layout/lProcess2"/>
    <dgm:cxn modelId="{ED4D3607-DA21-4F27-AFBA-EEDB0F4530E5}" type="presParOf" srcId="{97DF90F5-C159-40CE-A040-9715B99EE2E9}" destId="{83705F6C-C379-449F-9DB5-1B955E7CE482}" srcOrd="0" destOrd="0" presId="urn:microsoft.com/office/officeart/2005/8/layout/lProcess2"/>
    <dgm:cxn modelId="{DD1D1039-802C-4A66-A349-E63FF9DA4153}" type="presParOf" srcId="{83705F6C-C379-449F-9DB5-1B955E7CE482}" destId="{9BCE5950-52C9-418F-8132-3EC6CCC232C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4285A89-F94A-42E7-8B93-C6A06656FF49}" type="doc">
      <dgm:prSet loTypeId="urn:microsoft.com/office/officeart/2005/8/layout/process2" loCatId="process" qsTypeId="urn:microsoft.com/office/officeart/2005/8/quickstyle/simple1" qsCatId="simple" csTypeId="urn:microsoft.com/office/officeart/2005/8/colors/colorful1#10" csCatId="colorful" phldr="1"/>
      <dgm:spPr/>
      <dgm:t>
        <a:bodyPr/>
        <a:lstStyle/>
        <a:p>
          <a:endParaRPr lang="it-IT"/>
        </a:p>
      </dgm:t>
    </dgm:pt>
    <dgm:pt modelId="{0D21357D-10A2-4C4D-B6F9-1C4D7558A134}">
      <dgm:prSet custT="1"/>
      <dgm:spPr/>
      <dgm:t>
        <a:bodyPr/>
        <a:lstStyle/>
        <a:p>
          <a:pPr algn="ctr" rtl="0">
            <a:tabLst/>
          </a:pPr>
          <a:r>
            <a:rPr lang="it-IT" sz="1800" b="0" i="0" baseline="0" dirty="0"/>
            <a:t>Delle Funzioni Istituzionali </a:t>
          </a:r>
          <a:r>
            <a:rPr lang="it-IT" sz="1800" b="0" i="0" dirty="0"/>
            <a:t>dell’Organismo Pagatore (Autorizzazione, Esecuzione e Contabilizzazione)</a:t>
          </a:r>
          <a:endParaRPr lang="it-IT" sz="1800" dirty="0"/>
        </a:p>
      </dgm:t>
    </dgm:pt>
    <dgm:pt modelId="{2A16262E-52A6-40B0-9030-DC994FFCF38D}" type="parTrans" cxnId="{48404591-2995-43BA-A22E-6496230B4C32}">
      <dgm:prSet/>
      <dgm:spPr/>
      <dgm:t>
        <a:bodyPr/>
        <a:lstStyle/>
        <a:p>
          <a:endParaRPr lang="it-IT"/>
        </a:p>
      </dgm:t>
    </dgm:pt>
    <dgm:pt modelId="{5E4F72DD-6A59-415C-AB12-2FD09B996C82}" type="sibTrans" cxnId="{48404591-2995-43BA-A22E-6496230B4C32}">
      <dgm:prSet/>
      <dgm:spPr/>
      <dgm:t>
        <a:bodyPr/>
        <a:lstStyle/>
        <a:p>
          <a:endParaRPr lang="it-IT"/>
        </a:p>
      </dgm:t>
    </dgm:pt>
    <dgm:pt modelId="{5187DA38-96B0-4CC1-938F-929499115DA6}">
      <dgm:prSet custT="1"/>
      <dgm:spPr/>
      <dgm:t>
        <a:bodyPr/>
        <a:lstStyle/>
        <a:p>
          <a:pPr algn="ctr" rtl="0"/>
          <a:r>
            <a:rPr lang="it-IT" sz="2000" baseline="0" dirty="0"/>
            <a:t>Dei</a:t>
          </a:r>
          <a:r>
            <a:rPr lang="it-IT" sz="2000" dirty="0"/>
            <a:t> processi amministrativi ritenuti più critici (ad esempio la contabilità del funzionamento dell’Agenzia)</a:t>
          </a:r>
          <a:endParaRPr lang="it-IT" sz="2000" b="0" i="0" baseline="0" dirty="0"/>
        </a:p>
      </dgm:t>
    </dgm:pt>
    <dgm:pt modelId="{2F348648-80CB-41FC-AFA9-557D49D861B2}" type="parTrans" cxnId="{37773F92-B591-445F-B095-3C05630DE1FA}">
      <dgm:prSet/>
      <dgm:spPr/>
      <dgm:t>
        <a:bodyPr/>
        <a:lstStyle/>
        <a:p>
          <a:endParaRPr lang="it-IT"/>
        </a:p>
      </dgm:t>
    </dgm:pt>
    <dgm:pt modelId="{AAC434EE-0D25-4EA1-B29A-8DBA926C6984}" type="sibTrans" cxnId="{37773F92-B591-445F-B095-3C05630DE1FA}">
      <dgm:prSet/>
      <dgm:spPr/>
      <dgm:t>
        <a:bodyPr/>
        <a:lstStyle/>
        <a:p>
          <a:endParaRPr lang="it-IT"/>
        </a:p>
      </dgm:t>
    </dgm:pt>
    <dgm:pt modelId="{404CA081-3D19-4844-983F-ECC1E4A93C42}" type="pres">
      <dgm:prSet presAssocID="{64285A89-F94A-42E7-8B93-C6A06656FF49}" presName="linearFlow" presStyleCnt="0">
        <dgm:presLayoutVars>
          <dgm:resizeHandles val="exact"/>
        </dgm:presLayoutVars>
      </dgm:prSet>
      <dgm:spPr/>
    </dgm:pt>
    <dgm:pt modelId="{304D69F2-6865-4AB0-87FD-E27DEE84C799}" type="pres">
      <dgm:prSet presAssocID="{0D21357D-10A2-4C4D-B6F9-1C4D7558A134}" presName="node" presStyleLbl="node1" presStyleIdx="0" presStyleCnt="2">
        <dgm:presLayoutVars>
          <dgm:bulletEnabled val="1"/>
        </dgm:presLayoutVars>
      </dgm:prSet>
      <dgm:spPr/>
    </dgm:pt>
    <dgm:pt modelId="{D8549D17-EAB4-417C-A427-7CF34C59486B}" type="pres">
      <dgm:prSet presAssocID="{5E4F72DD-6A59-415C-AB12-2FD09B996C82}" presName="sibTrans" presStyleLbl="sibTrans2D1" presStyleIdx="0" presStyleCnt="1"/>
      <dgm:spPr/>
    </dgm:pt>
    <dgm:pt modelId="{589A5FD2-9091-4B20-B19D-3686E6063745}" type="pres">
      <dgm:prSet presAssocID="{5E4F72DD-6A59-415C-AB12-2FD09B996C82}" presName="connectorText" presStyleLbl="sibTrans2D1" presStyleIdx="0" presStyleCnt="1"/>
      <dgm:spPr/>
    </dgm:pt>
    <dgm:pt modelId="{11C9EE71-36B2-4673-8581-2DE93BD28DA6}" type="pres">
      <dgm:prSet presAssocID="{5187DA38-96B0-4CC1-938F-929499115DA6}" presName="node" presStyleLbl="node1" presStyleIdx="1" presStyleCnt="2">
        <dgm:presLayoutVars>
          <dgm:bulletEnabled val="1"/>
        </dgm:presLayoutVars>
      </dgm:prSet>
      <dgm:spPr/>
    </dgm:pt>
  </dgm:ptLst>
  <dgm:cxnLst>
    <dgm:cxn modelId="{7CC77D0F-8B24-4351-991E-E8DC95025456}" type="presOf" srcId="{5E4F72DD-6A59-415C-AB12-2FD09B996C82}" destId="{D8549D17-EAB4-417C-A427-7CF34C59486B}" srcOrd="0" destOrd="0" presId="urn:microsoft.com/office/officeart/2005/8/layout/process2"/>
    <dgm:cxn modelId="{E497AE47-26EC-412A-B54C-171D4E9C58A7}" type="presOf" srcId="{5E4F72DD-6A59-415C-AB12-2FD09B996C82}" destId="{589A5FD2-9091-4B20-B19D-3686E6063745}" srcOrd="1" destOrd="0" presId="urn:microsoft.com/office/officeart/2005/8/layout/process2"/>
    <dgm:cxn modelId="{48404591-2995-43BA-A22E-6496230B4C32}" srcId="{64285A89-F94A-42E7-8B93-C6A06656FF49}" destId="{0D21357D-10A2-4C4D-B6F9-1C4D7558A134}" srcOrd="0" destOrd="0" parTransId="{2A16262E-52A6-40B0-9030-DC994FFCF38D}" sibTransId="{5E4F72DD-6A59-415C-AB12-2FD09B996C82}"/>
    <dgm:cxn modelId="{37773F92-B591-445F-B095-3C05630DE1FA}" srcId="{64285A89-F94A-42E7-8B93-C6A06656FF49}" destId="{5187DA38-96B0-4CC1-938F-929499115DA6}" srcOrd="1" destOrd="0" parTransId="{2F348648-80CB-41FC-AFA9-557D49D861B2}" sibTransId="{AAC434EE-0D25-4EA1-B29A-8DBA926C6984}"/>
    <dgm:cxn modelId="{9010CCAF-254B-4AF5-BEB4-5CF1B5ED64DC}" type="presOf" srcId="{5187DA38-96B0-4CC1-938F-929499115DA6}" destId="{11C9EE71-36B2-4673-8581-2DE93BD28DA6}" srcOrd="0" destOrd="0" presId="urn:microsoft.com/office/officeart/2005/8/layout/process2"/>
    <dgm:cxn modelId="{B50B9FE7-7110-4099-9BEB-6873E3DE0FA4}" type="presOf" srcId="{64285A89-F94A-42E7-8B93-C6A06656FF49}" destId="{404CA081-3D19-4844-983F-ECC1E4A93C42}" srcOrd="0" destOrd="0" presId="urn:microsoft.com/office/officeart/2005/8/layout/process2"/>
    <dgm:cxn modelId="{273D12FA-A52A-4A29-B2A2-3B4A791D8B5A}" type="presOf" srcId="{0D21357D-10A2-4C4D-B6F9-1C4D7558A134}" destId="{304D69F2-6865-4AB0-87FD-E27DEE84C799}" srcOrd="0" destOrd="0" presId="urn:microsoft.com/office/officeart/2005/8/layout/process2"/>
    <dgm:cxn modelId="{14AB5EED-CECB-4ABC-8827-AAD043A7BD44}" type="presParOf" srcId="{404CA081-3D19-4844-983F-ECC1E4A93C42}" destId="{304D69F2-6865-4AB0-87FD-E27DEE84C799}" srcOrd="0" destOrd="0" presId="urn:microsoft.com/office/officeart/2005/8/layout/process2"/>
    <dgm:cxn modelId="{926754E8-F854-49B9-86D8-4FB675BF16C6}" type="presParOf" srcId="{404CA081-3D19-4844-983F-ECC1E4A93C42}" destId="{D8549D17-EAB4-417C-A427-7CF34C59486B}" srcOrd="1" destOrd="0" presId="urn:microsoft.com/office/officeart/2005/8/layout/process2"/>
    <dgm:cxn modelId="{A6386459-01D0-4F25-9236-1EE304CDB9B9}" type="presParOf" srcId="{D8549D17-EAB4-417C-A427-7CF34C59486B}" destId="{589A5FD2-9091-4B20-B19D-3686E6063745}" srcOrd="0" destOrd="0" presId="urn:microsoft.com/office/officeart/2005/8/layout/process2"/>
    <dgm:cxn modelId="{8D103BD1-E2B5-4B44-BDA1-81A24B2F2812}" type="presParOf" srcId="{404CA081-3D19-4844-983F-ECC1E4A93C42}" destId="{11C9EE71-36B2-4673-8581-2DE93BD28DA6}"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4285A89-F94A-42E7-8B93-C6A06656FF49}" type="doc">
      <dgm:prSet loTypeId="urn:microsoft.com/office/officeart/2005/8/layout/process2" loCatId="process" qsTypeId="urn:microsoft.com/office/officeart/2005/8/quickstyle/simple1" qsCatId="simple" csTypeId="urn:microsoft.com/office/officeart/2005/8/colors/colorful1#11" csCatId="colorful" phldr="1"/>
      <dgm:spPr/>
      <dgm:t>
        <a:bodyPr/>
        <a:lstStyle/>
        <a:p>
          <a:endParaRPr lang="it-IT"/>
        </a:p>
      </dgm:t>
    </dgm:pt>
    <dgm:pt modelId="{0D21357D-10A2-4C4D-B6F9-1C4D7558A134}">
      <dgm:prSet custT="1"/>
      <dgm:spPr/>
      <dgm:t>
        <a:bodyPr/>
        <a:lstStyle/>
        <a:p>
          <a:pPr algn="ctr" rtl="0">
            <a:tabLst/>
          </a:pPr>
          <a:r>
            <a:rPr lang="it-IT" sz="1800" dirty="0"/>
            <a:t>Mettere</a:t>
          </a:r>
          <a:r>
            <a:rPr lang="it-IT" sz="1800" baseline="0" dirty="0"/>
            <a:t> a disposizione dell’ARCEA un’infrastruttura hardware e software più evoluta per i Servizi Informatici</a:t>
          </a:r>
          <a:endParaRPr lang="it-IT" sz="1800" dirty="0"/>
        </a:p>
      </dgm:t>
    </dgm:pt>
    <dgm:pt modelId="{2A16262E-52A6-40B0-9030-DC994FFCF38D}" type="parTrans" cxnId="{48404591-2995-43BA-A22E-6496230B4C32}">
      <dgm:prSet/>
      <dgm:spPr/>
      <dgm:t>
        <a:bodyPr/>
        <a:lstStyle/>
        <a:p>
          <a:endParaRPr lang="it-IT"/>
        </a:p>
      </dgm:t>
    </dgm:pt>
    <dgm:pt modelId="{5E4F72DD-6A59-415C-AB12-2FD09B996C82}" type="sibTrans" cxnId="{48404591-2995-43BA-A22E-6496230B4C32}">
      <dgm:prSet/>
      <dgm:spPr/>
      <dgm:t>
        <a:bodyPr/>
        <a:lstStyle/>
        <a:p>
          <a:endParaRPr lang="it-IT"/>
        </a:p>
      </dgm:t>
    </dgm:pt>
    <dgm:pt modelId="{5187DA38-96B0-4CC1-938F-929499115DA6}">
      <dgm:prSet custT="1"/>
      <dgm:spPr/>
      <dgm:t>
        <a:bodyPr/>
        <a:lstStyle/>
        <a:p>
          <a:pPr algn="ctr" rtl="0"/>
          <a:r>
            <a:rPr lang="it-IT" sz="2000" baseline="0" dirty="0"/>
            <a:t>Bilanciare il carico computazionale tra le due “sale CED” (Catanzaro e Cosenza) decongestionando anche durante i picchi lavorativi la sede principale</a:t>
          </a:r>
          <a:endParaRPr lang="it-IT" sz="2000" b="0" i="0" baseline="0" dirty="0"/>
        </a:p>
      </dgm:t>
    </dgm:pt>
    <dgm:pt modelId="{2F348648-80CB-41FC-AFA9-557D49D861B2}" type="parTrans" cxnId="{37773F92-B591-445F-B095-3C05630DE1FA}">
      <dgm:prSet/>
      <dgm:spPr/>
      <dgm:t>
        <a:bodyPr/>
        <a:lstStyle/>
        <a:p>
          <a:endParaRPr lang="it-IT"/>
        </a:p>
      </dgm:t>
    </dgm:pt>
    <dgm:pt modelId="{AAC434EE-0D25-4EA1-B29A-8DBA926C6984}" type="sibTrans" cxnId="{37773F92-B591-445F-B095-3C05630DE1FA}">
      <dgm:prSet/>
      <dgm:spPr/>
      <dgm:t>
        <a:bodyPr/>
        <a:lstStyle/>
        <a:p>
          <a:endParaRPr lang="it-IT"/>
        </a:p>
      </dgm:t>
    </dgm:pt>
    <dgm:pt modelId="{404CA081-3D19-4844-983F-ECC1E4A93C42}" type="pres">
      <dgm:prSet presAssocID="{64285A89-F94A-42E7-8B93-C6A06656FF49}" presName="linearFlow" presStyleCnt="0">
        <dgm:presLayoutVars>
          <dgm:resizeHandles val="exact"/>
        </dgm:presLayoutVars>
      </dgm:prSet>
      <dgm:spPr/>
    </dgm:pt>
    <dgm:pt modelId="{304D69F2-6865-4AB0-87FD-E27DEE84C799}" type="pres">
      <dgm:prSet presAssocID="{0D21357D-10A2-4C4D-B6F9-1C4D7558A134}" presName="node" presStyleLbl="node1" presStyleIdx="0" presStyleCnt="2">
        <dgm:presLayoutVars>
          <dgm:bulletEnabled val="1"/>
        </dgm:presLayoutVars>
      </dgm:prSet>
      <dgm:spPr/>
    </dgm:pt>
    <dgm:pt modelId="{D8549D17-EAB4-417C-A427-7CF34C59486B}" type="pres">
      <dgm:prSet presAssocID="{5E4F72DD-6A59-415C-AB12-2FD09B996C82}" presName="sibTrans" presStyleLbl="sibTrans2D1" presStyleIdx="0" presStyleCnt="1"/>
      <dgm:spPr/>
    </dgm:pt>
    <dgm:pt modelId="{589A5FD2-9091-4B20-B19D-3686E6063745}" type="pres">
      <dgm:prSet presAssocID="{5E4F72DD-6A59-415C-AB12-2FD09B996C82}" presName="connectorText" presStyleLbl="sibTrans2D1" presStyleIdx="0" presStyleCnt="1"/>
      <dgm:spPr/>
    </dgm:pt>
    <dgm:pt modelId="{11C9EE71-36B2-4673-8581-2DE93BD28DA6}" type="pres">
      <dgm:prSet presAssocID="{5187DA38-96B0-4CC1-938F-929499115DA6}" presName="node" presStyleLbl="node1" presStyleIdx="1" presStyleCnt="2">
        <dgm:presLayoutVars>
          <dgm:bulletEnabled val="1"/>
        </dgm:presLayoutVars>
      </dgm:prSet>
      <dgm:spPr/>
    </dgm:pt>
  </dgm:ptLst>
  <dgm:cxnLst>
    <dgm:cxn modelId="{AD42CF0B-8354-4501-A61F-C14F2EA35E97}" type="presOf" srcId="{0D21357D-10A2-4C4D-B6F9-1C4D7558A134}" destId="{304D69F2-6865-4AB0-87FD-E27DEE84C799}" srcOrd="0" destOrd="0" presId="urn:microsoft.com/office/officeart/2005/8/layout/process2"/>
    <dgm:cxn modelId="{FFDEE21A-D10D-41E1-8859-13E951F42CA5}" type="presOf" srcId="{64285A89-F94A-42E7-8B93-C6A06656FF49}" destId="{404CA081-3D19-4844-983F-ECC1E4A93C42}" srcOrd="0" destOrd="0" presId="urn:microsoft.com/office/officeart/2005/8/layout/process2"/>
    <dgm:cxn modelId="{B456B037-E625-45C0-B27D-7B1E79A2834B}" type="presOf" srcId="{5E4F72DD-6A59-415C-AB12-2FD09B996C82}" destId="{D8549D17-EAB4-417C-A427-7CF34C59486B}" srcOrd="0" destOrd="0" presId="urn:microsoft.com/office/officeart/2005/8/layout/process2"/>
    <dgm:cxn modelId="{D9C9736B-FE0B-48BE-BD6E-0B05F614FA2D}" type="presOf" srcId="{5E4F72DD-6A59-415C-AB12-2FD09B996C82}" destId="{589A5FD2-9091-4B20-B19D-3686E6063745}" srcOrd="1" destOrd="0" presId="urn:microsoft.com/office/officeart/2005/8/layout/process2"/>
    <dgm:cxn modelId="{42EC4088-D488-4B69-97B7-42B02C6B8E44}" type="presOf" srcId="{5187DA38-96B0-4CC1-938F-929499115DA6}" destId="{11C9EE71-36B2-4673-8581-2DE93BD28DA6}" srcOrd="0" destOrd="0" presId="urn:microsoft.com/office/officeart/2005/8/layout/process2"/>
    <dgm:cxn modelId="{48404591-2995-43BA-A22E-6496230B4C32}" srcId="{64285A89-F94A-42E7-8B93-C6A06656FF49}" destId="{0D21357D-10A2-4C4D-B6F9-1C4D7558A134}" srcOrd="0" destOrd="0" parTransId="{2A16262E-52A6-40B0-9030-DC994FFCF38D}" sibTransId="{5E4F72DD-6A59-415C-AB12-2FD09B996C82}"/>
    <dgm:cxn modelId="{37773F92-B591-445F-B095-3C05630DE1FA}" srcId="{64285A89-F94A-42E7-8B93-C6A06656FF49}" destId="{5187DA38-96B0-4CC1-938F-929499115DA6}" srcOrd="1" destOrd="0" parTransId="{2F348648-80CB-41FC-AFA9-557D49D861B2}" sibTransId="{AAC434EE-0D25-4EA1-B29A-8DBA926C6984}"/>
    <dgm:cxn modelId="{1C50DD3E-2234-400A-A2B8-D6D3B64A5759}" type="presParOf" srcId="{404CA081-3D19-4844-983F-ECC1E4A93C42}" destId="{304D69F2-6865-4AB0-87FD-E27DEE84C799}" srcOrd="0" destOrd="0" presId="urn:microsoft.com/office/officeart/2005/8/layout/process2"/>
    <dgm:cxn modelId="{CD24C4F4-86D8-426C-84F5-FCDB21CDF32B}" type="presParOf" srcId="{404CA081-3D19-4844-983F-ECC1E4A93C42}" destId="{D8549D17-EAB4-417C-A427-7CF34C59486B}" srcOrd="1" destOrd="0" presId="urn:microsoft.com/office/officeart/2005/8/layout/process2"/>
    <dgm:cxn modelId="{56AC3534-2C14-408C-A3DF-22BE250ABE09}" type="presParOf" srcId="{D8549D17-EAB4-417C-A427-7CF34C59486B}" destId="{589A5FD2-9091-4B20-B19D-3686E6063745}" srcOrd="0" destOrd="0" presId="urn:microsoft.com/office/officeart/2005/8/layout/process2"/>
    <dgm:cxn modelId="{7FC9FFEF-EE70-470F-B03B-7EDD2A1D2CFE}" type="presParOf" srcId="{404CA081-3D19-4844-983F-ECC1E4A93C42}" destId="{11C9EE71-36B2-4673-8581-2DE93BD28DA6}"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9676F7-7886-4B38-B8FA-CEE95624CB4E}" type="doc">
      <dgm:prSet loTypeId="urn:microsoft.com/office/officeart/2005/8/layout/hierarchy5" loCatId="hierarchy" qsTypeId="urn:microsoft.com/office/officeart/2005/8/quickstyle/simple1" qsCatId="simple" csTypeId="urn:microsoft.com/office/officeart/2005/8/colors/accent1_1" csCatId="accent1" phldr="1"/>
      <dgm:spPr/>
      <dgm:t>
        <a:bodyPr/>
        <a:lstStyle/>
        <a:p>
          <a:endParaRPr lang="it-IT"/>
        </a:p>
      </dgm:t>
    </dgm:pt>
    <dgm:pt modelId="{78F0C443-1556-4549-AFC6-BCF6D0A4B5AF}">
      <dgm:prSet phldrT="[Testo]"/>
      <dgm:spPr/>
      <dgm:t>
        <a:bodyPr/>
        <a:lstStyle/>
        <a:p>
          <a:r>
            <a:rPr lang="it-IT" dirty="0"/>
            <a:t>Obiettivi strategici (3)</a:t>
          </a:r>
        </a:p>
      </dgm:t>
    </dgm:pt>
    <dgm:pt modelId="{6190016D-A5B1-4577-AF1D-CA5A5FA3DC6A}" type="parTrans" cxnId="{CDB076D0-2BCA-44F6-A365-973FF9BBB849}">
      <dgm:prSet/>
      <dgm:spPr/>
      <dgm:t>
        <a:bodyPr/>
        <a:lstStyle/>
        <a:p>
          <a:endParaRPr lang="it-IT"/>
        </a:p>
      </dgm:t>
    </dgm:pt>
    <dgm:pt modelId="{3E07DFFC-8F0A-4473-B000-9CFEB909CEAA}" type="sibTrans" cxnId="{CDB076D0-2BCA-44F6-A365-973FF9BBB849}">
      <dgm:prSet/>
      <dgm:spPr/>
      <dgm:t>
        <a:bodyPr/>
        <a:lstStyle/>
        <a:p>
          <a:endParaRPr lang="it-IT"/>
        </a:p>
      </dgm:t>
    </dgm:pt>
    <dgm:pt modelId="{A2DB24F6-C719-4061-A0FA-AD314E6B1892}">
      <dgm:prSet phldrT="[Testo]"/>
      <dgm:spPr/>
      <dgm:t>
        <a:bodyPr/>
        <a:lstStyle/>
        <a:p>
          <a:r>
            <a:rPr lang="it-IT" dirty="0"/>
            <a:t>Obiettivi Operativi (9)</a:t>
          </a:r>
        </a:p>
      </dgm:t>
    </dgm:pt>
    <dgm:pt modelId="{B19E773F-5570-4E25-80E7-011143F0FDE7}" type="parTrans" cxnId="{0D37E8FD-2C08-4420-B495-F28C3622DD39}">
      <dgm:prSet/>
      <dgm:spPr/>
      <dgm:t>
        <a:bodyPr/>
        <a:lstStyle/>
        <a:p>
          <a:endParaRPr lang="it-IT"/>
        </a:p>
      </dgm:t>
    </dgm:pt>
    <dgm:pt modelId="{D67F8048-3C28-4B72-96A7-A678803E7F69}" type="sibTrans" cxnId="{0D37E8FD-2C08-4420-B495-F28C3622DD39}">
      <dgm:prSet/>
      <dgm:spPr/>
      <dgm:t>
        <a:bodyPr/>
        <a:lstStyle/>
        <a:p>
          <a:endParaRPr lang="it-IT"/>
        </a:p>
      </dgm:t>
    </dgm:pt>
    <dgm:pt modelId="{B76768D9-6040-4940-82BC-1E63D05CB7A3}">
      <dgm:prSet/>
      <dgm:spPr/>
      <dgm:t>
        <a:bodyPr/>
        <a:lstStyle/>
        <a:p>
          <a:r>
            <a:rPr lang="it-IT" dirty="0"/>
            <a:t>Indicatori (19), con Target e Fonte</a:t>
          </a:r>
        </a:p>
      </dgm:t>
    </dgm:pt>
    <dgm:pt modelId="{2E35F50B-71BC-4C7B-B6C0-8878908A1899}" type="parTrans" cxnId="{54B472AD-CAA5-4A47-8902-7CF6500F2F7C}">
      <dgm:prSet/>
      <dgm:spPr/>
      <dgm:t>
        <a:bodyPr/>
        <a:lstStyle/>
        <a:p>
          <a:endParaRPr lang="it-IT"/>
        </a:p>
      </dgm:t>
    </dgm:pt>
    <dgm:pt modelId="{96E79353-C54F-4425-9628-0C55CE7C5B36}" type="sibTrans" cxnId="{54B472AD-CAA5-4A47-8902-7CF6500F2F7C}">
      <dgm:prSet/>
      <dgm:spPr/>
      <dgm:t>
        <a:bodyPr/>
        <a:lstStyle/>
        <a:p>
          <a:endParaRPr lang="it-IT"/>
        </a:p>
      </dgm:t>
    </dgm:pt>
    <dgm:pt modelId="{15CD151F-C9BE-4326-9651-EC281E43B1AB}">
      <dgm:prSet/>
      <dgm:spPr/>
      <dgm:t>
        <a:bodyPr/>
        <a:lstStyle/>
        <a:p>
          <a:r>
            <a:rPr lang="it-IT" dirty="0"/>
            <a:t>Strutture (4) ed Uffici (12) coinvolte e relativo peso %</a:t>
          </a:r>
        </a:p>
      </dgm:t>
    </dgm:pt>
    <dgm:pt modelId="{4081E774-BF76-45B6-BFC3-BE688F68D41B}" type="parTrans" cxnId="{73CAF666-BB6F-4F90-9B55-39B9954C87B3}">
      <dgm:prSet/>
      <dgm:spPr/>
      <dgm:t>
        <a:bodyPr/>
        <a:lstStyle/>
        <a:p>
          <a:endParaRPr lang="it-IT"/>
        </a:p>
      </dgm:t>
    </dgm:pt>
    <dgm:pt modelId="{80EE0796-187E-409E-8DDB-2AB8B8268FB5}" type="sibTrans" cxnId="{73CAF666-BB6F-4F90-9B55-39B9954C87B3}">
      <dgm:prSet/>
      <dgm:spPr/>
      <dgm:t>
        <a:bodyPr/>
        <a:lstStyle/>
        <a:p>
          <a:endParaRPr lang="it-IT"/>
        </a:p>
      </dgm:t>
    </dgm:pt>
    <dgm:pt modelId="{C91CD50E-13D2-4F22-946E-AF6DCE78A27B}" type="pres">
      <dgm:prSet presAssocID="{BD9676F7-7886-4B38-B8FA-CEE95624CB4E}" presName="mainComposite" presStyleCnt="0">
        <dgm:presLayoutVars>
          <dgm:chPref val="1"/>
          <dgm:dir/>
          <dgm:animOne val="branch"/>
          <dgm:animLvl val="lvl"/>
          <dgm:resizeHandles val="exact"/>
        </dgm:presLayoutVars>
      </dgm:prSet>
      <dgm:spPr/>
    </dgm:pt>
    <dgm:pt modelId="{EC620D16-C1AE-40C4-8259-329C2F051B32}" type="pres">
      <dgm:prSet presAssocID="{BD9676F7-7886-4B38-B8FA-CEE95624CB4E}" presName="hierFlow" presStyleCnt="0"/>
      <dgm:spPr/>
    </dgm:pt>
    <dgm:pt modelId="{333F4D82-6993-4936-80C7-A8EEB9308FED}" type="pres">
      <dgm:prSet presAssocID="{BD9676F7-7886-4B38-B8FA-CEE95624CB4E}" presName="hierChild1" presStyleCnt="0">
        <dgm:presLayoutVars>
          <dgm:chPref val="1"/>
          <dgm:animOne val="branch"/>
          <dgm:animLvl val="lvl"/>
        </dgm:presLayoutVars>
      </dgm:prSet>
      <dgm:spPr/>
    </dgm:pt>
    <dgm:pt modelId="{A8A5649E-6B16-49EF-9E04-3344EB4400D5}" type="pres">
      <dgm:prSet presAssocID="{78F0C443-1556-4549-AFC6-BCF6D0A4B5AF}" presName="Name17" presStyleCnt="0"/>
      <dgm:spPr/>
    </dgm:pt>
    <dgm:pt modelId="{5F244E9F-3C65-4725-8A2C-3BA392496F0D}" type="pres">
      <dgm:prSet presAssocID="{78F0C443-1556-4549-AFC6-BCF6D0A4B5AF}" presName="level1Shape" presStyleLbl="node0" presStyleIdx="0" presStyleCnt="1" custScaleX="82876" custScaleY="67764" custLinFactNeighborX="-5441" custLinFactNeighborY="62426">
        <dgm:presLayoutVars>
          <dgm:chPref val="3"/>
        </dgm:presLayoutVars>
      </dgm:prSet>
      <dgm:spPr/>
    </dgm:pt>
    <dgm:pt modelId="{857C03AC-0D89-4475-8E3C-AB7DC4AB8989}" type="pres">
      <dgm:prSet presAssocID="{78F0C443-1556-4549-AFC6-BCF6D0A4B5AF}" presName="hierChild2" presStyleCnt="0"/>
      <dgm:spPr/>
    </dgm:pt>
    <dgm:pt modelId="{5D5F1A98-F290-4E7F-A5D2-9843E0FAC634}" type="pres">
      <dgm:prSet presAssocID="{B19E773F-5570-4E25-80E7-011143F0FDE7}" presName="Name25" presStyleLbl="parChTrans1D2" presStyleIdx="0" presStyleCnt="1"/>
      <dgm:spPr/>
    </dgm:pt>
    <dgm:pt modelId="{1BB4C9F5-32BC-4935-856F-55996432001D}" type="pres">
      <dgm:prSet presAssocID="{B19E773F-5570-4E25-80E7-011143F0FDE7}" presName="connTx" presStyleLbl="parChTrans1D2" presStyleIdx="0" presStyleCnt="1"/>
      <dgm:spPr/>
    </dgm:pt>
    <dgm:pt modelId="{2F9E5112-587A-4FE8-9AD3-12EC890983C6}" type="pres">
      <dgm:prSet presAssocID="{A2DB24F6-C719-4061-A0FA-AD314E6B1892}" presName="Name30" presStyleCnt="0"/>
      <dgm:spPr/>
    </dgm:pt>
    <dgm:pt modelId="{79509887-CB69-4482-A1BC-2DFE04511A06}" type="pres">
      <dgm:prSet presAssocID="{A2DB24F6-C719-4061-A0FA-AD314E6B1892}" presName="level2Shape" presStyleLbl="node2" presStyleIdx="0" presStyleCnt="1" custScaleX="86712" custScaleY="72441" custLinFactNeighborX="-25960" custLinFactNeighborY="62426"/>
      <dgm:spPr/>
    </dgm:pt>
    <dgm:pt modelId="{503735CB-D8BB-47AC-9A1A-4FADFF2AA58D}" type="pres">
      <dgm:prSet presAssocID="{A2DB24F6-C719-4061-A0FA-AD314E6B1892}" presName="hierChild3" presStyleCnt="0"/>
      <dgm:spPr/>
    </dgm:pt>
    <dgm:pt modelId="{F1699CC2-FDA0-4388-9468-EE79D2DAE2ED}" type="pres">
      <dgm:prSet presAssocID="{2E35F50B-71BC-4C7B-B6C0-8878908A1899}" presName="Name25" presStyleLbl="parChTrans1D3" presStyleIdx="0" presStyleCnt="2"/>
      <dgm:spPr/>
    </dgm:pt>
    <dgm:pt modelId="{0D9F4FAA-34F4-465A-9237-CCEEB7CC46AA}" type="pres">
      <dgm:prSet presAssocID="{2E35F50B-71BC-4C7B-B6C0-8878908A1899}" presName="connTx" presStyleLbl="parChTrans1D3" presStyleIdx="0" presStyleCnt="2"/>
      <dgm:spPr/>
    </dgm:pt>
    <dgm:pt modelId="{EA646E75-6F3C-4B6D-A42A-E97FC834CDEC}" type="pres">
      <dgm:prSet presAssocID="{B76768D9-6040-4940-82BC-1E63D05CB7A3}" presName="Name30" presStyleCnt="0"/>
      <dgm:spPr/>
    </dgm:pt>
    <dgm:pt modelId="{39B238D7-DD9A-4699-8CD7-8E52CF0DFD7A}" type="pres">
      <dgm:prSet presAssocID="{B76768D9-6040-4940-82BC-1E63D05CB7A3}" presName="level2Shape" presStyleLbl="node3" presStyleIdx="0" presStyleCnt="2" custScaleX="86562" custScaleY="71830" custLinFactNeighborX="-35047" custLinFactNeighborY="51028"/>
      <dgm:spPr/>
    </dgm:pt>
    <dgm:pt modelId="{1A516413-B64C-4266-8EEB-E3565265642C}" type="pres">
      <dgm:prSet presAssocID="{B76768D9-6040-4940-82BC-1E63D05CB7A3}" presName="hierChild3" presStyleCnt="0"/>
      <dgm:spPr/>
    </dgm:pt>
    <dgm:pt modelId="{499A2C15-7165-4B0E-8787-65BB663FAE2E}" type="pres">
      <dgm:prSet presAssocID="{4081E774-BF76-45B6-BFC3-BE688F68D41B}" presName="Name25" presStyleLbl="parChTrans1D3" presStyleIdx="1" presStyleCnt="2"/>
      <dgm:spPr/>
    </dgm:pt>
    <dgm:pt modelId="{66B614D6-6B6D-4065-89F2-E953C681AC86}" type="pres">
      <dgm:prSet presAssocID="{4081E774-BF76-45B6-BFC3-BE688F68D41B}" presName="connTx" presStyleLbl="parChTrans1D3" presStyleIdx="1" presStyleCnt="2"/>
      <dgm:spPr/>
    </dgm:pt>
    <dgm:pt modelId="{AF0DC4FA-FE61-485C-B570-A492AA409D7F}" type="pres">
      <dgm:prSet presAssocID="{15CD151F-C9BE-4326-9651-EC281E43B1AB}" presName="Name30" presStyleCnt="0"/>
      <dgm:spPr/>
    </dgm:pt>
    <dgm:pt modelId="{7312BE68-C625-4976-A163-1BA91CC6D528}" type="pres">
      <dgm:prSet presAssocID="{15CD151F-C9BE-4326-9651-EC281E43B1AB}" presName="level2Shape" presStyleLbl="node3" presStyleIdx="1" presStyleCnt="2" custScaleX="87264" custScaleY="72250" custLinFactNeighborX="-35047" custLinFactNeighborY="74735"/>
      <dgm:spPr/>
    </dgm:pt>
    <dgm:pt modelId="{0875C62F-1BCC-4209-9747-241557B6C5DC}" type="pres">
      <dgm:prSet presAssocID="{15CD151F-C9BE-4326-9651-EC281E43B1AB}" presName="hierChild3" presStyleCnt="0"/>
      <dgm:spPr/>
    </dgm:pt>
    <dgm:pt modelId="{FDA71E66-D902-49C5-993F-098F07A3F310}" type="pres">
      <dgm:prSet presAssocID="{BD9676F7-7886-4B38-B8FA-CEE95624CB4E}" presName="bgShapesFlow" presStyleCnt="0"/>
      <dgm:spPr/>
    </dgm:pt>
  </dgm:ptLst>
  <dgm:cxnLst>
    <dgm:cxn modelId="{7583D12D-430F-6D4A-A1BB-DD20F3843B87}" type="presOf" srcId="{B76768D9-6040-4940-82BC-1E63D05CB7A3}" destId="{39B238D7-DD9A-4699-8CD7-8E52CF0DFD7A}" srcOrd="0" destOrd="0" presId="urn:microsoft.com/office/officeart/2005/8/layout/hierarchy5"/>
    <dgm:cxn modelId="{B3D16D34-C1EC-4844-8A56-533CA50F7C26}" type="presOf" srcId="{4081E774-BF76-45B6-BFC3-BE688F68D41B}" destId="{499A2C15-7165-4B0E-8787-65BB663FAE2E}" srcOrd="0" destOrd="0" presId="urn:microsoft.com/office/officeart/2005/8/layout/hierarchy5"/>
    <dgm:cxn modelId="{34C4C444-B07C-3F47-A7D8-63D106D14F06}" type="presOf" srcId="{2E35F50B-71BC-4C7B-B6C0-8878908A1899}" destId="{F1699CC2-FDA0-4388-9468-EE79D2DAE2ED}" srcOrd="0" destOrd="0" presId="urn:microsoft.com/office/officeart/2005/8/layout/hierarchy5"/>
    <dgm:cxn modelId="{73CAF666-BB6F-4F90-9B55-39B9954C87B3}" srcId="{A2DB24F6-C719-4061-A0FA-AD314E6B1892}" destId="{15CD151F-C9BE-4326-9651-EC281E43B1AB}" srcOrd="1" destOrd="0" parTransId="{4081E774-BF76-45B6-BFC3-BE688F68D41B}" sibTransId="{80EE0796-187E-409E-8DDB-2AB8B8268FB5}"/>
    <dgm:cxn modelId="{13C89B6A-6596-CE4A-85C5-9DFD2BBDF52C}" type="presOf" srcId="{B19E773F-5570-4E25-80E7-011143F0FDE7}" destId="{1BB4C9F5-32BC-4935-856F-55996432001D}" srcOrd="1" destOrd="0" presId="urn:microsoft.com/office/officeart/2005/8/layout/hierarchy5"/>
    <dgm:cxn modelId="{FA0B544C-3B61-D24B-AC2D-4279B6CCE9DC}" type="presOf" srcId="{78F0C443-1556-4549-AFC6-BCF6D0A4B5AF}" destId="{5F244E9F-3C65-4725-8A2C-3BA392496F0D}" srcOrd="0" destOrd="0" presId="urn:microsoft.com/office/officeart/2005/8/layout/hierarchy5"/>
    <dgm:cxn modelId="{330EA751-95D7-9345-A839-E4D22E292C3C}" type="presOf" srcId="{2E35F50B-71BC-4C7B-B6C0-8878908A1899}" destId="{0D9F4FAA-34F4-465A-9237-CCEEB7CC46AA}" srcOrd="1" destOrd="0" presId="urn:microsoft.com/office/officeart/2005/8/layout/hierarchy5"/>
    <dgm:cxn modelId="{C2700A52-02B1-2F41-950A-D72AD479E6A3}" type="presOf" srcId="{A2DB24F6-C719-4061-A0FA-AD314E6B1892}" destId="{79509887-CB69-4482-A1BC-2DFE04511A06}" srcOrd="0" destOrd="0" presId="urn:microsoft.com/office/officeart/2005/8/layout/hierarchy5"/>
    <dgm:cxn modelId="{7626F68E-D702-F746-A833-DAC7251BC8E0}" type="presOf" srcId="{15CD151F-C9BE-4326-9651-EC281E43B1AB}" destId="{7312BE68-C625-4976-A163-1BA91CC6D528}" srcOrd="0" destOrd="0" presId="urn:microsoft.com/office/officeart/2005/8/layout/hierarchy5"/>
    <dgm:cxn modelId="{8AF5DF94-80D3-9547-A9DC-4277B071F0FA}" type="presOf" srcId="{B19E773F-5570-4E25-80E7-011143F0FDE7}" destId="{5D5F1A98-F290-4E7F-A5D2-9843E0FAC634}" srcOrd="0" destOrd="0" presId="urn:microsoft.com/office/officeart/2005/8/layout/hierarchy5"/>
    <dgm:cxn modelId="{54B472AD-CAA5-4A47-8902-7CF6500F2F7C}" srcId="{A2DB24F6-C719-4061-A0FA-AD314E6B1892}" destId="{B76768D9-6040-4940-82BC-1E63D05CB7A3}" srcOrd="0" destOrd="0" parTransId="{2E35F50B-71BC-4C7B-B6C0-8878908A1899}" sibTransId="{96E79353-C54F-4425-9628-0C55CE7C5B36}"/>
    <dgm:cxn modelId="{CDB076D0-2BCA-44F6-A365-973FF9BBB849}" srcId="{BD9676F7-7886-4B38-B8FA-CEE95624CB4E}" destId="{78F0C443-1556-4549-AFC6-BCF6D0A4B5AF}" srcOrd="0" destOrd="0" parTransId="{6190016D-A5B1-4577-AF1D-CA5A5FA3DC6A}" sibTransId="{3E07DFFC-8F0A-4473-B000-9CFEB909CEAA}"/>
    <dgm:cxn modelId="{087F4CDC-EB16-1A43-ABEC-1FDC3484851D}" type="presOf" srcId="{4081E774-BF76-45B6-BFC3-BE688F68D41B}" destId="{66B614D6-6B6D-4065-89F2-E953C681AC86}" srcOrd="1" destOrd="0" presId="urn:microsoft.com/office/officeart/2005/8/layout/hierarchy5"/>
    <dgm:cxn modelId="{608516E8-94B6-1345-9DA3-AF5A9CCCC591}" type="presOf" srcId="{BD9676F7-7886-4B38-B8FA-CEE95624CB4E}" destId="{C91CD50E-13D2-4F22-946E-AF6DCE78A27B}" srcOrd="0" destOrd="0" presId="urn:microsoft.com/office/officeart/2005/8/layout/hierarchy5"/>
    <dgm:cxn modelId="{0D37E8FD-2C08-4420-B495-F28C3622DD39}" srcId="{78F0C443-1556-4549-AFC6-BCF6D0A4B5AF}" destId="{A2DB24F6-C719-4061-A0FA-AD314E6B1892}" srcOrd="0" destOrd="0" parTransId="{B19E773F-5570-4E25-80E7-011143F0FDE7}" sibTransId="{D67F8048-3C28-4B72-96A7-A678803E7F69}"/>
    <dgm:cxn modelId="{3F7B983F-F6B7-9943-8B16-15279091FC80}" type="presParOf" srcId="{C91CD50E-13D2-4F22-946E-AF6DCE78A27B}" destId="{EC620D16-C1AE-40C4-8259-329C2F051B32}" srcOrd="0" destOrd="0" presId="urn:microsoft.com/office/officeart/2005/8/layout/hierarchy5"/>
    <dgm:cxn modelId="{6CB057AA-0DC6-F04E-A706-6A4A58AA7AA4}" type="presParOf" srcId="{EC620D16-C1AE-40C4-8259-329C2F051B32}" destId="{333F4D82-6993-4936-80C7-A8EEB9308FED}" srcOrd="0" destOrd="0" presId="urn:microsoft.com/office/officeart/2005/8/layout/hierarchy5"/>
    <dgm:cxn modelId="{27061082-8BA2-464D-A4E5-1D115919F9A0}" type="presParOf" srcId="{333F4D82-6993-4936-80C7-A8EEB9308FED}" destId="{A8A5649E-6B16-49EF-9E04-3344EB4400D5}" srcOrd="0" destOrd="0" presId="urn:microsoft.com/office/officeart/2005/8/layout/hierarchy5"/>
    <dgm:cxn modelId="{23671006-460F-AB44-B063-6E26B68C5036}" type="presParOf" srcId="{A8A5649E-6B16-49EF-9E04-3344EB4400D5}" destId="{5F244E9F-3C65-4725-8A2C-3BA392496F0D}" srcOrd="0" destOrd="0" presId="urn:microsoft.com/office/officeart/2005/8/layout/hierarchy5"/>
    <dgm:cxn modelId="{093D70B7-1633-BF42-B212-E73E5D9FCF02}" type="presParOf" srcId="{A8A5649E-6B16-49EF-9E04-3344EB4400D5}" destId="{857C03AC-0D89-4475-8E3C-AB7DC4AB8989}" srcOrd="1" destOrd="0" presId="urn:microsoft.com/office/officeart/2005/8/layout/hierarchy5"/>
    <dgm:cxn modelId="{FD8304F5-A92B-944E-8EEB-16C7E3C8F329}" type="presParOf" srcId="{857C03AC-0D89-4475-8E3C-AB7DC4AB8989}" destId="{5D5F1A98-F290-4E7F-A5D2-9843E0FAC634}" srcOrd="0" destOrd="0" presId="urn:microsoft.com/office/officeart/2005/8/layout/hierarchy5"/>
    <dgm:cxn modelId="{D82187A2-38B5-4F47-BEFB-61992EF6442F}" type="presParOf" srcId="{5D5F1A98-F290-4E7F-A5D2-9843E0FAC634}" destId="{1BB4C9F5-32BC-4935-856F-55996432001D}" srcOrd="0" destOrd="0" presId="urn:microsoft.com/office/officeart/2005/8/layout/hierarchy5"/>
    <dgm:cxn modelId="{22D42365-F8D8-2E4C-9AE5-73A035DD3AB6}" type="presParOf" srcId="{857C03AC-0D89-4475-8E3C-AB7DC4AB8989}" destId="{2F9E5112-587A-4FE8-9AD3-12EC890983C6}" srcOrd="1" destOrd="0" presId="urn:microsoft.com/office/officeart/2005/8/layout/hierarchy5"/>
    <dgm:cxn modelId="{39AE145D-85EF-6549-87E8-92CE6B475A79}" type="presParOf" srcId="{2F9E5112-587A-4FE8-9AD3-12EC890983C6}" destId="{79509887-CB69-4482-A1BC-2DFE04511A06}" srcOrd="0" destOrd="0" presId="urn:microsoft.com/office/officeart/2005/8/layout/hierarchy5"/>
    <dgm:cxn modelId="{55B9C40B-240E-F948-8D53-95DFF45C8026}" type="presParOf" srcId="{2F9E5112-587A-4FE8-9AD3-12EC890983C6}" destId="{503735CB-D8BB-47AC-9A1A-4FADFF2AA58D}" srcOrd="1" destOrd="0" presId="urn:microsoft.com/office/officeart/2005/8/layout/hierarchy5"/>
    <dgm:cxn modelId="{361D0A9E-4D48-9845-A9CD-9AEA3D9126FA}" type="presParOf" srcId="{503735CB-D8BB-47AC-9A1A-4FADFF2AA58D}" destId="{F1699CC2-FDA0-4388-9468-EE79D2DAE2ED}" srcOrd="0" destOrd="0" presId="urn:microsoft.com/office/officeart/2005/8/layout/hierarchy5"/>
    <dgm:cxn modelId="{B2C9CDD1-2CE0-A64D-9A23-05F3E80DE002}" type="presParOf" srcId="{F1699CC2-FDA0-4388-9468-EE79D2DAE2ED}" destId="{0D9F4FAA-34F4-465A-9237-CCEEB7CC46AA}" srcOrd="0" destOrd="0" presId="urn:microsoft.com/office/officeart/2005/8/layout/hierarchy5"/>
    <dgm:cxn modelId="{621E93E7-2E00-DC4D-84F8-9A1D2D69F6A5}" type="presParOf" srcId="{503735CB-D8BB-47AC-9A1A-4FADFF2AA58D}" destId="{EA646E75-6F3C-4B6D-A42A-E97FC834CDEC}" srcOrd="1" destOrd="0" presId="urn:microsoft.com/office/officeart/2005/8/layout/hierarchy5"/>
    <dgm:cxn modelId="{AAFB5438-8FD6-BB48-B980-0EC446F12DA7}" type="presParOf" srcId="{EA646E75-6F3C-4B6D-A42A-E97FC834CDEC}" destId="{39B238D7-DD9A-4699-8CD7-8E52CF0DFD7A}" srcOrd="0" destOrd="0" presId="urn:microsoft.com/office/officeart/2005/8/layout/hierarchy5"/>
    <dgm:cxn modelId="{569E5C54-CE0D-D943-BE43-1B506A9E02A7}" type="presParOf" srcId="{EA646E75-6F3C-4B6D-A42A-E97FC834CDEC}" destId="{1A516413-B64C-4266-8EEB-E3565265642C}" srcOrd="1" destOrd="0" presId="urn:microsoft.com/office/officeart/2005/8/layout/hierarchy5"/>
    <dgm:cxn modelId="{0A15C55A-03B0-1F47-9E18-48FA0AE498B1}" type="presParOf" srcId="{503735CB-D8BB-47AC-9A1A-4FADFF2AA58D}" destId="{499A2C15-7165-4B0E-8787-65BB663FAE2E}" srcOrd="2" destOrd="0" presId="urn:microsoft.com/office/officeart/2005/8/layout/hierarchy5"/>
    <dgm:cxn modelId="{F6BE71EF-BE2C-764E-B628-9837D7BE4E75}" type="presParOf" srcId="{499A2C15-7165-4B0E-8787-65BB663FAE2E}" destId="{66B614D6-6B6D-4065-89F2-E953C681AC86}" srcOrd="0" destOrd="0" presId="urn:microsoft.com/office/officeart/2005/8/layout/hierarchy5"/>
    <dgm:cxn modelId="{5E6BC853-89FF-CC4D-A426-6C780A947CE0}" type="presParOf" srcId="{503735CB-D8BB-47AC-9A1A-4FADFF2AA58D}" destId="{AF0DC4FA-FE61-485C-B570-A492AA409D7F}" srcOrd="3" destOrd="0" presId="urn:microsoft.com/office/officeart/2005/8/layout/hierarchy5"/>
    <dgm:cxn modelId="{F4DAF6B5-D1DB-6F4B-9EBD-09F227793FAB}" type="presParOf" srcId="{AF0DC4FA-FE61-485C-B570-A492AA409D7F}" destId="{7312BE68-C625-4976-A163-1BA91CC6D528}" srcOrd="0" destOrd="0" presId="urn:microsoft.com/office/officeart/2005/8/layout/hierarchy5"/>
    <dgm:cxn modelId="{63C77227-49A1-6248-A868-3E505461834F}" type="presParOf" srcId="{AF0DC4FA-FE61-485C-B570-A492AA409D7F}" destId="{0875C62F-1BCC-4209-9747-241557B6C5DC}" srcOrd="1" destOrd="0" presId="urn:microsoft.com/office/officeart/2005/8/layout/hierarchy5"/>
    <dgm:cxn modelId="{8F8A6B82-2E60-EE48-AC10-31D369F73B7B}" type="presParOf" srcId="{C91CD50E-13D2-4F22-946E-AF6DCE78A27B}" destId="{FDA71E66-D902-49C5-993F-098F07A3F310}"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6865B5-1526-42FD-AA25-E0A5C7B7A215}"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it-IT"/>
        </a:p>
      </dgm:t>
    </dgm:pt>
    <dgm:pt modelId="{403FA9B0-3F21-4DAC-BE54-612BB76ABF82}">
      <dgm:prSet phldrT="[Testo]"/>
      <dgm:spPr/>
      <dgm:t>
        <a:bodyPr/>
        <a:lstStyle/>
        <a:p>
          <a:r>
            <a:rPr lang="it-IT" b="1" u="none" dirty="0"/>
            <a:t>Criticità ed opportunità di carattere generale e “strutturale”</a:t>
          </a:r>
          <a:endParaRPr lang="it-IT" u="none" dirty="0"/>
        </a:p>
      </dgm:t>
    </dgm:pt>
    <dgm:pt modelId="{D948FB74-D805-4AC5-8615-A52C5C62AFED}" type="parTrans" cxnId="{9A114988-ED48-4281-99ED-79A31E3BD5CF}">
      <dgm:prSet/>
      <dgm:spPr/>
      <dgm:t>
        <a:bodyPr/>
        <a:lstStyle/>
        <a:p>
          <a:endParaRPr lang="it-IT"/>
        </a:p>
      </dgm:t>
    </dgm:pt>
    <dgm:pt modelId="{7F115222-749F-4749-9102-0AAFBC47BF3B}" type="sibTrans" cxnId="{9A114988-ED48-4281-99ED-79A31E3BD5CF}">
      <dgm:prSet/>
      <dgm:spPr/>
      <dgm:t>
        <a:bodyPr/>
        <a:lstStyle/>
        <a:p>
          <a:endParaRPr lang="it-IT"/>
        </a:p>
      </dgm:t>
    </dgm:pt>
    <dgm:pt modelId="{C7E1A8BC-7936-4122-ABAB-438481930032}">
      <dgm:prSet phldrT="[Testo]"/>
      <dgm:spPr/>
      <dgm:t>
        <a:bodyPr/>
        <a:lstStyle/>
        <a:p>
          <a:r>
            <a:rPr lang="it-IT" dirty="0"/>
            <a:t>Dotazione organica insufficiente</a:t>
          </a:r>
        </a:p>
      </dgm:t>
    </dgm:pt>
    <dgm:pt modelId="{A3E4708D-CE8F-4A44-9539-C95F5A0C9E97}" type="parTrans" cxnId="{ABD8DF09-F117-48C5-B55F-7982676D1CE7}">
      <dgm:prSet/>
      <dgm:spPr/>
      <dgm:t>
        <a:bodyPr/>
        <a:lstStyle/>
        <a:p>
          <a:endParaRPr lang="it-IT"/>
        </a:p>
      </dgm:t>
    </dgm:pt>
    <dgm:pt modelId="{98A30E34-5298-44E8-8B9B-EF502F60C7A8}" type="sibTrans" cxnId="{ABD8DF09-F117-48C5-B55F-7982676D1CE7}">
      <dgm:prSet/>
      <dgm:spPr/>
      <dgm:t>
        <a:bodyPr/>
        <a:lstStyle/>
        <a:p>
          <a:endParaRPr lang="it-IT"/>
        </a:p>
      </dgm:t>
    </dgm:pt>
    <dgm:pt modelId="{BCDC771C-9ECC-498E-B171-F787CF63E975}">
      <dgm:prSet phldrT="[Testo]"/>
      <dgm:spPr/>
      <dgm:t>
        <a:bodyPr/>
        <a:lstStyle/>
        <a:p>
          <a:r>
            <a:rPr lang="it-IT" b="1" u="none" dirty="0"/>
            <a:t>Criticità ed opportunità connesse a taluni obiettivi ed indicatori</a:t>
          </a:r>
          <a:endParaRPr lang="it-IT" u="none" dirty="0"/>
        </a:p>
      </dgm:t>
    </dgm:pt>
    <dgm:pt modelId="{F48B7A5B-9F82-48AC-BCE8-C5890F3217E1}" type="parTrans" cxnId="{CEEFB03D-AA68-42B7-A9FE-EC512949E273}">
      <dgm:prSet/>
      <dgm:spPr/>
      <dgm:t>
        <a:bodyPr/>
        <a:lstStyle/>
        <a:p>
          <a:endParaRPr lang="it-IT"/>
        </a:p>
      </dgm:t>
    </dgm:pt>
    <dgm:pt modelId="{FEE9C76D-19A3-4BC2-B9D9-0CCD74EB9D0D}" type="sibTrans" cxnId="{CEEFB03D-AA68-42B7-A9FE-EC512949E273}">
      <dgm:prSet/>
      <dgm:spPr/>
      <dgm:t>
        <a:bodyPr/>
        <a:lstStyle/>
        <a:p>
          <a:endParaRPr lang="it-IT"/>
        </a:p>
      </dgm:t>
    </dgm:pt>
    <dgm:pt modelId="{82A0DB39-11E5-4711-8374-14103CEE6816}">
      <dgm:prSet phldrT="[Testo]"/>
      <dgm:spPr/>
      <dgm:t>
        <a:bodyPr/>
        <a:lstStyle/>
        <a:p>
          <a:r>
            <a:rPr lang="it-IT" dirty="0"/>
            <a:t>Bilancio a disposizione non proporzionato alla </a:t>
          </a:r>
          <a:r>
            <a:rPr lang="it-IT" dirty="0" err="1"/>
            <a:t>mission</a:t>
          </a:r>
          <a:endParaRPr lang="it-IT" dirty="0"/>
        </a:p>
      </dgm:t>
    </dgm:pt>
    <dgm:pt modelId="{6F9D4B36-6DBE-4560-9789-5ED6DC096504}" type="parTrans" cxnId="{F4EC17D2-FEFB-457A-AFB2-4EE2472EA17A}">
      <dgm:prSet/>
      <dgm:spPr/>
      <dgm:t>
        <a:bodyPr/>
        <a:lstStyle/>
        <a:p>
          <a:endParaRPr lang="it-IT"/>
        </a:p>
      </dgm:t>
    </dgm:pt>
    <dgm:pt modelId="{BFCEFE7D-6710-4D23-B828-486A6896B02A}" type="sibTrans" cxnId="{F4EC17D2-FEFB-457A-AFB2-4EE2472EA17A}">
      <dgm:prSet/>
      <dgm:spPr/>
      <dgm:t>
        <a:bodyPr/>
        <a:lstStyle/>
        <a:p>
          <a:endParaRPr lang="it-IT"/>
        </a:p>
      </dgm:t>
    </dgm:pt>
    <dgm:pt modelId="{07800A6B-0BCB-4A54-8036-221408D1CEBB}">
      <dgm:prSet phldrT="[Testo]"/>
      <dgm:spPr/>
      <dgm:t>
        <a:bodyPr/>
        <a:lstStyle/>
        <a:p>
          <a:r>
            <a:rPr lang="it-IT" dirty="0"/>
            <a:t>Controlli non terminati</a:t>
          </a:r>
        </a:p>
      </dgm:t>
    </dgm:pt>
    <dgm:pt modelId="{A34C1517-2DF6-46A3-9646-E5F61F67D76A}" type="parTrans" cxnId="{4EA658A5-299D-4CCE-82D4-E4ACE38ECF4D}">
      <dgm:prSet/>
      <dgm:spPr/>
      <dgm:t>
        <a:bodyPr/>
        <a:lstStyle/>
        <a:p>
          <a:endParaRPr lang="it-IT"/>
        </a:p>
      </dgm:t>
    </dgm:pt>
    <dgm:pt modelId="{CA768FFC-41F3-42BE-A506-1AFE6E3079AA}" type="sibTrans" cxnId="{4EA658A5-299D-4CCE-82D4-E4ACE38ECF4D}">
      <dgm:prSet/>
      <dgm:spPr/>
      <dgm:t>
        <a:bodyPr/>
        <a:lstStyle/>
        <a:p>
          <a:endParaRPr lang="it-IT"/>
        </a:p>
      </dgm:t>
    </dgm:pt>
    <dgm:pt modelId="{803E5127-3D15-4B04-8CD5-67FAB1A38403}">
      <dgm:prSet phldrT="[Testo]"/>
      <dgm:spPr/>
      <dgm:t>
        <a:bodyPr/>
        <a:lstStyle/>
        <a:p>
          <a:r>
            <a:rPr lang="it-IT" dirty="0"/>
            <a:t>Miglioramento, rispetto al 2017, nei Piani di Azione implementati in relazione a sessioni di Audit interno</a:t>
          </a:r>
        </a:p>
      </dgm:t>
    </dgm:pt>
    <dgm:pt modelId="{8465D41A-9024-4182-B7B2-03878EC1D86C}" type="parTrans" cxnId="{F31C00B5-015B-4138-BCC1-825F119C7218}">
      <dgm:prSet/>
      <dgm:spPr/>
    </dgm:pt>
    <dgm:pt modelId="{298F4E15-FA0B-48AB-8719-CDE24F19FF48}" type="sibTrans" cxnId="{F31C00B5-015B-4138-BCC1-825F119C7218}">
      <dgm:prSet/>
      <dgm:spPr/>
    </dgm:pt>
    <dgm:pt modelId="{09FBCB34-ED5C-4F32-BC84-2AAD161A5F63}" type="pres">
      <dgm:prSet presAssocID="{F56865B5-1526-42FD-AA25-E0A5C7B7A215}" presName="diagram" presStyleCnt="0">
        <dgm:presLayoutVars>
          <dgm:dir/>
          <dgm:resizeHandles val="exact"/>
        </dgm:presLayoutVars>
      </dgm:prSet>
      <dgm:spPr/>
    </dgm:pt>
    <dgm:pt modelId="{7FD08DF6-3185-4226-BB6C-2599D66839BF}" type="pres">
      <dgm:prSet presAssocID="{403FA9B0-3F21-4DAC-BE54-612BB76ABF82}" presName="node" presStyleLbl="node1" presStyleIdx="0" presStyleCnt="2">
        <dgm:presLayoutVars>
          <dgm:bulletEnabled val="1"/>
        </dgm:presLayoutVars>
      </dgm:prSet>
      <dgm:spPr/>
    </dgm:pt>
    <dgm:pt modelId="{05FDB06E-F530-4FA0-ADEB-2D1E46346D6C}" type="pres">
      <dgm:prSet presAssocID="{7F115222-749F-4749-9102-0AAFBC47BF3B}" presName="sibTrans" presStyleCnt="0"/>
      <dgm:spPr/>
    </dgm:pt>
    <dgm:pt modelId="{15D6E372-17D6-4B16-90C0-6D0675F632D4}" type="pres">
      <dgm:prSet presAssocID="{BCDC771C-9ECC-498E-B171-F787CF63E975}" presName="node" presStyleLbl="node1" presStyleIdx="1" presStyleCnt="2">
        <dgm:presLayoutVars>
          <dgm:bulletEnabled val="1"/>
        </dgm:presLayoutVars>
      </dgm:prSet>
      <dgm:spPr/>
    </dgm:pt>
  </dgm:ptLst>
  <dgm:cxnLst>
    <dgm:cxn modelId="{ABD8DF09-F117-48C5-B55F-7982676D1CE7}" srcId="{403FA9B0-3F21-4DAC-BE54-612BB76ABF82}" destId="{C7E1A8BC-7936-4122-ABAB-438481930032}" srcOrd="0" destOrd="0" parTransId="{A3E4708D-CE8F-4A44-9539-C95F5A0C9E97}" sibTransId="{98A30E34-5298-44E8-8B9B-EF502F60C7A8}"/>
    <dgm:cxn modelId="{02011F0A-9F92-4AD7-8863-A6047F28EC45}" type="presOf" srcId="{07800A6B-0BCB-4A54-8036-221408D1CEBB}" destId="{15D6E372-17D6-4B16-90C0-6D0675F632D4}" srcOrd="0" destOrd="1" presId="urn:microsoft.com/office/officeart/2005/8/layout/default"/>
    <dgm:cxn modelId="{87657718-3E36-4E51-BA21-59A245BF7B16}" type="presOf" srcId="{403FA9B0-3F21-4DAC-BE54-612BB76ABF82}" destId="{7FD08DF6-3185-4226-BB6C-2599D66839BF}" srcOrd="0" destOrd="0" presId="urn:microsoft.com/office/officeart/2005/8/layout/default"/>
    <dgm:cxn modelId="{CEEFB03D-AA68-42B7-A9FE-EC512949E273}" srcId="{F56865B5-1526-42FD-AA25-E0A5C7B7A215}" destId="{BCDC771C-9ECC-498E-B171-F787CF63E975}" srcOrd="1" destOrd="0" parTransId="{F48B7A5B-9F82-48AC-BCE8-C5890F3217E1}" sibTransId="{FEE9C76D-19A3-4BC2-B9D9-0CCD74EB9D0D}"/>
    <dgm:cxn modelId="{FF01D472-D56F-4BA5-B160-230B4CD003EA}" type="presOf" srcId="{803E5127-3D15-4B04-8CD5-67FAB1A38403}" destId="{15D6E372-17D6-4B16-90C0-6D0675F632D4}" srcOrd="0" destOrd="2" presId="urn:microsoft.com/office/officeart/2005/8/layout/default"/>
    <dgm:cxn modelId="{9A114988-ED48-4281-99ED-79A31E3BD5CF}" srcId="{F56865B5-1526-42FD-AA25-E0A5C7B7A215}" destId="{403FA9B0-3F21-4DAC-BE54-612BB76ABF82}" srcOrd="0" destOrd="0" parTransId="{D948FB74-D805-4AC5-8615-A52C5C62AFED}" sibTransId="{7F115222-749F-4749-9102-0AAFBC47BF3B}"/>
    <dgm:cxn modelId="{EA7A2D90-6F40-4D54-B7C5-448AA2BFAF9D}" type="presOf" srcId="{F56865B5-1526-42FD-AA25-E0A5C7B7A215}" destId="{09FBCB34-ED5C-4F32-BC84-2AAD161A5F63}" srcOrd="0" destOrd="0" presId="urn:microsoft.com/office/officeart/2005/8/layout/default"/>
    <dgm:cxn modelId="{4EA658A5-299D-4CCE-82D4-E4ACE38ECF4D}" srcId="{BCDC771C-9ECC-498E-B171-F787CF63E975}" destId="{07800A6B-0BCB-4A54-8036-221408D1CEBB}" srcOrd="0" destOrd="0" parTransId="{A34C1517-2DF6-46A3-9646-E5F61F67D76A}" sibTransId="{CA768FFC-41F3-42BE-A506-1AFE6E3079AA}"/>
    <dgm:cxn modelId="{815FC8AC-DD8B-42F6-8EC6-762D72973D8E}" type="presOf" srcId="{BCDC771C-9ECC-498E-B171-F787CF63E975}" destId="{15D6E372-17D6-4B16-90C0-6D0675F632D4}" srcOrd="0" destOrd="0" presId="urn:microsoft.com/office/officeart/2005/8/layout/default"/>
    <dgm:cxn modelId="{F31C00B5-015B-4138-BCC1-825F119C7218}" srcId="{BCDC771C-9ECC-498E-B171-F787CF63E975}" destId="{803E5127-3D15-4B04-8CD5-67FAB1A38403}" srcOrd="1" destOrd="0" parTransId="{8465D41A-9024-4182-B7B2-03878EC1D86C}" sibTransId="{298F4E15-FA0B-48AB-8719-CDE24F19FF48}"/>
    <dgm:cxn modelId="{F4EC17D2-FEFB-457A-AFB2-4EE2472EA17A}" srcId="{403FA9B0-3F21-4DAC-BE54-612BB76ABF82}" destId="{82A0DB39-11E5-4711-8374-14103CEE6816}" srcOrd="1" destOrd="0" parTransId="{6F9D4B36-6DBE-4560-9789-5ED6DC096504}" sibTransId="{BFCEFE7D-6710-4D23-B828-486A6896B02A}"/>
    <dgm:cxn modelId="{2A8C27DA-169E-4E84-88F8-E18A2311C579}" type="presOf" srcId="{82A0DB39-11E5-4711-8374-14103CEE6816}" destId="{7FD08DF6-3185-4226-BB6C-2599D66839BF}" srcOrd="0" destOrd="2" presId="urn:microsoft.com/office/officeart/2005/8/layout/default"/>
    <dgm:cxn modelId="{B9BEB7E2-B8C4-4AF3-A3BE-0D63EEFF7B31}" type="presOf" srcId="{C7E1A8BC-7936-4122-ABAB-438481930032}" destId="{7FD08DF6-3185-4226-BB6C-2599D66839BF}" srcOrd="0" destOrd="1" presId="urn:microsoft.com/office/officeart/2005/8/layout/default"/>
    <dgm:cxn modelId="{8CA71C8C-2A89-470B-94C5-3CF3A92CE502}" type="presParOf" srcId="{09FBCB34-ED5C-4F32-BC84-2AAD161A5F63}" destId="{7FD08DF6-3185-4226-BB6C-2599D66839BF}" srcOrd="0" destOrd="0" presId="urn:microsoft.com/office/officeart/2005/8/layout/default"/>
    <dgm:cxn modelId="{C3D35E5F-E88D-408A-AF90-37FBEEBEA5BD}" type="presParOf" srcId="{09FBCB34-ED5C-4F32-BC84-2AAD161A5F63}" destId="{05FDB06E-F530-4FA0-ADEB-2D1E46346D6C}" srcOrd="1" destOrd="0" presId="urn:microsoft.com/office/officeart/2005/8/layout/default"/>
    <dgm:cxn modelId="{0D111521-6EE0-4890-B0BD-68FADC05E458}" type="presParOf" srcId="{09FBCB34-ED5C-4F32-BC84-2AAD161A5F63}" destId="{15D6E372-17D6-4B16-90C0-6D0675F632D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EAA9F6-65E7-A541-AFD1-BA66D0B36813}"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8054D14C-81AA-F24F-A5ED-D989A12BC599}">
      <dgm:prSet/>
      <dgm:spPr/>
      <dgm:t>
        <a:bodyPr/>
        <a:lstStyle/>
        <a:p>
          <a:pPr rtl="0"/>
          <a:r>
            <a:rPr lang="it-IT" baseline="0" dirty="0"/>
            <a:t>Gli obiettivi strategici dell’ARCEA riflettono la</a:t>
          </a:r>
          <a:r>
            <a:rPr lang="it-IT" i="1" baseline="0" dirty="0"/>
            <a:t> </a:t>
          </a:r>
          <a:r>
            <a:rPr lang="it-IT" i="1" baseline="0" dirty="0" err="1"/>
            <a:t>mission</a:t>
          </a:r>
          <a:r>
            <a:rPr lang="it-IT" baseline="0" dirty="0"/>
            <a:t> dell’Organismo Pagatore che si colloca in posizione di punto di </a:t>
          </a:r>
          <a:r>
            <a:rPr lang="it-IT" b="1" baseline="0" dirty="0"/>
            <a:t>raccordo fra Commissione Europea, Stato membro e Regione Calabria.</a:t>
          </a:r>
          <a:endParaRPr lang="it-IT" b="1" dirty="0"/>
        </a:p>
      </dgm:t>
    </dgm:pt>
    <dgm:pt modelId="{BDD5C145-D326-7041-8A7A-1AF83B972313}" type="parTrans" cxnId="{DC6F4274-5712-1449-BF19-7B2CD29CBB7E}">
      <dgm:prSet/>
      <dgm:spPr/>
      <dgm:t>
        <a:bodyPr/>
        <a:lstStyle/>
        <a:p>
          <a:endParaRPr lang="it-IT"/>
        </a:p>
      </dgm:t>
    </dgm:pt>
    <dgm:pt modelId="{A4CF580A-687E-D64A-953A-4D3130AC51E3}" type="sibTrans" cxnId="{DC6F4274-5712-1449-BF19-7B2CD29CBB7E}">
      <dgm:prSet/>
      <dgm:spPr/>
      <dgm:t>
        <a:bodyPr/>
        <a:lstStyle/>
        <a:p>
          <a:endParaRPr lang="it-IT"/>
        </a:p>
      </dgm:t>
    </dgm:pt>
    <dgm:pt modelId="{30AAF30D-2FE9-0540-B9AF-EE1A878C3C9D}">
      <dgm:prSet/>
      <dgm:spPr/>
      <dgm:t>
        <a:bodyPr/>
        <a:lstStyle/>
        <a:p>
          <a:pPr rtl="0"/>
          <a:r>
            <a:rPr lang="it-IT" baseline="0" dirty="0"/>
            <a:t>Per tali ragioni, sono stati parzialmente confermati gli obiettivi strategici già individuati nel precedente Piano, al fine di consentirne il conseguimento in un orizzonte temporale adeguato rispetto alla loro rilevanza. </a:t>
          </a:r>
          <a:endParaRPr lang="it-IT" dirty="0"/>
        </a:p>
      </dgm:t>
    </dgm:pt>
    <dgm:pt modelId="{0C558BA8-EA01-7740-82A5-426D1D145299}" type="parTrans" cxnId="{4100275E-0937-EA43-BF87-6FA57F121A36}">
      <dgm:prSet/>
      <dgm:spPr/>
      <dgm:t>
        <a:bodyPr/>
        <a:lstStyle/>
        <a:p>
          <a:endParaRPr lang="it-IT"/>
        </a:p>
      </dgm:t>
    </dgm:pt>
    <dgm:pt modelId="{CC61F461-B12A-2043-BD3A-035C0272529C}" type="sibTrans" cxnId="{4100275E-0937-EA43-BF87-6FA57F121A36}">
      <dgm:prSet/>
      <dgm:spPr/>
      <dgm:t>
        <a:bodyPr/>
        <a:lstStyle/>
        <a:p>
          <a:endParaRPr lang="it-IT"/>
        </a:p>
      </dgm:t>
    </dgm:pt>
    <dgm:pt modelId="{52C370E7-9D4B-CA41-B9BB-6612E5E79052}">
      <dgm:prSet/>
      <dgm:spPr/>
      <dgm:t>
        <a:bodyPr/>
        <a:lstStyle/>
        <a:p>
          <a:pPr rtl="0"/>
          <a:r>
            <a:rPr lang="it-IT" baseline="0" dirty="0"/>
            <a:t>Nello specifico, sono stati individuati i </a:t>
          </a:r>
          <a:r>
            <a:rPr lang="it-IT" b="1" baseline="0" dirty="0"/>
            <a:t>tre obiettivi strategici</a:t>
          </a:r>
          <a:r>
            <a:rPr lang="it-IT" baseline="0" dirty="0"/>
            <a:t>, coerenti con quanto prescritto dalla normativa comunitaria di riferimento che hanno riflessi immediati e tangibili nei confronti degli stakeholder dell’Agenzia </a:t>
          </a:r>
          <a:endParaRPr lang="it-IT" dirty="0"/>
        </a:p>
      </dgm:t>
    </dgm:pt>
    <dgm:pt modelId="{543D5295-C386-1241-BDEE-95A8F502DF7F}" type="parTrans" cxnId="{A021F068-49F8-004F-87EA-ACC3B6618BB8}">
      <dgm:prSet/>
      <dgm:spPr/>
      <dgm:t>
        <a:bodyPr/>
        <a:lstStyle/>
        <a:p>
          <a:endParaRPr lang="it-IT"/>
        </a:p>
      </dgm:t>
    </dgm:pt>
    <dgm:pt modelId="{43626E7C-2579-3C4A-BB12-7815DB017109}" type="sibTrans" cxnId="{A021F068-49F8-004F-87EA-ACC3B6618BB8}">
      <dgm:prSet/>
      <dgm:spPr/>
      <dgm:t>
        <a:bodyPr/>
        <a:lstStyle/>
        <a:p>
          <a:endParaRPr lang="it-IT"/>
        </a:p>
      </dgm:t>
    </dgm:pt>
    <dgm:pt modelId="{5F969A7F-1556-994B-BF0C-B3F971BBC0BF}" type="pres">
      <dgm:prSet presAssocID="{CFEAA9F6-65E7-A541-AFD1-BA66D0B36813}" presName="vert0" presStyleCnt="0">
        <dgm:presLayoutVars>
          <dgm:dir/>
          <dgm:animOne val="branch"/>
          <dgm:animLvl val="lvl"/>
        </dgm:presLayoutVars>
      </dgm:prSet>
      <dgm:spPr/>
    </dgm:pt>
    <dgm:pt modelId="{0B9F645A-A7FB-7348-8F99-5DE446C9A7E0}" type="pres">
      <dgm:prSet presAssocID="{8054D14C-81AA-F24F-A5ED-D989A12BC599}" presName="thickLine" presStyleLbl="alignNode1" presStyleIdx="0" presStyleCnt="3"/>
      <dgm:spPr/>
    </dgm:pt>
    <dgm:pt modelId="{B7E5E10F-AE99-A744-819C-BB15A89961D4}" type="pres">
      <dgm:prSet presAssocID="{8054D14C-81AA-F24F-A5ED-D989A12BC599}" presName="horz1" presStyleCnt="0"/>
      <dgm:spPr/>
    </dgm:pt>
    <dgm:pt modelId="{147B64CC-3B8E-9D4C-9356-B5D00587B970}" type="pres">
      <dgm:prSet presAssocID="{8054D14C-81AA-F24F-A5ED-D989A12BC599}" presName="tx1" presStyleLbl="revTx" presStyleIdx="0" presStyleCnt="3"/>
      <dgm:spPr/>
    </dgm:pt>
    <dgm:pt modelId="{BC2DE570-8C0C-2C4C-94FE-660B8456C39E}" type="pres">
      <dgm:prSet presAssocID="{8054D14C-81AA-F24F-A5ED-D989A12BC599}" presName="vert1" presStyleCnt="0"/>
      <dgm:spPr/>
    </dgm:pt>
    <dgm:pt modelId="{2E0E44C1-CF09-384C-B874-E7D951FC077D}" type="pres">
      <dgm:prSet presAssocID="{30AAF30D-2FE9-0540-B9AF-EE1A878C3C9D}" presName="thickLine" presStyleLbl="alignNode1" presStyleIdx="1" presStyleCnt="3"/>
      <dgm:spPr/>
    </dgm:pt>
    <dgm:pt modelId="{A25D0C04-997D-FF4C-944F-F4A37B7D68A0}" type="pres">
      <dgm:prSet presAssocID="{30AAF30D-2FE9-0540-B9AF-EE1A878C3C9D}" presName="horz1" presStyleCnt="0"/>
      <dgm:spPr/>
    </dgm:pt>
    <dgm:pt modelId="{480D4FC3-74A8-C144-90D1-353400D96B61}" type="pres">
      <dgm:prSet presAssocID="{30AAF30D-2FE9-0540-B9AF-EE1A878C3C9D}" presName="tx1" presStyleLbl="revTx" presStyleIdx="1" presStyleCnt="3"/>
      <dgm:spPr/>
    </dgm:pt>
    <dgm:pt modelId="{EC09F042-2942-ED49-9EB0-A71833423C7D}" type="pres">
      <dgm:prSet presAssocID="{30AAF30D-2FE9-0540-B9AF-EE1A878C3C9D}" presName="vert1" presStyleCnt="0"/>
      <dgm:spPr/>
    </dgm:pt>
    <dgm:pt modelId="{AFC0E356-0B5E-FF42-B1F2-987BF4F7AAE0}" type="pres">
      <dgm:prSet presAssocID="{52C370E7-9D4B-CA41-B9BB-6612E5E79052}" presName="thickLine" presStyleLbl="alignNode1" presStyleIdx="2" presStyleCnt="3"/>
      <dgm:spPr/>
    </dgm:pt>
    <dgm:pt modelId="{E5437833-926F-6746-8E83-E8F43C06309A}" type="pres">
      <dgm:prSet presAssocID="{52C370E7-9D4B-CA41-B9BB-6612E5E79052}" presName="horz1" presStyleCnt="0"/>
      <dgm:spPr/>
    </dgm:pt>
    <dgm:pt modelId="{AE6CCA2F-0999-7743-8283-6818AE2DC086}" type="pres">
      <dgm:prSet presAssocID="{52C370E7-9D4B-CA41-B9BB-6612E5E79052}" presName="tx1" presStyleLbl="revTx" presStyleIdx="2" presStyleCnt="3"/>
      <dgm:spPr/>
    </dgm:pt>
    <dgm:pt modelId="{C158259A-AF33-8F42-B2D9-0981EC819A5C}" type="pres">
      <dgm:prSet presAssocID="{52C370E7-9D4B-CA41-B9BB-6612E5E79052}" presName="vert1" presStyleCnt="0"/>
      <dgm:spPr/>
    </dgm:pt>
  </dgm:ptLst>
  <dgm:cxnLst>
    <dgm:cxn modelId="{4100275E-0937-EA43-BF87-6FA57F121A36}" srcId="{CFEAA9F6-65E7-A541-AFD1-BA66D0B36813}" destId="{30AAF30D-2FE9-0540-B9AF-EE1A878C3C9D}" srcOrd="1" destOrd="0" parTransId="{0C558BA8-EA01-7740-82A5-426D1D145299}" sibTransId="{CC61F461-B12A-2043-BD3A-035C0272529C}"/>
    <dgm:cxn modelId="{A021F068-49F8-004F-87EA-ACC3B6618BB8}" srcId="{CFEAA9F6-65E7-A541-AFD1-BA66D0B36813}" destId="{52C370E7-9D4B-CA41-B9BB-6612E5E79052}" srcOrd="2" destOrd="0" parTransId="{543D5295-C386-1241-BDEE-95A8F502DF7F}" sibTransId="{43626E7C-2579-3C4A-BB12-7815DB017109}"/>
    <dgm:cxn modelId="{DC6F4274-5712-1449-BF19-7B2CD29CBB7E}" srcId="{CFEAA9F6-65E7-A541-AFD1-BA66D0B36813}" destId="{8054D14C-81AA-F24F-A5ED-D989A12BC599}" srcOrd="0" destOrd="0" parTransId="{BDD5C145-D326-7041-8A7A-1AF83B972313}" sibTransId="{A4CF580A-687E-D64A-953A-4D3130AC51E3}"/>
    <dgm:cxn modelId="{3C5DA17C-7B44-4BED-80C7-7A02F0E26458}" type="presOf" srcId="{CFEAA9F6-65E7-A541-AFD1-BA66D0B36813}" destId="{5F969A7F-1556-994B-BF0C-B3F971BBC0BF}" srcOrd="0" destOrd="0" presId="urn:microsoft.com/office/officeart/2008/layout/LinedList"/>
    <dgm:cxn modelId="{32FE067F-CFD6-4FE7-B96A-AC4317AB94E9}" type="presOf" srcId="{8054D14C-81AA-F24F-A5ED-D989A12BC599}" destId="{147B64CC-3B8E-9D4C-9356-B5D00587B970}" srcOrd="0" destOrd="0" presId="urn:microsoft.com/office/officeart/2008/layout/LinedList"/>
    <dgm:cxn modelId="{832CB7D6-71C2-4997-BD2D-8BF069537B81}" type="presOf" srcId="{30AAF30D-2FE9-0540-B9AF-EE1A878C3C9D}" destId="{480D4FC3-74A8-C144-90D1-353400D96B61}" srcOrd="0" destOrd="0" presId="urn:microsoft.com/office/officeart/2008/layout/LinedList"/>
    <dgm:cxn modelId="{804967DB-F7BB-48EB-ACB2-84121F44ECC1}" type="presOf" srcId="{52C370E7-9D4B-CA41-B9BB-6612E5E79052}" destId="{AE6CCA2F-0999-7743-8283-6818AE2DC086}" srcOrd="0" destOrd="0" presId="urn:microsoft.com/office/officeart/2008/layout/LinedList"/>
    <dgm:cxn modelId="{8F8A09F4-4895-432A-8FA6-E1898DAD40F7}" type="presParOf" srcId="{5F969A7F-1556-994B-BF0C-B3F971BBC0BF}" destId="{0B9F645A-A7FB-7348-8F99-5DE446C9A7E0}" srcOrd="0" destOrd="0" presId="urn:microsoft.com/office/officeart/2008/layout/LinedList"/>
    <dgm:cxn modelId="{2C468940-424F-4047-81D2-E1D3B1D056A9}" type="presParOf" srcId="{5F969A7F-1556-994B-BF0C-B3F971BBC0BF}" destId="{B7E5E10F-AE99-A744-819C-BB15A89961D4}" srcOrd="1" destOrd="0" presId="urn:microsoft.com/office/officeart/2008/layout/LinedList"/>
    <dgm:cxn modelId="{91E0AA3A-F32B-4B82-BD57-C9D9224DCCB4}" type="presParOf" srcId="{B7E5E10F-AE99-A744-819C-BB15A89961D4}" destId="{147B64CC-3B8E-9D4C-9356-B5D00587B970}" srcOrd="0" destOrd="0" presId="urn:microsoft.com/office/officeart/2008/layout/LinedList"/>
    <dgm:cxn modelId="{7FB507C1-C20E-420A-A534-6AFA4DED675E}" type="presParOf" srcId="{B7E5E10F-AE99-A744-819C-BB15A89961D4}" destId="{BC2DE570-8C0C-2C4C-94FE-660B8456C39E}" srcOrd="1" destOrd="0" presId="urn:microsoft.com/office/officeart/2008/layout/LinedList"/>
    <dgm:cxn modelId="{F4C397F7-432A-4970-823F-26E2BCBD9DCC}" type="presParOf" srcId="{5F969A7F-1556-994B-BF0C-B3F971BBC0BF}" destId="{2E0E44C1-CF09-384C-B874-E7D951FC077D}" srcOrd="2" destOrd="0" presId="urn:microsoft.com/office/officeart/2008/layout/LinedList"/>
    <dgm:cxn modelId="{191C5D4F-B912-4506-B277-712424EDA402}" type="presParOf" srcId="{5F969A7F-1556-994B-BF0C-B3F971BBC0BF}" destId="{A25D0C04-997D-FF4C-944F-F4A37B7D68A0}" srcOrd="3" destOrd="0" presId="urn:microsoft.com/office/officeart/2008/layout/LinedList"/>
    <dgm:cxn modelId="{35AD402F-503C-4BA5-BAB0-102A19C8A286}" type="presParOf" srcId="{A25D0C04-997D-FF4C-944F-F4A37B7D68A0}" destId="{480D4FC3-74A8-C144-90D1-353400D96B61}" srcOrd="0" destOrd="0" presId="urn:microsoft.com/office/officeart/2008/layout/LinedList"/>
    <dgm:cxn modelId="{96B00F20-1B4E-4927-B6CB-66AC6725D030}" type="presParOf" srcId="{A25D0C04-997D-FF4C-944F-F4A37B7D68A0}" destId="{EC09F042-2942-ED49-9EB0-A71833423C7D}" srcOrd="1" destOrd="0" presId="urn:microsoft.com/office/officeart/2008/layout/LinedList"/>
    <dgm:cxn modelId="{6894BDC3-D085-4F72-9FCE-64E910E03307}" type="presParOf" srcId="{5F969A7F-1556-994B-BF0C-B3F971BBC0BF}" destId="{AFC0E356-0B5E-FF42-B1F2-987BF4F7AAE0}" srcOrd="4" destOrd="0" presId="urn:microsoft.com/office/officeart/2008/layout/LinedList"/>
    <dgm:cxn modelId="{5DFD870B-5782-4C2D-8836-01AA1A54675E}" type="presParOf" srcId="{5F969A7F-1556-994B-BF0C-B3F971BBC0BF}" destId="{E5437833-926F-6746-8E83-E8F43C06309A}" srcOrd="5" destOrd="0" presId="urn:microsoft.com/office/officeart/2008/layout/LinedList"/>
    <dgm:cxn modelId="{039F8542-8FFA-4920-9F1A-3F8549C15E96}" type="presParOf" srcId="{E5437833-926F-6746-8E83-E8F43C06309A}" destId="{AE6CCA2F-0999-7743-8283-6818AE2DC086}" srcOrd="0" destOrd="0" presId="urn:microsoft.com/office/officeart/2008/layout/LinedList"/>
    <dgm:cxn modelId="{07910CEA-EB6E-4B15-9843-D51A74A6A2C4}" type="presParOf" srcId="{E5437833-926F-6746-8E83-E8F43C06309A}" destId="{C158259A-AF33-8F42-B2D9-0981EC819A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5DC4B1-A80E-4243-B8CD-1C5595B0D88A}"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196DB464-E397-D24F-96CC-F72EDEF1967C}">
      <dgm:prSet/>
      <dgm:spPr/>
      <dgm:t>
        <a:bodyPr/>
        <a:lstStyle/>
        <a:p>
          <a:pPr rtl="0"/>
          <a:r>
            <a:rPr lang="it-IT" baseline="0"/>
            <a:t>Costituiscono gli strumenti di rilevazione, anche di carattere socio-economico, delle conseguenze derivanti dalle azioni intraprese dall’Agenzia per favorire lo sviluppo del contesto territoriale di riferimento </a:t>
          </a:r>
          <a:endParaRPr lang="it-IT"/>
        </a:p>
      </dgm:t>
    </dgm:pt>
    <dgm:pt modelId="{AD8A4FFD-8C64-264C-AF11-9B32E0637A63}" type="parTrans" cxnId="{684E36A3-12C0-714A-BE2C-064978A5ABA4}">
      <dgm:prSet/>
      <dgm:spPr/>
      <dgm:t>
        <a:bodyPr/>
        <a:lstStyle/>
        <a:p>
          <a:endParaRPr lang="it-IT"/>
        </a:p>
      </dgm:t>
    </dgm:pt>
    <dgm:pt modelId="{D08C6002-BC7A-1F44-A76B-C2FF242616AE}" type="sibTrans" cxnId="{684E36A3-12C0-714A-BE2C-064978A5ABA4}">
      <dgm:prSet/>
      <dgm:spPr/>
      <dgm:t>
        <a:bodyPr/>
        <a:lstStyle/>
        <a:p>
          <a:endParaRPr lang="it-IT"/>
        </a:p>
      </dgm:t>
    </dgm:pt>
    <dgm:pt modelId="{857DE204-B6B2-BF42-9D0D-1581D5575350}" type="pres">
      <dgm:prSet presAssocID="{7E5DC4B1-A80E-4243-B8CD-1C5595B0D88A}" presName="vert0" presStyleCnt="0">
        <dgm:presLayoutVars>
          <dgm:dir/>
          <dgm:animOne val="branch"/>
          <dgm:animLvl val="lvl"/>
        </dgm:presLayoutVars>
      </dgm:prSet>
      <dgm:spPr/>
    </dgm:pt>
    <dgm:pt modelId="{01DD54EC-090E-3F45-81A5-FE2E7C7BB06C}" type="pres">
      <dgm:prSet presAssocID="{196DB464-E397-D24F-96CC-F72EDEF1967C}" presName="thickLine" presStyleLbl="alignNode1" presStyleIdx="0" presStyleCnt="1"/>
      <dgm:spPr/>
    </dgm:pt>
    <dgm:pt modelId="{0C6D8DBD-A390-2B47-8674-ACE2896F4FB6}" type="pres">
      <dgm:prSet presAssocID="{196DB464-E397-D24F-96CC-F72EDEF1967C}" presName="horz1" presStyleCnt="0"/>
      <dgm:spPr/>
    </dgm:pt>
    <dgm:pt modelId="{E6953F02-0BBE-794A-91B1-DC6E256725E8}" type="pres">
      <dgm:prSet presAssocID="{196DB464-E397-D24F-96CC-F72EDEF1967C}" presName="tx1" presStyleLbl="revTx" presStyleIdx="0" presStyleCnt="1"/>
      <dgm:spPr/>
    </dgm:pt>
    <dgm:pt modelId="{716E9F95-BE96-8A4B-9F0E-884D59CA3822}" type="pres">
      <dgm:prSet presAssocID="{196DB464-E397-D24F-96CC-F72EDEF1967C}" presName="vert1" presStyleCnt="0"/>
      <dgm:spPr/>
    </dgm:pt>
  </dgm:ptLst>
  <dgm:cxnLst>
    <dgm:cxn modelId="{AC328F81-7E6E-CF41-873C-CA6D5B2C36AE}" type="presOf" srcId="{196DB464-E397-D24F-96CC-F72EDEF1967C}" destId="{E6953F02-0BBE-794A-91B1-DC6E256725E8}" srcOrd="0" destOrd="0" presId="urn:microsoft.com/office/officeart/2008/layout/LinedList"/>
    <dgm:cxn modelId="{684E36A3-12C0-714A-BE2C-064978A5ABA4}" srcId="{7E5DC4B1-A80E-4243-B8CD-1C5595B0D88A}" destId="{196DB464-E397-D24F-96CC-F72EDEF1967C}" srcOrd="0" destOrd="0" parTransId="{AD8A4FFD-8C64-264C-AF11-9B32E0637A63}" sibTransId="{D08C6002-BC7A-1F44-A76B-C2FF242616AE}"/>
    <dgm:cxn modelId="{9B7AFFA4-F11A-FC44-A92E-AE3EA5A0DE59}" type="presOf" srcId="{7E5DC4B1-A80E-4243-B8CD-1C5595B0D88A}" destId="{857DE204-B6B2-BF42-9D0D-1581D5575350}" srcOrd="0" destOrd="0" presId="urn:microsoft.com/office/officeart/2008/layout/LinedList"/>
    <dgm:cxn modelId="{6F346492-6586-4C4F-A03B-F80E39383023}" type="presParOf" srcId="{857DE204-B6B2-BF42-9D0D-1581D5575350}" destId="{01DD54EC-090E-3F45-81A5-FE2E7C7BB06C}" srcOrd="0" destOrd="0" presId="urn:microsoft.com/office/officeart/2008/layout/LinedList"/>
    <dgm:cxn modelId="{96A06F31-3811-F44A-AD66-5C205C10AF37}" type="presParOf" srcId="{857DE204-B6B2-BF42-9D0D-1581D5575350}" destId="{0C6D8DBD-A390-2B47-8674-ACE2896F4FB6}" srcOrd="1" destOrd="0" presId="urn:microsoft.com/office/officeart/2008/layout/LinedList"/>
    <dgm:cxn modelId="{31009842-2C5A-D54B-AC29-E443711F9B14}" type="presParOf" srcId="{0C6D8DBD-A390-2B47-8674-ACE2896F4FB6}" destId="{E6953F02-0BBE-794A-91B1-DC6E256725E8}" srcOrd="0" destOrd="0" presId="urn:microsoft.com/office/officeart/2008/layout/LinedList"/>
    <dgm:cxn modelId="{BD70154C-2C50-4E48-BFA7-83ADB810DD77}" type="presParOf" srcId="{0C6D8DBD-A390-2B47-8674-ACE2896F4FB6}" destId="{716E9F95-BE96-8A4B-9F0E-884D59CA38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3FB7E6-E19C-454C-9664-F1C6554A441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C0F5D1C3-5AC2-7A40-8FE8-582AFD799529}">
      <dgm:prSet/>
      <dgm:spPr/>
      <dgm:t>
        <a:bodyPr/>
        <a:lstStyle/>
        <a:p>
          <a:pPr algn="ctr" rtl="0"/>
          <a:r>
            <a:rPr lang="it-IT" baseline="0" dirty="0"/>
            <a:t>Ogni obiettivo strategico è articolato in obiettivi operativi. </a:t>
          </a:r>
          <a:endParaRPr lang="it-IT" dirty="0"/>
        </a:p>
      </dgm:t>
    </dgm:pt>
    <dgm:pt modelId="{5D29965F-AD6E-3F47-A8C8-D4F2E275841C}" type="parTrans" cxnId="{1B43A049-F115-0447-AA06-460ED53D961C}">
      <dgm:prSet/>
      <dgm:spPr/>
      <dgm:t>
        <a:bodyPr/>
        <a:lstStyle/>
        <a:p>
          <a:endParaRPr lang="it-IT"/>
        </a:p>
      </dgm:t>
    </dgm:pt>
    <dgm:pt modelId="{DC8043B3-7B8E-9949-8863-5E2F8A72C67C}" type="sibTrans" cxnId="{1B43A049-F115-0447-AA06-460ED53D961C}">
      <dgm:prSet/>
      <dgm:spPr/>
      <dgm:t>
        <a:bodyPr/>
        <a:lstStyle/>
        <a:p>
          <a:endParaRPr lang="it-IT"/>
        </a:p>
      </dgm:t>
    </dgm:pt>
    <dgm:pt modelId="{06084DA6-BC9E-844E-A1C5-05D127BE4862}">
      <dgm:prSet/>
      <dgm:spPr/>
      <dgm:t>
        <a:bodyPr/>
        <a:lstStyle/>
        <a:p>
          <a:pPr rtl="0"/>
          <a:r>
            <a:rPr lang="it-IT" dirty="0"/>
            <a:t>Ad ogni obiettivo operativo sono associati: </a:t>
          </a:r>
        </a:p>
      </dgm:t>
    </dgm:pt>
    <dgm:pt modelId="{C289C25D-5B5C-8B4D-B73B-583FB328FFBD}" type="parTrans" cxnId="{F559A338-DFC4-2B4C-9693-6711B83101E2}">
      <dgm:prSet/>
      <dgm:spPr/>
      <dgm:t>
        <a:bodyPr/>
        <a:lstStyle/>
        <a:p>
          <a:endParaRPr lang="it-IT"/>
        </a:p>
      </dgm:t>
    </dgm:pt>
    <dgm:pt modelId="{6A281FD1-C287-B842-8D35-81222A5ED814}" type="sibTrans" cxnId="{F559A338-DFC4-2B4C-9693-6711B83101E2}">
      <dgm:prSet/>
      <dgm:spPr/>
      <dgm:t>
        <a:bodyPr/>
        <a:lstStyle/>
        <a:p>
          <a:endParaRPr lang="it-IT"/>
        </a:p>
      </dgm:t>
    </dgm:pt>
    <dgm:pt modelId="{E61A4872-09E5-8648-AC3C-9CB98F883A16}">
      <dgm:prSet/>
      <dgm:spPr/>
      <dgm:t>
        <a:bodyPr/>
        <a:lstStyle/>
        <a:p>
          <a:pPr rtl="0"/>
          <a:r>
            <a:rPr lang="it-IT" dirty="0"/>
            <a:t>le azioni da porre in essere con la relativa tempistica;</a:t>
          </a:r>
        </a:p>
      </dgm:t>
    </dgm:pt>
    <dgm:pt modelId="{DABBFD95-D042-A840-9A74-4EA8930E3478}" type="parTrans" cxnId="{CC282A3E-5BF0-5E4E-9469-BC5ED2CF4412}">
      <dgm:prSet/>
      <dgm:spPr/>
      <dgm:t>
        <a:bodyPr/>
        <a:lstStyle/>
        <a:p>
          <a:endParaRPr lang="it-IT"/>
        </a:p>
      </dgm:t>
    </dgm:pt>
    <dgm:pt modelId="{8B5715D2-3961-BB45-81E7-69A9F63B3235}" type="sibTrans" cxnId="{CC282A3E-5BF0-5E4E-9469-BC5ED2CF4412}">
      <dgm:prSet/>
      <dgm:spPr/>
      <dgm:t>
        <a:bodyPr/>
        <a:lstStyle/>
        <a:p>
          <a:endParaRPr lang="it-IT"/>
        </a:p>
      </dgm:t>
    </dgm:pt>
    <dgm:pt modelId="{55667F79-5FBC-D645-97AC-94A3CFCD57CE}">
      <dgm:prSet/>
      <dgm:spPr/>
      <dgm:t>
        <a:bodyPr/>
        <a:lstStyle/>
        <a:p>
          <a:pPr rtl="0"/>
          <a:r>
            <a:rPr lang="it-IT" dirty="0"/>
            <a:t>la quantificazione delle risorse economiche, umane e strumentali;</a:t>
          </a:r>
        </a:p>
      </dgm:t>
    </dgm:pt>
    <dgm:pt modelId="{C6657751-6B51-F348-B312-3E2029EB4A55}" type="parTrans" cxnId="{B6F068DC-5860-A244-B9D4-617FA8CEDE61}">
      <dgm:prSet/>
      <dgm:spPr/>
      <dgm:t>
        <a:bodyPr/>
        <a:lstStyle/>
        <a:p>
          <a:endParaRPr lang="it-IT"/>
        </a:p>
      </dgm:t>
    </dgm:pt>
    <dgm:pt modelId="{F7DDDB8D-D88E-6E4C-B39D-47177F2DBE93}" type="sibTrans" cxnId="{B6F068DC-5860-A244-B9D4-617FA8CEDE61}">
      <dgm:prSet/>
      <dgm:spPr/>
      <dgm:t>
        <a:bodyPr/>
        <a:lstStyle/>
        <a:p>
          <a:endParaRPr lang="it-IT"/>
        </a:p>
      </dgm:t>
    </dgm:pt>
    <dgm:pt modelId="{E25E92B5-AFD1-F346-82FE-90BAA1890AFD}">
      <dgm:prSet/>
      <dgm:spPr/>
      <dgm:t>
        <a:bodyPr/>
        <a:lstStyle/>
        <a:p>
          <a:pPr rtl="0"/>
          <a:r>
            <a:rPr lang="it-IT" dirty="0"/>
            <a:t>le responsabilità organizzative.</a:t>
          </a:r>
        </a:p>
      </dgm:t>
    </dgm:pt>
    <dgm:pt modelId="{5B21F874-2213-5E4D-86F5-E0FF42538421}" type="parTrans" cxnId="{D488A251-B91F-F842-A1E5-695E36640674}">
      <dgm:prSet/>
      <dgm:spPr/>
      <dgm:t>
        <a:bodyPr/>
        <a:lstStyle/>
        <a:p>
          <a:endParaRPr lang="it-IT"/>
        </a:p>
      </dgm:t>
    </dgm:pt>
    <dgm:pt modelId="{938C5CEB-A2DC-464B-ADBD-BEBECDE31CCB}" type="sibTrans" cxnId="{D488A251-B91F-F842-A1E5-695E36640674}">
      <dgm:prSet/>
      <dgm:spPr/>
      <dgm:t>
        <a:bodyPr/>
        <a:lstStyle/>
        <a:p>
          <a:endParaRPr lang="it-IT"/>
        </a:p>
      </dgm:t>
    </dgm:pt>
    <dgm:pt modelId="{A1CBCFB9-29F0-194B-B8BA-E32036B49905}">
      <dgm:prSet/>
      <dgm:spPr/>
      <dgm:t>
        <a:bodyPr/>
        <a:lstStyle/>
        <a:p>
          <a:pPr rtl="0"/>
          <a:r>
            <a:rPr lang="it-IT" dirty="0"/>
            <a:t>uno o più indicatori; ad ogni indicatore è attribuito un target (valore programmato o atteso) annuale e semestrale;</a:t>
          </a:r>
        </a:p>
      </dgm:t>
    </dgm:pt>
    <dgm:pt modelId="{0D609355-B009-0744-A539-DE4E16714C45}" type="parTrans" cxnId="{5AA2BC55-02D9-E447-9AC5-ADFA3A8C883E}">
      <dgm:prSet/>
      <dgm:spPr/>
      <dgm:t>
        <a:bodyPr/>
        <a:lstStyle/>
        <a:p>
          <a:endParaRPr lang="it-IT"/>
        </a:p>
      </dgm:t>
    </dgm:pt>
    <dgm:pt modelId="{3151A720-CD3E-8447-8609-D42328FF800D}" type="sibTrans" cxnId="{5AA2BC55-02D9-E447-9AC5-ADFA3A8C883E}">
      <dgm:prSet/>
      <dgm:spPr/>
      <dgm:t>
        <a:bodyPr/>
        <a:lstStyle/>
        <a:p>
          <a:endParaRPr lang="it-IT"/>
        </a:p>
      </dgm:t>
    </dgm:pt>
    <dgm:pt modelId="{83D510A5-6530-F949-A2B2-289694E524E2}">
      <dgm:prSet/>
      <dgm:spPr/>
      <dgm:t>
        <a:bodyPr/>
        <a:lstStyle/>
        <a:p>
          <a:pPr rtl="0"/>
          <a:r>
            <a:rPr lang="it-IT" dirty="0"/>
            <a:t>Un peso rispetto all’obiettivo strategico</a:t>
          </a:r>
        </a:p>
      </dgm:t>
    </dgm:pt>
    <dgm:pt modelId="{6244FF8C-453B-0347-B6B6-296DCE0BD222}" type="parTrans" cxnId="{552C0B26-4521-124F-A2BF-08F785DB7197}">
      <dgm:prSet/>
      <dgm:spPr/>
      <dgm:t>
        <a:bodyPr/>
        <a:lstStyle/>
        <a:p>
          <a:endParaRPr lang="it-IT"/>
        </a:p>
      </dgm:t>
    </dgm:pt>
    <dgm:pt modelId="{BAC48058-365D-494E-81A7-8DDBD053CE72}" type="sibTrans" cxnId="{552C0B26-4521-124F-A2BF-08F785DB7197}">
      <dgm:prSet/>
      <dgm:spPr/>
      <dgm:t>
        <a:bodyPr/>
        <a:lstStyle/>
        <a:p>
          <a:endParaRPr lang="it-IT"/>
        </a:p>
      </dgm:t>
    </dgm:pt>
    <dgm:pt modelId="{7BFCE5E0-BB24-3C43-B5A5-4991AA66DBE1}" type="pres">
      <dgm:prSet presAssocID="{B33FB7E6-E19C-454C-9664-F1C6554A441F}" presName="vert0" presStyleCnt="0">
        <dgm:presLayoutVars>
          <dgm:dir/>
          <dgm:animOne val="branch"/>
          <dgm:animLvl val="lvl"/>
        </dgm:presLayoutVars>
      </dgm:prSet>
      <dgm:spPr/>
    </dgm:pt>
    <dgm:pt modelId="{243673C7-3EE7-634F-B7EC-AECBF05D0953}" type="pres">
      <dgm:prSet presAssocID="{C0F5D1C3-5AC2-7A40-8FE8-582AFD799529}" presName="thickLine" presStyleLbl="alignNode1" presStyleIdx="0" presStyleCnt="1"/>
      <dgm:spPr/>
    </dgm:pt>
    <dgm:pt modelId="{71EA0326-0D52-0944-8EE4-A01DB80E5DDF}" type="pres">
      <dgm:prSet presAssocID="{C0F5D1C3-5AC2-7A40-8FE8-582AFD799529}" presName="horz1" presStyleCnt="0"/>
      <dgm:spPr/>
    </dgm:pt>
    <dgm:pt modelId="{881A1FD5-150D-9E4D-B801-BC991AF24236}" type="pres">
      <dgm:prSet presAssocID="{C0F5D1C3-5AC2-7A40-8FE8-582AFD799529}" presName="tx1" presStyleLbl="revTx" presStyleIdx="0" presStyleCnt="7"/>
      <dgm:spPr/>
    </dgm:pt>
    <dgm:pt modelId="{1B08F48E-2B0B-1547-8AE6-FA8B1C67B7D5}" type="pres">
      <dgm:prSet presAssocID="{C0F5D1C3-5AC2-7A40-8FE8-582AFD799529}" presName="vert1" presStyleCnt="0"/>
      <dgm:spPr/>
    </dgm:pt>
    <dgm:pt modelId="{E6320A2F-7B73-7B43-ABF8-591978BC90BE}" type="pres">
      <dgm:prSet presAssocID="{06084DA6-BC9E-844E-A1C5-05D127BE4862}" presName="vertSpace2a" presStyleCnt="0"/>
      <dgm:spPr/>
    </dgm:pt>
    <dgm:pt modelId="{E4D7F824-5FEA-AD49-A4B4-94D4DB664FDB}" type="pres">
      <dgm:prSet presAssocID="{06084DA6-BC9E-844E-A1C5-05D127BE4862}" presName="horz2" presStyleCnt="0"/>
      <dgm:spPr/>
    </dgm:pt>
    <dgm:pt modelId="{10D4B17C-76E5-CF40-B901-96814F7A015D}" type="pres">
      <dgm:prSet presAssocID="{06084DA6-BC9E-844E-A1C5-05D127BE4862}" presName="horzSpace2" presStyleCnt="0"/>
      <dgm:spPr/>
    </dgm:pt>
    <dgm:pt modelId="{34A912B2-2C22-1A47-9F72-C2E9CBA2E4BF}" type="pres">
      <dgm:prSet presAssocID="{06084DA6-BC9E-844E-A1C5-05D127BE4862}" presName="tx2" presStyleLbl="revTx" presStyleIdx="1" presStyleCnt="7"/>
      <dgm:spPr/>
    </dgm:pt>
    <dgm:pt modelId="{803247EA-C640-6A4F-8D40-EA3BA13E3692}" type="pres">
      <dgm:prSet presAssocID="{06084DA6-BC9E-844E-A1C5-05D127BE4862}" presName="vert2" presStyleCnt="0"/>
      <dgm:spPr/>
    </dgm:pt>
    <dgm:pt modelId="{25C34943-06B3-7E4F-A571-AC15A1AEB59D}" type="pres">
      <dgm:prSet presAssocID="{06084DA6-BC9E-844E-A1C5-05D127BE4862}" presName="thinLine2b" presStyleLbl="callout" presStyleIdx="0" presStyleCnt="6"/>
      <dgm:spPr/>
    </dgm:pt>
    <dgm:pt modelId="{BB2950B9-F416-D74D-873B-160534F168C6}" type="pres">
      <dgm:prSet presAssocID="{06084DA6-BC9E-844E-A1C5-05D127BE4862}" presName="vertSpace2b" presStyleCnt="0"/>
      <dgm:spPr/>
    </dgm:pt>
    <dgm:pt modelId="{8CFB0708-7658-F246-A883-A58400761156}" type="pres">
      <dgm:prSet presAssocID="{83D510A5-6530-F949-A2B2-289694E524E2}" presName="horz2" presStyleCnt="0"/>
      <dgm:spPr/>
    </dgm:pt>
    <dgm:pt modelId="{CD82850C-18D9-6B45-A274-01F65B0B9A51}" type="pres">
      <dgm:prSet presAssocID="{83D510A5-6530-F949-A2B2-289694E524E2}" presName="horzSpace2" presStyleCnt="0"/>
      <dgm:spPr/>
    </dgm:pt>
    <dgm:pt modelId="{03C68C65-F99A-3B41-AC63-EDDD950A80DB}" type="pres">
      <dgm:prSet presAssocID="{83D510A5-6530-F949-A2B2-289694E524E2}" presName="tx2" presStyleLbl="revTx" presStyleIdx="2" presStyleCnt="7"/>
      <dgm:spPr/>
    </dgm:pt>
    <dgm:pt modelId="{BB50DAF1-86CC-3E47-98AA-FCCC1F1D5D97}" type="pres">
      <dgm:prSet presAssocID="{83D510A5-6530-F949-A2B2-289694E524E2}" presName="vert2" presStyleCnt="0"/>
      <dgm:spPr/>
    </dgm:pt>
    <dgm:pt modelId="{DA31B8D7-C3AA-8448-B973-2C318E1C5819}" type="pres">
      <dgm:prSet presAssocID="{83D510A5-6530-F949-A2B2-289694E524E2}" presName="thinLine2b" presStyleLbl="callout" presStyleIdx="1" presStyleCnt="6"/>
      <dgm:spPr/>
    </dgm:pt>
    <dgm:pt modelId="{45B7929D-40C0-424F-A1BA-B0BA4D43F9C8}" type="pres">
      <dgm:prSet presAssocID="{83D510A5-6530-F949-A2B2-289694E524E2}" presName="vertSpace2b" presStyleCnt="0"/>
      <dgm:spPr/>
    </dgm:pt>
    <dgm:pt modelId="{650175CB-0A21-3B4B-ADC4-DBC1F4643BE3}" type="pres">
      <dgm:prSet presAssocID="{A1CBCFB9-29F0-194B-B8BA-E32036B49905}" presName="horz2" presStyleCnt="0"/>
      <dgm:spPr/>
    </dgm:pt>
    <dgm:pt modelId="{52D6C431-58A8-8542-A94F-5F684BCBD0D2}" type="pres">
      <dgm:prSet presAssocID="{A1CBCFB9-29F0-194B-B8BA-E32036B49905}" presName="horzSpace2" presStyleCnt="0"/>
      <dgm:spPr/>
    </dgm:pt>
    <dgm:pt modelId="{69030EC5-3F51-A045-9FA6-0C002DF901AC}" type="pres">
      <dgm:prSet presAssocID="{A1CBCFB9-29F0-194B-B8BA-E32036B49905}" presName="tx2" presStyleLbl="revTx" presStyleIdx="3" presStyleCnt="7"/>
      <dgm:spPr/>
    </dgm:pt>
    <dgm:pt modelId="{EBCBA5CB-E115-9E40-A2B0-1E9E16D537FD}" type="pres">
      <dgm:prSet presAssocID="{A1CBCFB9-29F0-194B-B8BA-E32036B49905}" presName="vert2" presStyleCnt="0"/>
      <dgm:spPr/>
    </dgm:pt>
    <dgm:pt modelId="{923AE15B-5A8F-C145-9362-DAA3030BD86D}" type="pres">
      <dgm:prSet presAssocID="{A1CBCFB9-29F0-194B-B8BA-E32036B49905}" presName="thinLine2b" presStyleLbl="callout" presStyleIdx="2" presStyleCnt="6"/>
      <dgm:spPr/>
    </dgm:pt>
    <dgm:pt modelId="{DDAFC921-9B12-C848-B889-23B00A104010}" type="pres">
      <dgm:prSet presAssocID="{A1CBCFB9-29F0-194B-B8BA-E32036B49905}" presName="vertSpace2b" presStyleCnt="0"/>
      <dgm:spPr/>
    </dgm:pt>
    <dgm:pt modelId="{AD4B5FC0-8C40-7A4E-9EFA-BAE7B617797E}" type="pres">
      <dgm:prSet presAssocID="{E61A4872-09E5-8648-AC3C-9CB98F883A16}" presName="horz2" presStyleCnt="0"/>
      <dgm:spPr/>
    </dgm:pt>
    <dgm:pt modelId="{CED523F5-1BE6-4B48-8A7C-BE7C1B54E22E}" type="pres">
      <dgm:prSet presAssocID="{E61A4872-09E5-8648-AC3C-9CB98F883A16}" presName="horzSpace2" presStyleCnt="0"/>
      <dgm:spPr/>
    </dgm:pt>
    <dgm:pt modelId="{73144FD7-B66F-5849-BCAF-AAA5671E9128}" type="pres">
      <dgm:prSet presAssocID="{E61A4872-09E5-8648-AC3C-9CB98F883A16}" presName="tx2" presStyleLbl="revTx" presStyleIdx="4" presStyleCnt="7"/>
      <dgm:spPr/>
    </dgm:pt>
    <dgm:pt modelId="{6A93D56D-F16C-734D-A46A-BBAA19149743}" type="pres">
      <dgm:prSet presAssocID="{E61A4872-09E5-8648-AC3C-9CB98F883A16}" presName="vert2" presStyleCnt="0"/>
      <dgm:spPr/>
    </dgm:pt>
    <dgm:pt modelId="{4B1C9FA8-E71C-7348-8AB3-1E5B2D1A3406}" type="pres">
      <dgm:prSet presAssocID="{E61A4872-09E5-8648-AC3C-9CB98F883A16}" presName="thinLine2b" presStyleLbl="callout" presStyleIdx="3" presStyleCnt="6"/>
      <dgm:spPr/>
    </dgm:pt>
    <dgm:pt modelId="{6520C43E-FB7D-2B41-A711-91BDF89BDD34}" type="pres">
      <dgm:prSet presAssocID="{E61A4872-09E5-8648-AC3C-9CB98F883A16}" presName="vertSpace2b" presStyleCnt="0"/>
      <dgm:spPr/>
    </dgm:pt>
    <dgm:pt modelId="{603890DE-58A9-6244-8B36-EE32F385594F}" type="pres">
      <dgm:prSet presAssocID="{55667F79-5FBC-D645-97AC-94A3CFCD57CE}" presName="horz2" presStyleCnt="0"/>
      <dgm:spPr/>
    </dgm:pt>
    <dgm:pt modelId="{8CB914D5-62C1-2B40-8548-FFEF30C2EA89}" type="pres">
      <dgm:prSet presAssocID="{55667F79-5FBC-D645-97AC-94A3CFCD57CE}" presName="horzSpace2" presStyleCnt="0"/>
      <dgm:spPr/>
    </dgm:pt>
    <dgm:pt modelId="{2A7B7774-DC48-DC47-BB5A-5FA9964255DB}" type="pres">
      <dgm:prSet presAssocID="{55667F79-5FBC-D645-97AC-94A3CFCD57CE}" presName="tx2" presStyleLbl="revTx" presStyleIdx="5" presStyleCnt="7"/>
      <dgm:spPr/>
    </dgm:pt>
    <dgm:pt modelId="{F78BA138-AC9E-064F-B551-5FA48322DF03}" type="pres">
      <dgm:prSet presAssocID="{55667F79-5FBC-D645-97AC-94A3CFCD57CE}" presName="vert2" presStyleCnt="0"/>
      <dgm:spPr/>
    </dgm:pt>
    <dgm:pt modelId="{0F355273-2E2E-AD47-9B86-29C26F87A942}" type="pres">
      <dgm:prSet presAssocID="{55667F79-5FBC-D645-97AC-94A3CFCD57CE}" presName="thinLine2b" presStyleLbl="callout" presStyleIdx="4" presStyleCnt="6"/>
      <dgm:spPr/>
    </dgm:pt>
    <dgm:pt modelId="{F5505777-2D3E-9644-9BD2-881004CF9CC5}" type="pres">
      <dgm:prSet presAssocID="{55667F79-5FBC-D645-97AC-94A3CFCD57CE}" presName="vertSpace2b" presStyleCnt="0"/>
      <dgm:spPr/>
    </dgm:pt>
    <dgm:pt modelId="{DD67403C-AC85-AF4B-B0B3-4A7AF7367A00}" type="pres">
      <dgm:prSet presAssocID="{E25E92B5-AFD1-F346-82FE-90BAA1890AFD}" presName="horz2" presStyleCnt="0"/>
      <dgm:spPr/>
    </dgm:pt>
    <dgm:pt modelId="{32797EB2-B51E-F444-ADBE-79733DF9B76E}" type="pres">
      <dgm:prSet presAssocID="{E25E92B5-AFD1-F346-82FE-90BAA1890AFD}" presName="horzSpace2" presStyleCnt="0"/>
      <dgm:spPr/>
    </dgm:pt>
    <dgm:pt modelId="{FEFF0039-E7CC-EC4F-8549-6049DBC97962}" type="pres">
      <dgm:prSet presAssocID="{E25E92B5-AFD1-F346-82FE-90BAA1890AFD}" presName="tx2" presStyleLbl="revTx" presStyleIdx="6" presStyleCnt="7"/>
      <dgm:spPr/>
    </dgm:pt>
    <dgm:pt modelId="{905E14C9-2F43-CC47-8E49-CFE980A188E8}" type="pres">
      <dgm:prSet presAssocID="{E25E92B5-AFD1-F346-82FE-90BAA1890AFD}" presName="vert2" presStyleCnt="0"/>
      <dgm:spPr/>
    </dgm:pt>
    <dgm:pt modelId="{302FE886-4813-A841-8B80-7F2691104ACF}" type="pres">
      <dgm:prSet presAssocID="{E25E92B5-AFD1-F346-82FE-90BAA1890AFD}" presName="thinLine2b" presStyleLbl="callout" presStyleIdx="5" presStyleCnt="6"/>
      <dgm:spPr/>
    </dgm:pt>
    <dgm:pt modelId="{88CDDFA2-2775-B340-8EDD-8CD884A3541A}" type="pres">
      <dgm:prSet presAssocID="{E25E92B5-AFD1-F346-82FE-90BAA1890AFD}" presName="vertSpace2b" presStyleCnt="0"/>
      <dgm:spPr/>
    </dgm:pt>
  </dgm:ptLst>
  <dgm:cxnLst>
    <dgm:cxn modelId="{552C0B26-4521-124F-A2BF-08F785DB7197}" srcId="{C0F5D1C3-5AC2-7A40-8FE8-582AFD799529}" destId="{83D510A5-6530-F949-A2B2-289694E524E2}" srcOrd="1" destOrd="0" parTransId="{6244FF8C-453B-0347-B6B6-296DCE0BD222}" sibTransId="{BAC48058-365D-494E-81A7-8DDBD053CE72}"/>
    <dgm:cxn modelId="{F559A338-DFC4-2B4C-9693-6711B83101E2}" srcId="{C0F5D1C3-5AC2-7A40-8FE8-582AFD799529}" destId="{06084DA6-BC9E-844E-A1C5-05D127BE4862}" srcOrd="0" destOrd="0" parTransId="{C289C25D-5B5C-8B4D-B73B-583FB328FFBD}" sibTransId="{6A281FD1-C287-B842-8D35-81222A5ED814}"/>
    <dgm:cxn modelId="{79793F39-D828-8F43-805F-9FD2C6A58F48}" type="presOf" srcId="{06084DA6-BC9E-844E-A1C5-05D127BE4862}" destId="{34A912B2-2C22-1A47-9F72-C2E9CBA2E4BF}" srcOrd="0" destOrd="0" presId="urn:microsoft.com/office/officeart/2008/layout/LinedList"/>
    <dgm:cxn modelId="{CC282A3E-5BF0-5E4E-9469-BC5ED2CF4412}" srcId="{C0F5D1C3-5AC2-7A40-8FE8-582AFD799529}" destId="{E61A4872-09E5-8648-AC3C-9CB98F883A16}" srcOrd="3" destOrd="0" parTransId="{DABBFD95-D042-A840-9A74-4EA8930E3478}" sibTransId="{8B5715D2-3961-BB45-81E7-69A9F63B3235}"/>
    <dgm:cxn modelId="{593D135B-4FF3-FE4E-BF6E-5E6F8AA64E32}" type="presOf" srcId="{A1CBCFB9-29F0-194B-B8BA-E32036B49905}" destId="{69030EC5-3F51-A045-9FA6-0C002DF901AC}" srcOrd="0" destOrd="0" presId="urn:microsoft.com/office/officeart/2008/layout/LinedList"/>
    <dgm:cxn modelId="{87F9C265-0911-7A45-B31F-88F271E6510B}" type="presOf" srcId="{B33FB7E6-E19C-454C-9664-F1C6554A441F}" destId="{7BFCE5E0-BB24-3C43-B5A5-4991AA66DBE1}" srcOrd="0" destOrd="0" presId="urn:microsoft.com/office/officeart/2008/layout/LinedList"/>
    <dgm:cxn modelId="{1B43A049-F115-0447-AA06-460ED53D961C}" srcId="{B33FB7E6-E19C-454C-9664-F1C6554A441F}" destId="{C0F5D1C3-5AC2-7A40-8FE8-582AFD799529}" srcOrd="0" destOrd="0" parTransId="{5D29965F-AD6E-3F47-A8C8-D4F2E275841C}" sibTransId="{DC8043B3-7B8E-9949-8863-5E2F8A72C67C}"/>
    <dgm:cxn modelId="{83E0016D-183A-F248-BED2-887A471B9616}" type="presOf" srcId="{55667F79-5FBC-D645-97AC-94A3CFCD57CE}" destId="{2A7B7774-DC48-DC47-BB5A-5FA9964255DB}" srcOrd="0" destOrd="0" presId="urn:microsoft.com/office/officeart/2008/layout/LinedList"/>
    <dgm:cxn modelId="{D488A251-B91F-F842-A1E5-695E36640674}" srcId="{C0F5D1C3-5AC2-7A40-8FE8-582AFD799529}" destId="{E25E92B5-AFD1-F346-82FE-90BAA1890AFD}" srcOrd="5" destOrd="0" parTransId="{5B21F874-2213-5E4D-86F5-E0FF42538421}" sibTransId="{938C5CEB-A2DC-464B-ADBD-BEBECDE31CCB}"/>
    <dgm:cxn modelId="{5AA2BC55-02D9-E447-9AC5-ADFA3A8C883E}" srcId="{C0F5D1C3-5AC2-7A40-8FE8-582AFD799529}" destId="{A1CBCFB9-29F0-194B-B8BA-E32036B49905}" srcOrd="2" destOrd="0" parTransId="{0D609355-B009-0744-A539-DE4E16714C45}" sibTransId="{3151A720-CD3E-8447-8609-D42328FF800D}"/>
    <dgm:cxn modelId="{7824E79E-A709-4745-8C00-21968BA18BBF}" type="presOf" srcId="{E25E92B5-AFD1-F346-82FE-90BAA1890AFD}" destId="{FEFF0039-E7CC-EC4F-8549-6049DBC97962}" srcOrd="0" destOrd="0" presId="urn:microsoft.com/office/officeart/2008/layout/LinedList"/>
    <dgm:cxn modelId="{720309B6-839E-F248-92F8-DE912C8787ED}" type="presOf" srcId="{C0F5D1C3-5AC2-7A40-8FE8-582AFD799529}" destId="{881A1FD5-150D-9E4D-B801-BC991AF24236}" srcOrd="0" destOrd="0" presId="urn:microsoft.com/office/officeart/2008/layout/LinedList"/>
    <dgm:cxn modelId="{C7A6D9D5-4FF0-6E4F-B0A9-95B4A28791E8}" type="presOf" srcId="{E61A4872-09E5-8648-AC3C-9CB98F883A16}" destId="{73144FD7-B66F-5849-BCAF-AAA5671E9128}" srcOrd="0" destOrd="0" presId="urn:microsoft.com/office/officeart/2008/layout/LinedList"/>
    <dgm:cxn modelId="{3FE1CCD7-12A3-B444-97D7-7CE31E8921A4}" type="presOf" srcId="{83D510A5-6530-F949-A2B2-289694E524E2}" destId="{03C68C65-F99A-3B41-AC63-EDDD950A80DB}" srcOrd="0" destOrd="0" presId="urn:microsoft.com/office/officeart/2008/layout/LinedList"/>
    <dgm:cxn modelId="{B6F068DC-5860-A244-B9D4-617FA8CEDE61}" srcId="{C0F5D1C3-5AC2-7A40-8FE8-582AFD799529}" destId="{55667F79-5FBC-D645-97AC-94A3CFCD57CE}" srcOrd="4" destOrd="0" parTransId="{C6657751-6B51-F348-B312-3E2029EB4A55}" sibTransId="{F7DDDB8D-D88E-6E4C-B39D-47177F2DBE93}"/>
    <dgm:cxn modelId="{17364DD2-9FA7-4549-9FB4-37ADF3F1244B}" type="presParOf" srcId="{7BFCE5E0-BB24-3C43-B5A5-4991AA66DBE1}" destId="{243673C7-3EE7-634F-B7EC-AECBF05D0953}" srcOrd="0" destOrd="0" presId="urn:microsoft.com/office/officeart/2008/layout/LinedList"/>
    <dgm:cxn modelId="{075F0155-3C7E-F44B-9B63-68E7C2E6550E}" type="presParOf" srcId="{7BFCE5E0-BB24-3C43-B5A5-4991AA66DBE1}" destId="{71EA0326-0D52-0944-8EE4-A01DB80E5DDF}" srcOrd="1" destOrd="0" presId="urn:microsoft.com/office/officeart/2008/layout/LinedList"/>
    <dgm:cxn modelId="{A30B0D47-22F9-824A-96A1-8F5ABCBF7D2D}" type="presParOf" srcId="{71EA0326-0D52-0944-8EE4-A01DB80E5DDF}" destId="{881A1FD5-150D-9E4D-B801-BC991AF24236}" srcOrd="0" destOrd="0" presId="urn:microsoft.com/office/officeart/2008/layout/LinedList"/>
    <dgm:cxn modelId="{AA1892D9-5498-CD4B-8211-37130E78EFF3}" type="presParOf" srcId="{71EA0326-0D52-0944-8EE4-A01DB80E5DDF}" destId="{1B08F48E-2B0B-1547-8AE6-FA8B1C67B7D5}" srcOrd="1" destOrd="0" presId="urn:microsoft.com/office/officeart/2008/layout/LinedList"/>
    <dgm:cxn modelId="{A130CE60-482E-4E43-948C-5C9DB83B6397}" type="presParOf" srcId="{1B08F48E-2B0B-1547-8AE6-FA8B1C67B7D5}" destId="{E6320A2F-7B73-7B43-ABF8-591978BC90BE}" srcOrd="0" destOrd="0" presId="urn:microsoft.com/office/officeart/2008/layout/LinedList"/>
    <dgm:cxn modelId="{A4E007E0-AF01-2648-A9A5-682BD94D6D10}" type="presParOf" srcId="{1B08F48E-2B0B-1547-8AE6-FA8B1C67B7D5}" destId="{E4D7F824-5FEA-AD49-A4B4-94D4DB664FDB}" srcOrd="1" destOrd="0" presId="urn:microsoft.com/office/officeart/2008/layout/LinedList"/>
    <dgm:cxn modelId="{B5F6CC42-BA0A-4248-AD72-E460928AA919}" type="presParOf" srcId="{E4D7F824-5FEA-AD49-A4B4-94D4DB664FDB}" destId="{10D4B17C-76E5-CF40-B901-96814F7A015D}" srcOrd="0" destOrd="0" presId="urn:microsoft.com/office/officeart/2008/layout/LinedList"/>
    <dgm:cxn modelId="{AB72D0DF-B19C-FE4A-A39C-B1FC6A59D454}" type="presParOf" srcId="{E4D7F824-5FEA-AD49-A4B4-94D4DB664FDB}" destId="{34A912B2-2C22-1A47-9F72-C2E9CBA2E4BF}" srcOrd="1" destOrd="0" presId="urn:microsoft.com/office/officeart/2008/layout/LinedList"/>
    <dgm:cxn modelId="{439AD0FD-D043-C44F-A7B2-14D0386F1E4F}" type="presParOf" srcId="{E4D7F824-5FEA-AD49-A4B4-94D4DB664FDB}" destId="{803247EA-C640-6A4F-8D40-EA3BA13E3692}" srcOrd="2" destOrd="0" presId="urn:microsoft.com/office/officeart/2008/layout/LinedList"/>
    <dgm:cxn modelId="{CD035440-600B-1945-86CC-39685DC45FE4}" type="presParOf" srcId="{1B08F48E-2B0B-1547-8AE6-FA8B1C67B7D5}" destId="{25C34943-06B3-7E4F-A571-AC15A1AEB59D}" srcOrd="2" destOrd="0" presId="urn:microsoft.com/office/officeart/2008/layout/LinedList"/>
    <dgm:cxn modelId="{DEF453F7-87A4-2E4C-AA21-1C6386B05809}" type="presParOf" srcId="{1B08F48E-2B0B-1547-8AE6-FA8B1C67B7D5}" destId="{BB2950B9-F416-D74D-873B-160534F168C6}" srcOrd="3" destOrd="0" presId="urn:microsoft.com/office/officeart/2008/layout/LinedList"/>
    <dgm:cxn modelId="{C48971EB-3BA6-B84D-AFCD-F07C6156FDBA}" type="presParOf" srcId="{1B08F48E-2B0B-1547-8AE6-FA8B1C67B7D5}" destId="{8CFB0708-7658-F246-A883-A58400761156}" srcOrd="4" destOrd="0" presId="urn:microsoft.com/office/officeart/2008/layout/LinedList"/>
    <dgm:cxn modelId="{5A7D8112-73AE-034B-97CB-4F3D1AF0BABB}" type="presParOf" srcId="{8CFB0708-7658-F246-A883-A58400761156}" destId="{CD82850C-18D9-6B45-A274-01F65B0B9A51}" srcOrd="0" destOrd="0" presId="urn:microsoft.com/office/officeart/2008/layout/LinedList"/>
    <dgm:cxn modelId="{E1FF5A86-0723-7A4C-BB6F-C55D7BF8744B}" type="presParOf" srcId="{8CFB0708-7658-F246-A883-A58400761156}" destId="{03C68C65-F99A-3B41-AC63-EDDD950A80DB}" srcOrd="1" destOrd="0" presId="urn:microsoft.com/office/officeart/2008/layout/LinedList"/>
    <dgm:cxn modelId="{F7F37B31-1231-F943-ADD9-5B0F73A3B428}" type="presParOf" srcId="{8CFB0708-7658-F246-A883-A58400761156}" destId="{BB50DAF1-86CC-3E47-98AA-FCCC1F1D5D97}" srcOrd="2" destOrd="0" presId="urn:microsoft.com/office/officeart/2008/layout/LinedList"/>
    <dgm:cxn modelId="{CFD12473-81D9-8946-A634-AC15F0CCB2C9}" type="presParOf" srcId="{1B08F48E-2B0B-1547-8AE6-FA8B1C67B7D5}" destId="{DA31B8D7-C3AA-8448-B973-2C318E1C5819}" srcOrd="5" destOrd="0" presId="urn:microsoft.com/office/officeart/2008/layout/LinedList"/>
    <dgm:cxn modelId="{F82FA345-4462-E74F-96BD-86ABDC876C83}" type="presParOf" srcId="{1B08F48E-2B0B-1547-8AE6-FA8B1C67B7D5}" destId="{45B7929D-40C0-424F-A1BA-B0BA4D43F9C8}" srcOrd="6" destOrd="0" presId="urn:microsoft.com/office/officeart/2008/layout/LinedList"/>
    <dgm:cxn modelId="{91EB685F-BBF5-054B-B658-3FBFE9C59346}" type="presParOf" srcId="{1B08F48E-2B0B-1547-8AE6-FA8B1C67B7D5}" destId="{650175CB-0A21-3B4B-ADC4-DBC1F4643BE3}" srcOrd="7" destOrd="0" presId="urn:microsoft.com/office/officeart/2008/layout/LinedList"/>
    <dgm:cxn modelId="{AD4E08DB-8DD9-074D-AC96-ED65EF2FBC02}" type="presParOf" srcId="{650175CB-0A21-3B4B-ADC4-DBC1F4643BE3}" destId="{52D6C431-58A8-8542-A94F-5F684BCBD0D2}" srcOrd="0" destOrd="0" presId="urn:microsoft.com/office/officeart/2008/layout/LinedList"/>
    <dgm:cxn modelId="{83C55286-ED93-D944-B47B-4B7728B11DAC}" type="presParOf" srcId="{650175CB-0A21-3B4B-ADC4-DBC1F4643BE3}" destId="{69030EC5-3F51-A045-9FA6-0C002DF901AC}" srcOrd="1" destOrd="0" presId="urn:microsoft.com/office/officeart/2008/layout/LinedList"/>
    <dgm:cxn modelId="{98025F97-707B-864B-BE7B-42CB923C9DD4}" type="presParOf" srcId="{650175CB-0A21-3B4B-ADC4-DBC1F4643BE3}" destId="{EBCBA5CB-E115-9E40-A2B0-1E9E16D537FD}" srcOrd="2" destOrd="0" presId="urn:microsoft.com/office/officeart/2008/layout/LinedList"/>
    <dgm:cxn modelId="{A3C541C5-EB38-8C4E-A58D-C841F06045EB}" type="presParOf" srcId="{1B08F48E-2B0B-1547-8AE6-FA8B1C67B7D5}" destId="{923AE15B-5A8F-C145-9362-DAA3030BD86D}" srcOrd="8" destOrd="0" presId="urn:microsoft.com/office/officeart/2008/layout/LinedList"/>
    <dgm:cxn modelId="{53974A97-770F-E84C-9B16-D9CF72EB40FD}" type="presParOf" srcId="{1B08F48E-2B0B-1547-8AE6-FA8B1C67B7D5}" destId="{DDAFC921-9B12-C848-B889-23B00A104010}" srcOrd="9" destOrd="0" presId="urn:microsoft.com/office/officeart/2008/layout/LinedList"/>
    <dgm:cxn modelId="{066A5BF9-617A-934B-9FB6-D24612E7B860}" type="presParOf" srcId="{1B08F48E-2B0B-1547-8AE6-FA8B1C67B7D5}" destId="{AD4B5FC0-8C40-7A4E-9EFA-BAE7B617797E}" srcOrd="10" destOrd="0" presId="urn:microsoft.com/office/officeart/2008/layout/LinedList"/>
    <dgm:cxn modelId="{EA22D1BD-E75E-8242-9203-5CC7AEA38CDC}" type="presParOf" srcId="{AD4B5FC0-8C40-7A4E-9EFA-BAE7B617797E}" destId="{CED523F5-1BE6-4B48-8A7C-BE7C1B54E22E}" srcOrd="0" destOrd="0" presId="urn:microsoft.com/office/officeart/2008/layout/LinedList"/>
    <dgm:cxn modelId="{7E119403-CB20-FD4E-B548-F0DFB651E317}" type="presParOf" srcId="{AD4B5FC0-8C40-7A4E-9EFA-BAE7B617797E}" destId="{73144FD7-B66F-5849-BCAF-AAA5671E9128}" srcOrd="1" destOrd="0" presId="urn:microsoft.com/office/officeart/2008/layout/LinedList"/>
    <dgm:cxn modelId="{7E17702D-3B52-D843-B812-3E7274DADB86}" type="presParOf" srcId="{AD4B5FC0-8C40-7A4E-9EFA-BAE7B617797E}" destId="{6A93D56D-F16C-734D-A46A-BBAA19149743}" srcOrd="2" destOrd="0" presId="urn:microsoft.com/office/officeart/2008/layout/LinedList"/>
    <dgm:cxn modelId="{68731325-9A7B-6B46-9CD4-5A7DE746665D}" type="presParOf" srcId="{1B08F48E-2B0B-1547-8AE6-FA8B1C67B7D5}" destId="{4B1C9FA8-E71C-7348-8AB3-1E5B2D1A3406}" srcOrd="11" destOrd="0" presId="urn:microsoft.com/office/officeart/2008/layout/LinedList"/>
    <dgm:cxn modelId="{35A84E83-5677-5144-888F-43BBC7D73916}" type="presParOf" srcId="{1B08F48E-2B0B-1547-8AE6-FA8B1C67B7D5}" destId="{6520C43E-FB7D-2B41-A711-91BDF89BDD34}" srcOrd="12" destOrd="0" presId="urn:microsoft.com/office/officeart/2008/layout/LinedList"/>
    <dgm:cxn modelId="{C6FAC58E-DF41-0241-B799-3A1F4F0CB549}" type="presParOf" srcId="{1B08F48E-2B0B-1547-8AE6-FA8B1C67B7D5}" destId="{603890DE-58A9-6244-8B36-EE32F385594F}" srcOrd="13" destOrd="0" presId="urn:microsoft.com/office/officeart/2008/layout/LinedList"/>
    <dgm:cxn modelId="{22E035CB-CF6F-4448-AFC2-1CECDAF75765}" type="presParOf" srcId="{603890DE-58A9-6244-8B36-EE32F385594F}" destId="{8CB914D5-62C1-2B40-8548-FFEF30C2EA89}" srcOrd="0" destOrd="0" presId="urn:microsoft.com/office/officeart/2008/layout/LinedList"/>
    <dgm:cxn modelId="{92175BCD-BC18-344C-BA0B-2C4928FB9070}" type="presParOf" srcId="{603890DE-58A9-6244-8B36-EE32F385594F}" destId="{2A7B7774-DC48-DC47-BB5A-5FA9964255DB}" srcOrd="1" destOrd="0" presId="urn:microsoft.com/office/officeart/2008/layout/LinedList"/>
    <dgm:cxn modelId="{C0EF5572-CF7A-764F-B9CC-9DB9B89ABED3}" type="presParOf" srcId="{603890DE-58A9-6244-8B36-EE32F385594F}" destId="{F78BA138-AC9E-064F-B551-5FA48322DF03}" srcOrd="2" destOrd="0" presId="urn:microsoft.com/office/officeart/2008/layout/LinedList"/>
    <dgm:cxn modelId="{E4EB4ED8-B262-2042-B095-EC39A62A1442}" type="presParOf" srcId="{1B08F48E-2B0B-1547-8AE6-FA8B1C67B7D5}" destId="{0F355273-2E2E-AD47-9B86-29C26F87A942}" srcOrd="14" destOrd="0" presId="urn:microsoft.com/office/officeart/2008/layout/LinedList"/>
    <dgm:cxn modelId="{6854E5AC-0018-5F4F-A1E6-7780D69233B6}" type="presParOf" srcId="{1B08F48E-2B0B-1547-8AE6-FA8B1C67B7D5}" destId="{F5505777-2D3E-9644-9BD2-881004CF9CC5}" srcOrd="15" destOrd="0" presId="urn:microsoft.com/office/officeart/2008/layout/LinedList"/>
    <dgm:cxn modelId="{769FC0DB-E967-EC40-B18A-DA211BB05CEE}" type="presParOf" srcId="{1B08F48E-2B0B-1547-8AE6-FA8B1C67B7D5}" destId="{DD67403C-AC85-AF4B-B0B3-4A7AF7367A00}" srcOrd="16" destOrd="0" presId="urn:microsoft.com/office/officeart/2008/layout/LinedList"/>
    <dgm:cxn modelId="{3F00CEB9-31A8-A546-8810-7A8B4FD6300A}" type="presParOf" srcId="{DD67403C-AC85-AF4B-B0B3-4A7AF7367A00}" destId="{32797EB2-B51E-F444-ADBE-79733DF9B76E}" srcOrd="0" destOrd="0" presId="urn:microsoft.com/office/officeart/2008/layout/LinedList"/>
    <dgm:cxn modelId="{7B3CA23A-7817-3D42-A95C-3E7AD65513FB}" type="presParOf" srcId="{DD67403C-AC85-AF4B-B0B3-4A7AF7367A00}" destId="{FEFF0039-E7CC-EC4F-8549-6049DBC97962}" srcOrd="1" destOrd="0" presId="urn:microsoft.com/office/officeart/2008/layout/LinedList"/>
    <dgm:cxn modelId="{E162B3C1-10B8-3F4B-BB4E-8A3766F8E26F}" type="presParOf" srcId="{DD67403C-AC85-AF4B-B0B3-4A7AF7367A00}" destId="{905E14C9-2F43-CC47-8E49-CFE980A188E8}" srcOrd="2" destOrd="0" presId="urn:microsoft.com/office/officeart/2008/layout/LinedList"/>
    <dgm:cxn modelId="{597AB696-7524-204F-A77F-BDBBCDA78173}" type="presParOf" srcId="{1B08F48E-2B0B-1547-8AE6-FA8B1C67B7D5}" destId="{302FE886-4813-A841-8B80-7F2691104ACF}" srcOrd="17" destOrd="0" presId="urn:microsoft.com/office/officeart/2008/layout/LinedList"/>
    <dgm:cxn modelId="{165802FE-DB94-1E44-9E27-D10DF81E2A8E}" type="presParOf" srcId="{1B08F48E-2B0B-1547-8AE6-FA8B1C67B7D5}" destId="{88CDDFA2-2775-B340-8EDD-8CD884A3541A}"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3ACA4F-2B56-E545-8F16-237BF4A329EC}"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it-IT"/>
        </a:p>
      </dgm:t>
    </dgm:pt>
    <dgm:pt modelId="{616E972E-2B4A-954D-B526-BF4041452EF6}">
      <dgm:prSet/>
      <dgm:spPr/>
      <dgm:t>
        <a:bodyPr/>
        <a:lstStyle/>
        <a:p>
          <a:pPr rtl="0"/>
          <a:r>
            <a:rPr lang="it-IT" baseline="0" dirty="0"/>
            <a:t>Misurano il grado di raggiungimento di un obiettivo operativo</a:t>
          </a:r>
          <a:endParaRPr lang="it-IT" dirty="0"/>
        </a:p>
      </dgm:t>
    </dgm:pt>
    <dgm:pt modelId="{A65E5413-7BF7-6741-930D-AED623248C32}" type="parTrans" cxnId="{2E656811-077A-EC40-9675-3A41FDB24407}">
      <dgm:prSet/>
      <dgm:spPr/>
      <dgm:t>
        <a:bodyPr/>
        <a:lstStyle/>
        <a:p>
          <a:endParaRPr lang="it-IT"/>
        </a:p>
      </dgm:t>
    </dgm:pt>
    <dgm:pt modelId="{E18BC06E-A4F9-8B4A-A5D1-DABA83A93F5B}" type="sibTrans" cxnId="{2E656811-077A-EC40-9675-3A41FDB24407}">
      <dgm:prSet/>
      <dgm:spPr/>
      <dgm:t>
        <a:bodyPr/>
        <a:lstStyle/>
        <a:p>
          <a:endParaRPr lang="it-IT"/>
        </a:p>
      </dgm:t>
    </dgm:pt>
    <dgm:pt modelId="{B5805235-5C4B-5047-99FB-2CEBDE3CC01B}">
      <dgm:prSet/>
      <dgm:spPr/>
      <dgm:t>
        <a:bodyPr/>
        <a:lstStyle/>
        <a:p>
          <a:pPr rtl="0"/>
          <a:r>
            <a:rPr lang="it-IT" baseline="0"/>
            <a:t>Sono pesati in relazione all’obiettivo di riferimento</a:t>
          </a:r>
          <a:endParaRPr lang="it-IT"/>
        </a:p>
      </dgm:t>
    </dgm:pt>
    <dgm:pt modelId="{91F9EECF-81FE-8A4C-B4FE-C7F1E63ED115}" type="parTrans" cxnId="{CD856CE9-5E42-1243-BDA3-AB834993F61A}">
      <dgm:prSet/>
      <dgm:spPr/>
      <dgm:t>
        <a:bodyPr/>
        <a:lstStyle/>
        <a:p>
          <a:endParaRPr lang="it-IT"/>
        </a:p>
      </dgm:t>
    </dgm:pt>
    <dgm:pt modelId="{76ED0A3D-A1D8-1D48-8D47-0938F8AAF685}" type="sibTrans" cxnId="{CD856CE9-5E42-1243-BDA3-AB834993F61A}">
      <dgm:prSet/>
      <dgm:spPr/>
      <dgm:t>
        <a:bodyPr/>
        <a:lstStyle/>
        <a:p>
          <a:endParaRPr lang="it-IT"/>
        </a:p>
      </dgm:t>
    </dgm:pt>
    <dgm:pt modelId="{A8F10A71-3223-9C41-A5B8-403432540680}">
      <dgm:prSet/>
      <dgm:spPr/>
      <dgm:t>
        <a:bodyPr/>
        <a:lstStyle/>
        <a:p>
          <a:pPr rtl="0"/>
          <a:r>
            <a:rPr lang="it-IT" baseline="0"/>
            <a:t>Hanno un target di riferimento, ossia un valore che deve essere raggiunto, annuale e semestrale</a:t>
          </a:r>
          <a:endParaRPr lang="it-IT"/>
        </a:p>
      </dgm:t>
    </dgm:pt>
    <dgm:pt modelId="{0E72E671-6ADB-2E4F-9277-471DFA096D79}" type="parTrans" cxnId="{7D156FCA-6D90-6E4D-9C7E-72869F6CEAEB}">
      <dgm:prSet/>
      <dgm:spPr/>
      <dgm:t>
        <a:bodyPr/>
        <a:lstStyle/>
        <a:p>
          <a:endParaRPr lang="it-IT"/>
        </a:p>
      </dgm:t>
    </dgm:pt>
    <dgm:pt modelId="{A6D6F775-0FFB-4B4E-B110-AC56D5D788CC}" type="sibTrans" cxnId="{7D156FCA-6D90-6E4D-9C7E-72869F6CEAEB}">
      <dgm:prSet/>
      <dgm:spPr/>
      <dgm:t>
        <a:bodyPr/>
        <a:lstStyle/>
        <a:p>
          <a:endParaRPr lang="it-IT"/>
        </a:p>
      </dgm:t>
    </dgm:pt>
    <dgm:pt modelId="{0693EBBE-EDE6-D446-9CAA-8F2029CDD619}">
      <dgm:prSet/>
      <dgm:spPr/>
      <dgm:t>
        <a:bodyPr/>
        <a:lstStyle/>
        <a:p>
          <a:pPr rtl="0"/>
          <a:r>
            <a:rPr lang="it-IT" baseline="0"/>
            <a:t>Sono connessi ad una fonte univoca dalla quale è possibile rilevare il valore</a:t>
          </a:r>
          <a:endParaRPr lang="it-IT"/>
        </a:p>
      </dgm:t>
    </dgm:pt>
    <dgm:pt modelId="{E3C2ED97-BDAE-B842-B6AF-0AEC1F2565B9}" type="parTrans" cxnId="{CAA84020-20A8-614E-A327-E07896FF1645}">
      <dgm:prSet/>
      <dgm:spPr/>
      <dgm:t>
        <a:bodyPr/>
        <a:lstStyle/>
        <a:p>
          <a:endParaRPr lang="it-IT"/>
        </a:p>
      </dgm:t>
    </dgm:pt>
    <dgm:pt modelId="{70A55254-9915-2E4A-9F08-A042B8B57E90}" type="sibTrans" cxnId="{CAA84020-20A8-614E-A327-E07896FF1645}">
      <dgm:prSet/>
      <dgm:spPr/>
      <dgm:t>
        <a:bodyPr/>
        <a:lstStyle/>
        <a:p>
          <a:endParaRPr lang="it-IT"/>
        </a:p>
      </dgm:t>
    </dgm:pt>
    <dgm:pt modelId="{8213A012-6251-0041-BB35-99FEAFD2DF9A}" type="pres">
      <dgm:prSet presAssocID="{CD3ACA4F-2B56-E545-8F16-237BF4A329EC}" presName="linear" presStyleCnt="0">
        <dgm:presLayoutVars>
          <dgm:animLvl val="lvl"/>
          <dgm:resizeHandles val="exact"/>
        </dgm:presLayoutVars>
      </dgm:prSet>
      <dgm:spPr/>
    </dgm:pt>
    <dgm:pt modelId="{97276C56-3A1A-DC41-8757-A492D04C573C}" type="pres">
      <dgm:prSet presAssocID="{616E972E-2B4A-954D-B526-BF4041452EF6}" presName="parentText" presStyleLbl="node1" presStyleIdx="0" presStyleCnt="4">
        <dgm:presLayoutVars>
          <dgm:chMax val="0"/>
          <dgm:bulletEnabled val="1"/>
        </dgm:presLayoutVars>
      </dgm:prSet>
      <dgm:spPr/>
    </dgm:pt>
    <dgm:pt modelId="{75B69E40-1A52-F64E-B711-1F61BEA509BA}" type="pres">
      <dgm:prSet presAssocID="{E18BC06E-A4F9-8B4A-A5D1-DABA83A93F5B}" presName="spacer" presStyleCnt="0"/>
      <dgm:spPr/>
    </dgm:pt>
    <dgm:pt modelId="{9206A961-E3C2-CB43-8107-C0C829EADC33}" type="pres">
      <dgm:prSet presAssocID="{B5805235-5C4B-5047-99FB-2CEBDE3CC01B}" presName="parentText" presStyleLbl="node1" presStyleIdx="1" presStyleCnt="4">
        <dgm:presLayoutVars>
          <dgm:chMax val="0"/>
          <dgm:bulletEnabled val="1"/>
        </dgm:presLayoutVars>
      </dgm:prSet>
      <dgm:spPr/>
    </dgm:pt>
    <dgm:pt modelId="{473BD72F-FB7C-0D46-9778-2B32B07109E4}" type="pres">
      <dgm:prSet presAssocID="{76ED0A3D-A1D8-1D48-8D47-0938F8AAF685}" presName="spacer" presStyleCnt="0"/>
      <dgm:spPr/>
    </dgm:pt>
    <dgm:pt modelId="{23C70930-50FB-9A46-9C65-396D07B0789E}" type="pres">
      <dgm:prSet presAssocID="{A8F10A71-3223-9C41-A5B8-403432540680}" presName="parentText" presStyleLbl="node1" presStyleIdx="2" presStyleCnt="4">
        <dgm:presLayoutVars>
          <dgm:chMax val="0"/>
          <dgm:bulletEnabled val="1"/>
        </dgm:presLayoutVars>
      </dgm:prSet>
      <dgm:spPr/>
    </dgm:pt>
    <dgm:pt modelId="{7B71E971-DB2D-5345-9AF1-E28790638D46}" type="pres">
      <dgm:prSet presAssocID="{A6D6F775-0FFB-4B4E-B110-AC56D5D788CC}" presName="spacer" presStyleCnt="0"/>
      <dgm:spPr/>
    </dgm:pt>
    <dgm:pt modelId="{EE17F209-0FB2-9D4D-A65B-72B581B2D3B6}" type="pres">
      <dgm:prSet presAssocID="{0693EBBE-EDE6-D446-9CAA-8F2029CDD619}" presName="parentText" presStyleLbl="node1" presStyleIdx="3" presStyleCnt="4">
        <dgm:presLayoutVars>
          <dgm:chMax val="0"/>
          <dgm:bulletEnabled val="1"/>
        </dgm:presLayoutVars>
      </dgm:prSet>
      <dgm:spPr/>
    </dgm:pt>
  </dgm:ptLst>
  <dgm:cxnLst>
    <dgm:cxn modelId="{2E656811-077A-EC40-9675-3A41FDB24407}" srcId="{CD3ACA4F-2B56-E545-8F16-237BF4A329EC}" destId="{616E972E-2B4A-954D-B526-BF4041452EF6}" srcOrd="0" destOrd="0" parTransId="{A65E5413-7BF7-6741-930D-AED623248C32}" sibTransId="{E18BC06E-A4F9-8B4A-A5D1-DABA83A93F5B}"/>
    <dgm:cxn modelId="{CAA84020-20A8-614E-A327-E07896FF1645}" srcId="{CD3ACA4F-2B56-E545-8F16-237BF4A329EC}" destId="{0693EBBE-EDE6-D446-9CAA-8F2029CDD619}" srcOrd="3" destOrd="0" parTransId="{E3C2ED97-BDAE-B842-B6AF-0AEC1F2565B9}" sibTransId="{70A55254-9915-2E4A-9F08-A042B8B57E90}"/>
    <dgm:cxn modelId="{9C749659-3219-4999-967D-28F90715AFF0}" type="presOf" srcId="{CD3ACA4F-2B56-E545-8F16-237BF4A329EC}" destId="{8213A012-6251-0041-BB35-99FEAFD2DF9A}" srcOrd="0" destOrd="0" presId="urn:microsoft.com/office/officeart/2005/8/layout/vList2"/>
    <dgm:cxn modelId="{CED5D480-460A-4D9E-8A19-23BA3F792467}" type="presOf" srcId="{B5805235-5C4B-5047-99FB-2CEBDE3CC01B}" destId="{9206A961-E3C2-CB43-8107-C0C829EADC33}" srcOrd="0" destOrd="0" presId="urn:microsoft.com/office/officeart/2005/8/layout/vList2"/>
    <dgm:cxn modelId="{064C828E-C5A7-437C-A55E-6F0467FCF227}" type="presOf" srcId="{A8F10A71-3223-9C41-A5B8-403432540680}" destId="{23C70930-50FB-9A46-9C65-396D07B0789E}" srcOrd="0" destOrd="0" presId="urn:microsoft.com/office/officeart/2005/8/layout/vList2"/>
    <dgm:cxn modelId="{01E733B9-E0BB-4D97-A3FD-1108EB263B85}" type="presOf" srcId="{616E972E-2B4A-954D-B526-BF4041452EF6}" destId="{97276C56-3A1A-DC41-8757-A492D04C573C}" srcOrd="0" destOrd="0" presId="urn:microsoft.com/office/officeart/2005/8/layout/vList2"/>
    <dgm:cxn modelId="{7D156FCA-6D90-6E4D-9C7E-72869F6CEAEB}" srcId="{CD3ACA4F-2B56-E545-8F16-237BF4A329EC}" destId="{A8F10A71-3223-9C41-A5B8-403432540680}" srcOrd="2" destOrd="0" parTransId="{0E72E671-6ADB-2E4F-9277-471DFA096D79}" sibTransId="{A6D6F775-0FFB-4B4E-B110-AC56D5D788CC}"/>
    <dgm:cxn modelId="{CD856CE9-5E42-1243-BDA3-AB834993F61A}" srcId="{CD3ACA4F-2B56-E545-8F16-237BF4A329EC}" destId="{B5805235-5C4B-5047-99FB-2CEBDE3CC01B}" srcOrd="1" destOrd="0" parTransId="{91F9EECF-81FE-8A4C-B4FE-C7F1E63ED115}" sibTransId="{76ED0A3D-A1D8-1D48-8D47-0938F8AAF685}"/>
    <dgm:cxn modelId="{081327F2-9F7F-4602-8C65-472DCF92E46C}" type="presOf" srcId="{0693EBBE-EDE6-D446-9CAA-8F2029CDD619}" destId="{EE17F209-0FB2-9D4D-A65B-72B581B2D3B6}" srcOrd="0" destOrd="0" presId="urn:microsoft.com/office/officeart/2005/8/layout/vList2"/>
    <dgm:cxn modelId="{E70CA8BF-76E5-4B39-A024-7D8671461E24}" type="presParOf" srcId="{8213A012-6251-0041-BB35-99FEAFD2DF9A}" destId="{97276C56-3A1A-DC41-8757-A492D04C573C}" srcOrd="0" destOrd="0" presId="urn:microsoft.com/office/officeart/2005/8/layout/vList2"/>
    <dgm:cxn modelId="{B4FF6211-9629-4120-AEF6-C927F11C3F6E}" type="presParOf" srcId="{8213A012-6251-0041-BB35-99FEAFD2DF9A}" destId="{75B69E40-1A52-F64E-B711-1F61BEA509BA}" srcOrd="1" destOrd="0" presId="urn:microsoft.com/office/officeart/2005/8/layout/vList2"/>
    <dgm:cxn modelId="{DD39B960-899C-4053-987F-F798B37082C4}" type="presParOf" srcId="{8213A012-6251-0041-BB35-99FEAFD2DF9A}" destId="{9206A961-E3C2-CB43-8107-C0C829EADC33}" srcOrd="2" destOrd="0" presId="urn:microsoft.com/office/officeart/2005/8/layout/vList2"/>
    <dgm:cxn modelId="{7E0C239C-67B9-4669-9693-7C562933D619}" type="presParOf" srcId="{8213A012-6251-0041-BB35-99FEAFD2DF9A}" destId="{473BD72F-FB7C-0D46-9778-2B32B07109E4}" srcOrd="3" destOrd="0" presId="urn:microsoft.com/office/officeart/2005/8/layout/vList2"/>
    <dgm:cxn modelId="{60B948F2-882D-4909-AE75-4BA1AF9A9DA8}" type="presParOf" srcId="{8213A012-6251-0041-BB35-99FEAFD2DF9A}" destId="{23C70930-50FB-9A46-9C65-396D07B0789E}" srcOrd="4" destOrd="0" presId="urn:microsoft.com/office/officeart/2005/8/layout/vList2"/>
    <dgm:cxn modelId="{DBDF9E32-C4C9-4EE0-B1C0-5FD90F99A5F0}" type="presParOf" srcId="{8213A012-6251-0041-BB35-99FEAFD2DF9A}" destId="{7B71E971-DB2D-5345-9AF1-E28790638D46}" srcOrd="5" destOrd="0" presId="urn:microsoft.com/office/officeart/2005/8/layout/vList2"/>
    <dgm:cxn modelId="{A77574ED-BA59-4596-BB42-717913007DED}" type="presParOf" srcId="{8213A012-6251-0041-BB35-99FEAFD2DF9A}" destId="{EE17F209-0FB2-9D4D-A65B-72B581B2D3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62580-E7E4-469D-808E-089205FAE219}">
      <dsp:nvSpPr>
        <dsp:cNvPr id="0" name=""/>
        <dsp:cNvSpPr/>
      </dsp:nvSpPr>
      <dsp:spPr>
        <a:xfrm>
          <a:off x="0" y="194640"/>
          <a:ext cx="8928992" cy="39311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it-IT" sz="2400" kern="1200" baseline="0"/>
            <a:t>A partire dal Piano 2017, nell’ottica di un continuo miglioramento del Piano, condividendo un suggerimento dell’OIV, sono state previste </a:t>
          </a:r>
          <a:r>
            <a:rPr lang="it-IT" sz="2400" b="1" kern="1200" baseline="0"/>
            <a:t>rielaborazioni dei contenuti del Piano e della Relazione sulle Performance</a:t>
          </a:r>
          <a:r>
            <a:rPr lang="it-IT" sz="2400" kern="1200" baseline="0"/>
            <a:t>, presentate sotto forma di allegati, da un punto di vista grafico ed espositivo, che permettono di adottare modalità e tecniche di rappresentazione dei </a:t>
          </a:r>
          <a:r>
            <a:rPr lang="it-IT" sz="2400" b="1" kern="1200" baseline="0"/>
            <a:t>dati specializzati per tipologie di portatori di interessi</a:t>
          </a:r>
          <a:r>
            <a:rPr lang="it-IT" sz="2400" kern="1200" baseline="0"/>
            <a:t> (cittadini e associazioni, imprese, enti locali, Istituzioni di carattere nazionale ed europeo quali AGID, Garante Privacy, MIPAAF, Commissione Europea, Forze dell’Ordine, Corte dei conti, etc). </a:t>
          </a:r>
          <a:endParaRPr lang="it-IT" sz="2400" kern="1200"/>
        </a:p>
      </dsp:txBody>
      <dsp:txXfrm>
        <a:off x="191905" y="386545"/>
        <a:ext cx="8545182" cy="35473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D7D56-92A8-5244-8B96-DE82997DDBB2}">
      <dsp:nvSpPr>
        <dsp:cNvPr id="0" name=""/>
        <dsp:cNvSpPr/>
      </dsp:nvSpPr>
      <dsp:spPr>
        <a:xfrm>
          <a:off x="0" y="5711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baseline="0" dirty="0"/>
            <a:t>Flusso Pagamenti FEASR e FEAGA</a:t>
          </a:r>
          <a:endParaRPr lang="it-IT" sz="3200" kern="1200" dirty="0"/>
        </a:p>
      </dsp:txBody>
      <dsp:txXfrm>
        <a:off x="37467" y="94586"/>
        <a:ext cx="8854058" cy="692586"/>
      </dsp:txXfrm>
    </dsp:sp>
    <dsp:sp modelId="{3EEFC6A8-50F8-4043-AD4D-0790C3F261EE}">
      <dsp:nvSpPr>
        <dsp:cNvPr id="0" name=""/>
        <dsp:cNvSpPr/>
      </dsp:nvSpPr>
      <dsp:spPr>
        <a:xfrm>
          <a:off x="0" y="91679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dirty="0"/>
            <a:t>Istruttoria Informatizzata</a:t>
          </a:r>
        </a:p>
      </dsp:txBody>
      <dsp:txXfrm>
        <a:off x="37467" y="954266"/>
        <a:ext cx="8854058" cy="692586"/>
      </dsp:txXfrm>
    </dsp:sp>
    <dsp:sp modelId="{0A935A68-0892-B345-9722-0C7E904E84CC}">
      <dsp:nvSpPr>
        <dsp:cNvPr id="0" name=""/>
        <dsp:cNvSpPr/>
      </dsp:nvSpPr>
      <dsp:spPr>
        <a:xfrm>
          <a:off x="0" y="177647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dirty="0"/>
            <a:t>Il Sistema dei controlli</a:t>
          </a:r>
        </a:p>
      </dsp:txBody>
      <dsp:txXfrm>
        <a:off x="37467" y="1813946"/>
        <a:ext cx="8854058" cy="692586"/>
      </dsp:txXfrm>
    </dsp:sp>
    <dsp:sp modelId="{CA3FC553-504F-E848-B060-7D3509ECE7F0}">
      <dsp:nvSpPr>
        <dsp:cNvPr id="0" name=""/>
        <dsp:cNvSpPr/>
      </dsp:nvSpPr>
      <dsp:spPr>
        <a:xfrm>
          <a:off x="0" y="263615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baseline="0" dirty="0"/>
            <a:t>Attività Antifrode</a:t>
          </a:r>
          <a:endParaRPr lang="it-IT" sz="3200" kern="1200" dirty="0"/>
        </a:p>
      </dsp:txBody>
      <dsp:txXfrm>
        <a:off x="37467" y="2673626"/>
        <a:ext cx="8854058" cy="692586"/>
      </dsp:txXfrm>
    </dsp:sp>
    <dsp:sp modelId="{516E75CA-7A30-6D43-859B-55073E86E2C9}">
      <dsp:nvSpPr>
        <dsp:cNvPr id="0" name=""/>
        <dsp:cNvSpPr/>
      </dsp:nvSpPr>
      <dsp:spPr>
        <a:xfrm>
          <a:off x="0" y="3495840"/>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baseline="0" dirty="0"/>
            <a:t>Sicurezza delle Informazioni</a:t>
          </a:r>
          <a:endParaRPr lang="it-IT" sz="3200" kern="1200" dirty="0"/>
        </a:p>
      </dsp:txBody>
      <dsp:txXfrm>
        <a:off x="37467" y="3533307"/>
        <a:ext cx="8854058" cy="6925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44D1-CE42-DD49-8232-32B2F3EC87DF}">
      <dsp:nvSpPr>
        <dsp:cNvPr id="0" name=""/>
        <dsp:cNvSpPr/>
      </dsp:nvSpPr>
      <dsp:spPr>
        <a:xfrm>
          <a:off x="0" y="28667"/>
          <a:ext cx="5184129" cy="1432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it-IT" sz="3600" kern="1200" baseline="0" dirty="0"/>
            <a:t>Circa </a:t>
          </a:r>
          <a:r>
            <a:rPr lang="it-IT" sz="3600" b="1" kern="1200" baseline="0" dirty="0"/>
            <a:t>30.000 domande </a:t>
          </a:r>
          <a:r>
            <a:rPr lang="it-IT" sz="3600" kern="1200" baseline="0" dirty="0"/>
            <a:t>elaborate per un totale di </a:t>
          </a:r>
          <a:endParaRPr lang="it-IT" sz="3600" kern="1200" dirty="0"/>
        </a:p>
      </dsp:txBody>
      <dsp:txXfrm>
        <a:off x="69908" y="98575"/>
        <a:ext cx="5044313" cy="1292264"/>
      </dsp:txXfrm>
    </dsp:sp>
    <dsp:sp modelId="{B7555417-5894-8440-BA34-CD3557C2D7FD}">
      <dsp:nvSpPr>
        <dsp:cNvPr id="0" name=""/>
        <dsp:cNvSpPr/>
      </dsp:nvSpPr>
      <dsp:spPr>
        <a:xfrm>
          <a:off x="0" y="1460747"/>
          <a:ext cx="5184129" cy="283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96" tIns="31750" rIns="177800" bIns="31750" numCol="1" spcCol="1270" anchor="t" anchorCtr="0">
          <a:noAutofit/>
        </a:bodyPr>
        <a:lstStyle/>
        <a:p>
          <a:pPr marL="228600" lvl="1" indent="-228600" algn="l" defTabSz="1111250" rtl="0">
            <a:lnSpc>
              <a:spcPct val="90000"/>
            </a:lnSpc>
            <a:spcBef>
              <a:spcPct val="0"/>
            </a:spcBef>
            <a:spcAft>
              <a:spcPct val="20000"/>
            </a:spcAft>
            <a:buChar char="•"/>
          </a:pPr>
          <a:r>
            <a:rPr lang="it-IT" sz="2500" b="1" kern="1200" baseline="0" dirty="0"/>
            <a:t>756.000</a:t>
          </a:r>
          <a:r>
            <a:rPr lang="it-IT" sz="2500" kern="1200" baseline="0" dirty="0"/>
            <a:t> particelle totali (da fascicolo) pari a </a:t>
          </a:r>
          <a:r>
            <a:rPr lang="it-IT" sz="2500" b="1" kern="1200" baseline="0" dirty="0"/>
            <a:t>1.155.151,17</a:t>
          </a:r>
          <a:r>
            <a:rPr lang="it-IT" sz="2500" kern="1200" baseline="0" dirty="0"/>
            <a:t> ha </a:t>
          </a:r>
          <a:endParaRPr lang="it-IT" sz="2500" kern="1200" dirty="0"/>
        </a:p>
        <a:p>
          <a:pPr marL="228600" lvl="1" indent="-228600" algn="l" defTabSz="1111250" rtl="0">
            <a:lnSpc>
              <a:spcPct val="90000"/>
            </a:lnSpc>
            <a:spcBef>
              <a:spcPct val="0"/>
            </a:spcBef>
            <a:spcAft>
              <a:spcPct val="20000"/>
            </a:spcAft>
            <a:buChar char="•"/>
          </a:pPr>
          <a:r>
            <a:rPr lang="it-IT" sz="2500" b="1" kern="1200" baseline="0" dirty="0"/>
            <a:t>214.000 </a:t>
          </a:r>
          <a:r>
            <a:rPr lang="it-IT" sz="2500" b="0" kern="1200" baseline="0" dirty="0"/>
            <a:t>particelle interessate da intervento</a:t>
          </a:r>
          <a:r>
            <a:rPr lang="it-IT" sz="2500" b="1" kern="1200" baseline="0" dirty="0"/>
            <a:t> </a:t>
          </a:r>
          <a:r>
            <a:rPr lang="it-IT" sz="2500" b="0" kern="1200" baseline="0" dirty="0"/>
            <a:t>pari a </a:t>
          </a:r>
          <a:r>
            <a:rPr lang="it-IT" sz="2500" b="1" kern="1200" baseline="0" dirty="0"/>
            <a:t>327.300,47</a:t>
          </a:r>
          <a:r>
            <a:rPr lang="it-IT" sz="2500" kern="1200" baseline="0" dirty="0"/>
            <a:t> ha</a:t>
          </a:r>
          <a:endParaRPr lang="it-IT" sz="2500" kern="1200" dirty="0"/>
        </a:p>
        <a:p>
          <a:pPr marL="228600" lvl="1" indent="-228600" algn="l" defTabSz="1111250" rtl="0">
            <a:lnSpc>
              <a:spcPct val="90000"/>
            </a:lnSpc>
            <a:spcBef>
              <a:spcPct val="0"/>
            </a:spcBef>
            <a:spcAft>
              <a:spcPct val="20000"/>
            </a:spcAft>
            <a:buChar char="•"/>
          </a:pPr>
          <a:r>
            <a:rPr lang="it-IT" sz="2500" b="1" kern="1200" baseline="0" dirty="0"/>
            <a:t>126.755</a:t>
          </a:r>
          <a:r>
            <a:rPr lang="it-IT" sz="2500" kern="1200" baseline="0" dirty="0"/>
            <a:t> controlli automatizzati sulle domande presentate per </a:t>
          </a:r>
          <a:r>
            <a:rPr lang="it-IT" sz="2500" b="1" kern="1200" baseline="0" dirty="0"/>
            <a:t>oltre </a:t>
          </a:r>
          <a:r>
            <a:rPr lang="it-IT" sz="3200" b="1" kern="1200" baseline="0" dirty="0"/>
            <a:t>30 miliardi di iterazioni</a:t>
          </a:r>
          <a:endParaRPr lang="it-IT" sz="3200" b="1" kern="1200" dirty="0"/>
        </a:p>
      </dsp:txBody>
      <dsp:txXfrm>
        <a:off x="0" y="1460747"/>
        <a:ext cx="5184129" cy="28317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AABF2-5B44-4311-B978-6AD27C8848E1}">
      <dsp:nvSpPr>
        <dsp:cNvPr id="0" name=""/>
        <dsp:cNvSpPr/>
      </dsp:nvSpPr>
      <dsp:spPr>
        <a:xfrm>
          <a:off x="0" y="0"/>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0CB7F5-320C-4A2D-B257-7F3932E46AC0}">
      <dsp:nvSpPr>
        <dsp:cNvPr id="0" name=""/>
        <dsp:cNvSpPr/>
      </dsp:nvSpPr>
      <dsp:spPr>
        <a:xfrm>
          <a:off x="0" y="0"/>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Analisi del tracciato record</a:t>
          </a:r>
        </a:p>
      </dsp:txBody>
      <dsp:txXfrm>
        <a:off x="0" y="0"/>
        <a:ext cx="8928100" cy="540146"/>
      </dsp:txXfrm>
    </dsp:sp>
    <dsp:sp modelId="{787B1DB1-8617-4A1D-8D98-A137805C6421}">
      <dsp:nvSpPr>
        <dsp:cNvPr id="0" name=""/>
        <dsp:cNvSpPr/>
      </dsp:nvSpPr>
      <dsp:spPr>
        <a:xfrm>
          <a:off x="0" y="540146"/>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83CC9-44E1-48AC-91A0-F8C7966BB736}">
      <dsp:nvSpPr>
        <dsp:cNvPr id="0" name=""/>
        <dsp:cNvSpPr/>
      </dsp:nvSpPr>
      <dsp:spPr>
        <a:xfrm>
          <a:off x="0" y="540146"/>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Analisi dati domande</a:t>
          </a:r>
        </a:p>
      </dsp:txBody>
      <dsp:txXfrm>
        <a:off x="0" y="540146"/>
        <a:ext cx="8928100" cy="540146"/>
      </dsp:txXfrm>
    </dsp:sp>
    <dsp:sp modelId="{B2E7525C-5883-45B2-B958-D56BB68E8DD9}">
      <dsp:nvSpPr>
        <dsp:cNvPr id="0" name=""/>
        <dsp:cNvSpPr/>
      </dsp:nvSpPr>
      <dsp:spPr>
        <a:xfrm>
          <a:off x="0" y="1080293"/>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49C90C-17D4-4FFF-B597-CC727A8A9628}">
      <dsp:nvSpPr>
        <dsp:cNvPr id="0" name=""/>
        <dsp:cNvSpPr/>
      </dsp:nvSpPr>
      <dsp:spPr>
        <a:xfrm>
          <a:off x="0" y="1080293"/>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Creazione del database interno</a:t>
          </a:r>
        </a:p>
      </dsp:txBody>
      <dsp:txXfrm>
        <a:off x="0" y="1080293"/>
        <a:ext cx="8928100" cy="540146"/>
      </dsp:txXfrm>
    </dsp:sp>
    <dsp:sp modelId="{429FF647-30B0-4D93-803E-E6E501C5AA74}">
      <dsp:nvSpPr>
        <dsp:cNvPr id="0" name=""/>
        <dsp:cNvSpPr/>
      </dsp:nvSpPr>
      <dsp:spPr>
        <a:xfrm>
          <a:off x="0" y="1620440"/>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4364A-617D-4958-B686-E376E24E9BBB}">
      <dsp:nvSpPr>
        <dsp:cNvPr id="0" name=""/>
        <dsp:cNvSpPr/>
      </dsp:nvSpPr>
      <dsp:spPr>
        <a:xfrm>
          <a:off x="0" y="1620440"/>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Acquisizione, conversione e validazione dati</a:t>
          </a:r>
        </a:p>
      </dsp:txBody>
      <dsp:txXfrm>
        <a:off x="0" y="1620440"/>
        <a:ext cx="8928100" cy="540146"/>
      </dsp:txXfrm>
    </dsp:sp>
    <dsp:sp modelId="{E8DA2821-F17A-42DD-9197-3EEF54FFC871}">
      <dsp:nvSpPr>
        <dsp:cNvPr id="0" name=""/>
        <dsp:cNvSpPr/>
      </dsp:nvSpPr>
      <dsp:spPr>
        <a:xfrm>
          <a:off x="0" y="2160587"/>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82C103-FDD1-4EB1-A07C-5FFEDC91DC89}">
      <dsp:nvSpPr>
        <dsp:cNvPr id="0" name=""/>
        <dsp:cNvSpPr/>
      </dsp:nvSpPr>
      <dsp:spPr>
        <a:xfrm>
          <a:off x="0" y="2160587"/>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Definizione criteri di valutazione </a:t>
          </a:r>
        </a:p>
      </dsp:txBody>
      <dsp:txXfrm>
        <a:off x="0" y="2160587"/>
        <a:ext cx="8928100" cy="540146"/>
      </dsp:txXfrm>
    </dsp:sp>
    <dsp:sp modelId="{D2E5A7E6-B7DB-4C99-9738-196789AA1604}">
      <dsp:nvSpPr>
        <dsp:cNvPr id="0" name=""/>
        <dsp:cNvSpPr/>
      </dsp:nvSpPr>
      <dsp:spPr>
        <a:xfrm>
          <a:off x="0" y="2700734"/>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0AC1E-76FA-474B-90BA-375D054C81D0}">
      <dsp:nvSpPr>
        <dsp:cNvPr id="0" name=""/>
        <dsp:cNvSpPr/>
      </dsp:nvSpPr>
      <dsp:spPr>
        <a:xfrm>
          <a:off x="0" y="2700734"/>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Creazione delle «</a:t>
          </a:r>
          <a:r>
            <a:rPr lang="it-IT" sz="2000" kern="1200" dirty="0" err="1"/>
            <a:t>query</a:t>
          </a:r>
          <a:r>
            <a:rPr lang="it-IT" sz="2000" kern="1200" dirty="0"/>
            <a:t>»</a:t>
          </a:r>
        </a:p>
      </dsp:txBody>
      <dsp:txXfrm>
        <a:off x="0" y="2700734"/>
        <a:ext cx="8928100" cy="540146"/>
      </dsp:txXfrm>
    </dsp:sp>
    <dsp:sp modelId="{ADCFCF74-2E4D-449F-991B-C14059A9369A}">
      <dsp:nvSpPr>
        <dsp:cNvPr id="0" name=""/>
        <dsp:cNvSpPr/>
      </dsp:nvSpPr>
      <dsp:spPr>
        <a:xfrm>
          <a:off x="0" y="3240881"/>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C96D1-CAD3-4786-B148-914833ECBDEE}">
      <dsp:nvSpPr>
        <dsp:cNvPr id="0" name=""/>
        <dsp:cNvSpPr/>
      </dsp:nvSpPr>
      <dsp:spPr>
        <a:xfrm>
          <a:off x="0" y="3240881"/>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Determinazione delle domande non ricevibili, non ammissibili, ricevibili, ammissibili</a:t>
          </a:r>
        </a:p>
      </dsp:txBody>
      <dsp:txXfrm>
        <a:off x="0" y="3240881"/>
        <a:ext cx="8928100" cy="540146"/>
      </dsp:txXfrm>
    </dsp:sp>
    <dsp:sp modelId="{378A9229-7CF4-4751-8480-7DF097B2A52B}">
      <dsp:nvSpPr>
        <dsp:cNvPr id="0" name=""/>
        <dsp:cNvSpPr/>
      </dsp:nvSpPr>
      <dsp:spPr>
        <a:xfrm>
          <a:off x="0" y="3781028"/>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B4D05-1EA3-450F-8AEA-7C6A3CDFB60C}">
      <dsp:nvSpPr>
        <dsp:cNvPr id="0" name=""/>
        <dsp:cNvSpPr/>
      </dsp:nvSpPr>
      <dsp:spPr>
        <a:xfrm>
          <a:off x="0" y="3781028"/>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Elaborazione graduatoria provvisoria</a:t>
          </a:r>
        </a:p>
      </dsp:txBody>
      <dsp:txXfrm>
        <a:off x="0" y="3781028"/>
        <a:ext cx="8928100" cy="5401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45863-858E-D843-BDCE-38778EC51F76}">
      <dsp:nvSpPr>
        <dsp:cNvPr id="0" name=""/>
        <dsp:cNvSpPr/>
      </dsp:nvSpPr>
      <dsp:spPr>
        <a:xfrm>
          <a:off x="0" y="0"/>
          <a:ext cx="89281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53EC3-8D09-7843-97C5-2A0175D6940A}">
      <dsp:nvSpPr>
        <dsp:cNvPr id="0" name=""/>
        <dsp:cNvSpPr/>
      </dsp:nvSpPr>
      <dsp:spPr>
        <a:xfrm>
          <a:off x="0" y="0"/>
          <a:ext cx="8928100" cy="108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it-IT" sz="3000" kern="1200" dirty="0"/>
            <a:t>Le verifiche sono totalmente automatizzate </a:t>
          </a:r>
        </a:p>
      </dsp:txBody>
      <dsp:txXfrm>
        <a:off x="0" y="0"/>
        <a:ext cx="8928100" cy="1080293"/>
      </dsp:txXfrm>
    </dsp:sp>
    <dsp:sp modelId="{B52BF2F2-3213-004A-9422-0165519F9E9A}">
      <dsp:nvSpPr>
        <dsp:cNvPr id="0" name=""/>
        <dsp:cNvSpPr/>
      </dsp:nvSpPr>
      <dsp:spPr>
        <a:xfrm>
          <a:off x="0" y="1080293"/>
          <a:ext cx="89281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FC24A-BE71-D54B-AAF2-CD8CCD971591}">
      <dsp:nvSpPr>
        <dsp:cNvPr id="0" name=""/>
        <dsp:cNvSpPr/>
      </dsp:nvSpPr>
      <dsp:spPr>
        <a:xfrm>
          <a:off x="0" y="1080293"/>
          <a:ext cx="8928100" cy="108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it-IT" sz="3000" kern="1200" dirty="0"/>
            <a:t>I dati sono verificati informaticamente tramite incroci tra le diverse banche dati disponibili</a:t>
          </a:r>
        </a:p>
      </dsp:txBody>
      <dsp:txXfrm>
        <a:off x="0" y="1080293"/>
        <a:ext cx="8928100" cy="1080293"/>
      </dsp:txXfrm>
    </dsp:sp>
    <dsp:sp modelId="{57FBC41E-57FD-1B46-BAF6-B9DE205B9DF4}">
      <dsp:nvSpPr>
        <dsp:cNvPr id="0" name=""/>
        <dsp:cNvSpPr/>
      </dsp:nvSpPr>
      <dsp:spPr>
        <a:xfrm>
          <a:off x="0" y="2160587"/>
          <a:ext cx="89281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F2A4A-B643-A140-B066-3FD8A540D2D0}">
      <dsp:nvSpPr>
        <dsp:cNvPr id="0" name=""/>
        <dsp:cNvSpPr/>
      </dsp:nvSpPr>
      <dsp:spPr>
        <a:xfrm>
          <a:off x="0" y="2160587"/>
          <a:ext cx="8928100" cy="108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it-IT" sz="3000" kern="1200" dirty="0"/>
            <a:t>Gli esiti sono validati dal Responsabile di Misura</a:t>
          </a:r>
        </a:p>
      </dsp:txBody>
      <dsp:txXfrm>
        <a:off x="0" y="2160587"/>
        <a:ext cx="8928100" cy="1080293"/>
      </dsp:txXfrm>
    </dsp:sp>
    <dsp:sp modelId="{7E8AEE8E-6058-2F42-9D31-749C78D99BB6}">
      <dsp:nvSpPr>
        <dsp:cNvPr id="0" name=""/>
        <dsp:cNvSpPr/>
      </dsp:nvSpPr>
      <dsp:spPr>
        <a:xfrm>
          <a:off x="0" y="3240881"/>
          <a:ext cx="89281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15F95B-2997-E44D-801E-DF9119C70BF9}">
      <dsp:nvSpPr>
        <dsp:cNvPr id="0" name=""/>
        <dsp:cNvSpPr/>
      </dsp:nvSpPr>
      <dsp:spPr>
        <a:xfrm>
          <a:off x="0" y="3240881"/>
          <a:ext cx="8928100" cy="108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it-IT" sz="3000" kern="1200" dirty="0"/>
            <a:t>L’istruttoria fornisce le graduatorie e gli elenchi in un formato già pronto per la pubblicazione </a:t>
          </a:r>
        </a:p>
      </dsp:txBody>
      <dsp:txXfrm>
        <a:off x="0" y="3240881"/>
        <a:ext cx="8928100" cy="10802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B0FA9-5CAA-C746-BBB9-16CF8C3870AE}">
      <dsp:nvSpPr>
        <dsp:cNvPr id="0" name=""/>
        <dsp:cNvSpPr/>
      </dsp:nvSpPr>
      <dsp:spPr>
        <a:xfrm>
          <a:off x="0" y="0"/>
          <a:ext cx="864095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DE30791-E886-CD43-ACC9-986C76DA7EBB}">
      <dsp:nvSpPr>
        <dsp:cNvPr id="0" name=""/>
        <dsp:cNvSpPr/>
      </dsp:nvSpPr>
      <dsp:spPr>
        <a:xfrm>
          <a:off x="0" y="0"/>
          <a:ext cx="8640959"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Il controllo delle domande di aiuto è effettuato sul </a:t>
          </a:r>
          <a:r>
            <a:rPr lang="it-IT" sz="1800" b="1" kern="1200" dirty="0"/>
            <a:t>100%</a:t>
          </a:r>
          <a:r>
            <a:rPr lang="it-IT" sz="1800" kern="1200" dirty="0"/>
            <a:t> delle domande dapprima mediante SIGC e sotto il profilo dell’affidabilità del richiedente e della ricevibilità della domanda. Successivamente viene accertata l’ammissibilità del progetto.</a:t>
          </a:r>
        </a:p>
      </dsp:txBody>
      <dsp:txXfrm>
        <a:off x="0" y="0"/>
        <a:ext cx="8640959" cy="990109"/>
      </dsp:txXfrm>
    </dsp:sp>
    <dsp:sp modelId="{0FD49334-5A1B-034E-B918-F383E593172A}">
      <dsp:nvSpPr>
        <dsp:cNvPr id="0" name=""/>
        <dsp:cNvSpPr/>
      </dsp:nvSpPr>
      <dsp:spPr>
        <a:xfrm>
          <a:off x="0" y="990109"/>
          <a:ext cx="864095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A7318D9-A589-664A-A820-7D25EE393A65}">
      <dsp:nvSpPr>
        <dsp:cNvPr id="0" name=""/>
        <dsp:cNvSpPr/>
      </dsp:nvSpPr>
      <dsp:spPr>
        <a:xfrm>
          <a:off x="0" y="990109"/>
          <a:ext cx="8640959"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a:t>Le domande d’aiuto sono </a:t>
          </a:r>
          <a:r>
            <a:rPr lang="it-IT" sz="1800" b="1" kern="1200"/>
            <a:t>ulteriormente sottoposte a controllo a campione in sede di approvazione della graduatoria definitiva</a:t>
          </a:r>
          <a:r>
            <a:rPr lang="it-IT" sz="1800" kern="1200"/>
            <a:t>. </a:t>
          </a:r>
        </a:p>
      </dsp:txBody>
      <dsp:txXfrm>
        <a:off x="0" y="990109"/>
        <a:ext cx="8640959" cy="990109"/>
      </dsp:txXfrm>
    </dsp:sp>
    <dsp:sp modelId="{FFD0162B-CBE7-A34B-B2BC-F3685361B9A3}">
      <dsp:nvSpPr>
        <dsp:cNvPr id="0" name=""/>
        <dsp:cNvSpPr/>
      </dsp:nvSpPr>
      <dsp:spPr>
        <a:xfrm>
          <a:off x="0" y="1980219"/>
          <a:ext cx="864095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4878C76-10C3-D84C-9CD5-35084ED67BE3}">
      <dsp:nvSpPr>
        <dsp:cNvPr id="0" name=""/>
        <dsp:cNvSpPr/>
      </dsp:nvSpPr>
      <dsp:spPr>
        <a:xfrm>
          <a:off x="0" y="1980219"/>
          <a:ext cx="8640959"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a:t>Il controllo della </a:t>
          </a:r>
          <a:r>
            <a:rPr lang="it-IT" sz="1800" b="1" kern="1200"/>
            <a:t>coerenza programmatica </a:t>
          </a:r>
          <a:r>
            <a:rPr lang="it-IT" sz="1800" kern="1200"/>
            <a:t>è di tipo campionario ed è finalizzato ad accertare la fondatezza del giudizio assunto in sede di istruttoria.</a:t>
          </a:r>
        </a:p>
      </dsp:txBody>
      <dsp:txXfrm>
        <a:off x="0" y="1980219"/>
        <a:ext cx="8640959" cy="990109"/>
      </dsp:txXfrm>
    </dsp:sp>
    <dsp:sp modelId="{D5944FB0-BBB9-5248-85C7-B4B40A1D7C85}">
      <dsp:nvSpPr>
        <dsp:cNvPr id="0" name=""/>
        <dsp:cNvSpPr/>
      </dsp:nvSpPr>
      <dsp:spPr>
        <a:xfrm>
          <a:off x="0" y="2970329"/>
          <a:ext cx="864095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4156792-DB32-8045-8D6F-E8B4F32AE753}">
      <dsp:nvSpPr>
        <dsp:cNvPr id="0" name=""/>
        <dsp:cNvSpPr/>
      </dsp:nvSpPr>
      <dsp:spPr>
        <a:xfrm>
          <a:off x="0" y="2970329"/>
          <a:ext cx="8640959"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a:t>La procedura di controllo delle domande di pagamento delle misure strutturali è stata disciplinata con apposita circolare che regolamenta l’esecuzione dei </a:t>
          </a:r>
          <a:r>
            <a:rPr lang="it-IT" sz="1800" b="1" kern="1200"/>
            <a:t>controlli in situ </a:t>
          </a:r>
          <a:r>
            <a:rPr lang="it-IT" sz="1800" kern="1200"/>
            <a:t>e dei </a:t>
          </a:r>
          <a:r>
            <a:rPr lang="it-IT" sz="1800" b="1" kern="1200"/>
            <a:t>controlli in loco </a:t>
          </a:r>
          <a:r>
            <a:rPr lang="it-IT" sz="1800" kern="1200"/>
            <a:t>e specifica la responsabilità di esecuzione di ciascuna fase del processo di istruttoria e controllo.</a:t>
          </a:r>
        </a:p>
      </dsp:txBody>
      <dsp:txXfrm>
        <a:off x="0" y="2970329"/>
        <a:ext cx="8640959" cy="9901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4EC64-DD7F-A94E-97C5-B03BB78C424C}">
      <dsp:nvSpPr>
        <dsp:cNvPr id="0" name=""/>
        <dsp:cNvSpPr/>
      </dsp:nvSpPr>
      <dsp:spPr>
        <a:xfrm>
          <a:off x="0" y="2039"/>
          <a:ext cx="878497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27817BF-324E-E043-9C04-102BC1DB708A}">
      <dsp:nvSpPr>
        <dsp:cNvPr id="0" name=""/>
        <dsp:cNvSpPr/>
      </dsp:nvSpPr>
      <dsp:spPr>
        <a:xfrm>
          <a:off x="0" y="2039"/>
          <a:ext cx="8784975" cy="1390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In ottemperanza del disposto dalle norme comunitarie, in caso di accertamento di inadempienze a seguito dei controlli effettuati vengono comminate al beneficiario le </a:t>
          </a:r>
          <a:r>
            <a:rPr lang="it-IT" sz="1800" b="1" kern="1200" dirty="0"/>
            <a:t>pertinenti riduzioni </a:t>
          </a:r>
          <a:r>
            <a:rPr lang="it-IT" sz="1800" kern="1200" dirty="0"/>
            <a:t>ed </a:t>
          </a:r>
          <a:r>
            <a:rPr lang="it-IT" sz="1800" b="1" kern="1200" dirty="0"/>
            <a:t>esclusioni</a:t>
          </a:r>
          <a:r>
            <a:rPr lang="it-IT" sz="1800" kern="1200" dirty="0"/>
            <a:t> approvate con apposite Delibere di Giunta Regionale distinte per </a:t>
          </a:r>
          <a:r>
            <a:rPr lang="it-IT" sz="1800" b="1" kern="1200" dirty="0"/>
            <a:t>misure a superficie </a:t>
          </a:r>
          <a:r>
            <a:rPr lang="it-IT" sz="1800" kern="1200" dirty="0"/>
            <a:t>e</a:t>
          </a:r>
          <a:r>
            <a:rPr lang="it-IT" sz="1800" b="1" kern="1200" dirty="0"/>
            <a:t> misure strutturali</a:t>
          </a:r>
          <a:endParaRPr lang="it-IT" sz="1800" kern="1200" dirty="0"/>
        </a:p>
      </dsp:txBody>
      <dsp:txXfrm>
        <a:off x="0" y="2039"/>
        <a:ext cx="8784975" cy="1390795"/>
      </dsp:txXfrm>
    </dsp:sp>
    <dsp:sp modelId="{D2A62E77-B980-7F49-8B15-FA048489A1CF}">
      <dsp:nvSpPr>
        <dsp:cNvPr id="0" name=""/>
        <dsp:cNvSpPr/>
      </dsp:nvSpPr>
      <dsp:spPr>
        <a:xfrm>
          <a:off x="0" y="1392834"/>
          <a:ext cx="878497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B15B261-65D7-D443-B281-30A707A5E34E}">
      <dsp:nvSpPr>
        <dsp:cNvPr id="0" name=""/>
        <dsp:cNvSpPr/>
      </dsp:nvSpPr>
      <dsp:spPr>
        <a:xfrm>
          <a:off x="0" y="1392834"/>
          <a:ext cx="8784975" cy="1390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ARCEA espleta il </a:t>
          </a:r>
          <a:r>
            <a:rPr lang="it-IT" sz="1800" b="1" kern="1200" dirty="0"/>
            <a:t>controllo di 2° livello </a:t>
          </a:r>
          <a:r>
            <a:rPr lang="it-IT" sz="1800" kern="1200" dirty="0"/>
            <a:t>mediante un campione di operazioni pari al 1% dei pagamenti effettuati nell’annualità precedente, di cui viene verificata in via documentale, la regolarità dei pagamenti, la correttezza delle procedure di istruttoria e la sussistenza dei requisiti, incrociando gli atti ed i documenti del beneficiario, del CAA, del Dipartimento Agricoltura e di AGEA/Sin </a:t>
          </a:r>
          <a:r>
            <a:rPr lang="it-IT" sz="1800" kern="1200" dirty="0" err="1"/>
            <a:t>srl</a:t>
          </a:r>
          <a:r>
            <a:rPr lang="it-IT" sz="1800" kern="1200" dirty="0"/>
            <a:t>.</a:t>
          </a:r>
        </a:p>
      </dsp:txBody>
      <dsp:txXfrm>
        <a:off x="0" y="1392834"/>
        <a:ext cx="8784975" cy="1390795"/>
      </dsp:txXfrm>
    </dsp:sp>
    <dsp:sp modelId="{B3549D15-D8EC-174E-9952-DF12FBDD054A}">
      <dsp:nvSpPr>
        <dsp:cNvPr id="0" name=""/>
        <dsp:cNvSpPr/>
      </dsp:nvSpPr>
      <dsp:spPr>
        <a:xfrm>
          <a:off x="0" y="2783629"/>
          <a:ext cx="878497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298115B-C293-2B4F-B66B-2E7D24EB0A5A}">
      <dsp:nvSpPr>
        <dsp:cNvPr id="0" name=""/>
        <dsp:cNvSpPr/>
      </dsp:nvSpPr>
      <dsp:spPr>
        <a:xfrm>
          <a:off x="0" y="2783629"/>
          <a:ext cx="8784975" cy="1390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Provvede alla </a:t>
          </a:r>
          <a:r>
            <a:rPr lang="it-IT" sz="1800" b="1" kern="1200" dirty="0"/>
            <a:t>trasmissione periodica alla Commissione di tutte le informazioni relative alle irregolarità </a:t>
          </a:r>
          <a:r>
            <a:rPr lang="it-IT" sz="1800" kern="1200" dirty="0"/>
            <a:t>che hanno formato oggetto di un primo verbale amministrativo o giudiziario (</a:t>
          </a:r>
          <a:r>
            <a:rPr lang="it-IT" sz="1800" kern="1200" dirty="0" err="1"/>
            <a:t>c.d</a:t>
          </a:r>
          <a:r>
            <a:rPr lang="it-IT" sz="1800" kern="1200" dirty="0"/>
            <a:t> “schede OLAF”) mediante il sistema informatico IMS  (</a:t>
          </a:r>
          <a:r>
            <a:rPr lang="it-IT" sz="1800" kern="1200" dirty="0" err="1"/>
            <a:t>Irregularity</a:t>
          </a:r>
          <a:r>
            <a:rPr lang="it-IT" sz="1800" kern="1200" dirty="0"/>
            <a:t> Management System) collegato con piattaforma elettronica al database  centrale dell’OLAF denominato AFIS (Anti-</a:t>
          </a:r>
          <a:r>
            <a:rPr lang="it-IT" sz="1800" kern="1200" dirty="0" err="1"/>
            <a:t>Fraud</a:t>
          </a:r>
          <a:r>
            <a:rPr lang="it-IT" sz="1800" kern="1200" dirty="0"/>
            <a:t> Information System).</a:t>
          </a:r>
        </a:p>
      </dsp:txBody>
      <dsp:txXfrm>
        <a:off x="0" y="2783629"/>
        <a:ext cx="8784975" cy="13907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61018-C21C-B74B-B947-89697B3D46B7}">
      <dsp:nvSpPr>
        <dsp:cNvPr id="0" name=""/>
        <dsp:cNvSpPr/>
      </dsp:nvSpPr>
      <dsp:spPr>
        <a:xfrm>
          <a:off x="0" y="219287"/>
          <a:ext cx="8928100" cy="16497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it-IT" sz="3000" b="0" kern="1200" dirty="0">
              <a:effectLst/>
            </a:rPr>
            <a:t>Sono delegate alla Regione Calabria (convenzione valida fino al 31/12/2023) alcune fasi della funzione </a:t>
          </a:r>
          <a:r>
            <a:rPr lang="it-IT" sz="3000" b="1" kern="1200" dirty="0">
              <a:effectLst/>
            </a:rPr>
            <a:t>autorizzazione dei pagamenti</a:t>
          </a:r>
        </a:p>
      </dsp:txBody>
      <dsp:txXfrm>
        <a:off x="80532" y="299819"/>
        <a:ext cx="8767036" cy="1488636"/>
      </dsp:txXfrm>
    </dsp:sp>
    <dsp:sp modelId="{FA4DB8C5-E444-2D44-91A5-8F1ECC483CC2}">
      <dsp:nvSpPr>
        <dsp:cNvPr id="0" name=""/>
        <dsp:cNvSpPr/>
      </dsp:nvSpPr>
      <dsp:spPr>
        <a:xfrm>
          <a:off x="0" y="2021049"/>
          <a:ext cx="8928100" cy="16497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it-IT" sz="3000" b="1" kern="1200" dirty="0">
              <a:effectLst/>
            </a:rPr>
            <a:t>In particolare, per quanto attiene alle attività oggetto del presente </a:t>
          </a:r>
          <a:r>
            <a:rPr lang="it-IT" sz="3000" b="1" kern="1200" dirty="0" err="1">
              <a:effectLst/>
            </a:rPr>
            <a:t>Audit</a:t>
          </a:r>
          <a:r>
            <a:rPr lang="it-IT" sz="3000" b="1" kern="1200" dirty="0">
              <a:effectLst/>
            </a:rPr>
            <a:t> è svolta dalla Regione Calabria l’</a:t>
          </a:r>
          <a:r>
            <a:rPr lang="it-IT" sz="3000" kern="1200" baseline="0" dirty="0"/>
            <a:t> Istruttoria Domande di Pagamento per le Misure SIGC </a:t>
          </a:r>
          <a:endParaRPr lang="it-IT" sz="3000" b="1" kern="1200" dirty="0">
            <a:effectLst/>
          </a:endParaRPr>
        </a:p>
      </dsp:txBody>
      <dsp:txXfrm>
        <a:off x="80532" y="2101581"/>
        <a:ext cx="8767036" cy="1488636"/>
      </dsp:txXfrm>
    </dsp:sp>
    <dsp:sp modelId="{3646B4DD-80AA-784D-BE1B-9CD473D3C1C7}">
      <dsp:nvSpPr>
        <dsp:cNvPr id="0" name=""/>
        <dsp:cNvSpPr/>
      </dsp:nvSpPr>
      <dsp:spPr>
        <a:xfrm>
          <a:off x="0" y="3605087"/>
          <a:ext cx="89281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67" tIns="38100" rIns="213360" bIns="38100" numCol="1" spcCol="1270" anchor="t" anchorCtr="0">
          <a:noAutofit/>
        </a:bodyPr>
        <a:lstStyle/>
        <a:p>
          <a:pPr marL="228600" lvl="1" indent="-228600" algn="l" defTabSz="1022350" rtl="0">
            <a:lnSpc>
              <a:spcPct val="90000"/>
            </a:lnSpc>
            <a:spcBef>
              <a:spcPct val="0"/>
            </a:spcBef>
            <a:spcAft>
              <a:spcPct val="20000"/>
            </a:spcAft>
            <a:buChar char="•"/>
          </a:pPr>
          <a:endParaRPr lang="it-IT" sz="2300" kern="1200" dirty="0"/>
        </a:p>
      </dsp:txBody>
      <dsp:txXfrm>
        <a:off x="0" y="3605087"/>
        <a:ext cx="8928100" cy="4968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704F9-1415-364A-9E45-F2F59015C491}">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609F59D-0C87-6444-8072-8C7BCDE1B26A}">
      <dsp:nvSpPr>
        <dsp:cNvPr id="0" name=""/>
        <dsp:cNvSpPr/>
      </dsp:nvSpPr>
      <dsp:spPr>
        <a:xfrm>
          <a:off x="0" y="0"/>
          <a:ext cx="1757045" cy="460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it-IT" sz="3000" b="1" kern="1200" dirty="0">
              <a:solidFill>
                <a:srgbClr val="1F497D"/>
              </a:solidFill>
            </a:rPr>
            <a:t>RISULTATI ATTIVITÀ DI ARCEA</a:t>
          </a:r>
          <a:endParaRPr lang="it-IT" sz="3000" kern="1200" dirty="0">
            <a:solidFill>
              <a:srgbClr val="1F497D"/>
            </a:solidFill>
          </a:endParaRPr>
        </a:p>
      </dsp:txBody>
      <dsp:txXfrm>
        <a:off x="0" y="0"/>
        <a:ext cx="1757045" cy="4608512"/>
      </dsp:txXfrm>
    </dsp:sp>
    <dsp:sp modelId="{81A58FCD-CC25-B541-8128-FCE88EF76E22}">
      <dsp:nvSpPr>
        <dsp:cNvPr id="0" name=""/>
        <dsp:cNvSpPr/>
      </dsp:nvSpPr>
      <dsp:spPr>
        <a:xfrm>
          <a:off x="1888823" y="43429"/>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b="1" kern="1200" dirty="0"/>
            <a:t>Denunce</a:t>
          </a:r>
          <a:r>
            <a:rPr lang="it-IT" sz="1800" kern="1200" dirty="0"/>
            <a:t> di irregolarità all</a:t>
          </a:r>
          <a:r>
            <a:rPr lang="it-IT" altLang="ja-JP" sz="1800" kern="1200" dirty="0"/>
            <a:t>’</a:t>
          </a:r>
          <a:r>
            <a:rPr lang="it-IT" sz="1800" kern="1200" dirty="0"/>
            <a:t>Autorità giudiziaria;</a:t>
          </a:r>
        </a:p>
      </dsp:txBody>
      <dsp:txXfrm>
        <a:off x="1888823" y="43429"/>
        <a:ext cx="6896401" cy="868596"/>
      </dsp:txXfrm>
    </dsp:sp>
    <dsp:sp modelId="{04EAD013-F47B-0347-9E4A-D97C4509AE00}">
      <dsp:nvSpPr>
        <dsp:cNvPr id="0" name=""/>
        <dsp:cNvSpPr/>
      </dsp:nvSpPr>
      <dsp:spPr>
        <a:xfrm>
          <a:off x="1757044" y="91202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BE6ED06-9ADE-404E-855E-53C7A8BA4FED}">
      <dsp:nvSpPr>
        <dsp:cNvPr id="0" name=""/>
        <dsp:cNvSpPr/>
      </dsp:nvSpPr>
      <dsp:spPr>
        <a:xfrm>
          <a:off x="1888823" y="955456"/>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stringente </a:t>
          </a:r>
          <a:r>
            <a:rPr lang="it-IT" sz="1800" b="1" kern="1200" dirty="0"/>
            <a:t>collaborazione alle indagini</a:t>
          </a:r>
          <a:r>
            <a:rPr lang="it-IT" sz="1800" kern="1200" dirty="0"/>
            <a:t> di Polizia giudiziaria mediante fornitura dati e supporto tecnico;</a:t>
          </a:r>
        </a:p>
      </dsp:txBody>
      <dsp:txXfrm>
        <a:off x="1888823" y="955456"/>
        <a:ext cx="6896401" cy="868596"/>
      </dsp:txXfrm>
    </dsp:sp>
    <dsp:sp modelId="{EB7C408E-A806-3A41-A0CE-D89501B104BD}">
      <dsp:nvSpPr>
        <dsp:cNvPr id="0" name=""/>
        <dsp:cNvSpPr/>
      </dsp:nvSpPr>
      <dsp:spPr>
        <a:xfrm>
          <a:off x="1757044" y="1824052"/>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B628704-B622-0B42-BA9D-D77BE0E85245}">
      <dsp:nvSpPr>
        <dsp:cNvPr id="0" name=""/>
        <dsp:cNvSpPr/>
      </dsp:nvSpPr>
      <dsp:spPr>
        <a:xfrm>
          <a:off x="1888823" y="1867482"/>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istruttoria su </a:t>
          </a:r>
          <a:r>
            <a:rPr lang="it-IT" sz="1800" b="1" kern="1200" dirty="0"/>
            <a:t>verbali Guardia di Finanza</a:t>
          </a:r>
          <a:r>
            <a:rPr lang="it-IT" sz="1800" kern="1200" dirty="0"/>
            <a:t>;</a:t>
          </a:r>
        </a:p>
      </dsp:txBody>
      <dsp:txXfrm>
        <a:off x="1888823" y="1867482"/>
        <a:ext cx="6896401" cy="868596"/>
      </dsp:txXfrm>
    </dsp:sp>
    <dsp:sp modelId="{DCAA3A60-FFB3-BF46-B717-E924CE70142D}">
      <dsp:nvSpPr>
        <dsp:cNvPr id="0" name=""/>
        <dsp:cNvSpPr/>
      </dsp:nvSpPr>
      <dsp:spPr>
        <a:xfrm>
          <a:off x="1757044" y="273607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977213D-0B69-5342-AB7B-BE810A384663}">
      <dsp:nvSpPr>
        <dsp:cNvPr id="0" name=""/>
        <dsp:cNvSpPr/>
      </dsp:nvSpPr>
      <dsp:spPr>
        <a:xfrm>
          <a:off x="1888823" y="2779508"/>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instaurazione di </a:t>
          </a:r>
          <a:r>
            <a:rPr lang="it-IT" sz="1800" b="1" kern="1200" dirty="0"/>
            <a:t>processi penali</a:t>
          </a:r>
          <a:r>
            <a:rPr lang="it-IT" sz="1800" kern="1200" dirty="0"/>
            <a:t> per truffa aggravata in cui ARCEA è parte offesa;</a:t>
          </a:r>
        </a:p>
      </dsp:txBody>
      <dsp:txXfrm>
        <a:off x="1888823" y="2779508"/>
        <a:ext cx="6896401" cy="868596"/>
      </dsp:txXfrm>
    </dsp:sp>
    <dsp:sp modelId="{ADF309B4-A100-334E-B1F6-03CB9FA18C1C}">
      <dsp:nvSpPr>
        <dsp:cNvPr id="0" name=""/>
        <dsp:cNvSpPr/>
      </dsp:nvSpPr>
      <dsp:spPr>
        <a:xfrm>
          <a:off x="1757044" y="364810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1152B81-EEC9-FC43-A0D1-7E49EEA2456F}">
      <dsp:nvSpPr>
        <dsp:cNvPr id="0" name=""/>
        <dsp:cNvSpPr/>
      </dsp:nvSpPr>
      <dsp:spPr>
        <a:xfrm>
          <a:off x="1888823" y="3691535"/>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gestione dei </a:t>
          </a:r>
          <a:r>
            <a:rPr lang="it-IT" sz="1800" b="1" kern="1200" dirty="0"/>
            <a:t>recuperi</a:t>
          </a:r>
          <a:r>
            <a:rPr lang="it-IT" sz="1800" kern="1200" dirty="0"/>
            <a:t> connessi alle revoche dei contributi del </a:t>
          </a:r>
          <a:r>
            <a:rPr lang="it-IT" sz="1800" b="1" kern="1200" dirty="0"/>
            <a:t>PSR 2007/2013</a:t>
          </a:r>
          <a:r>
            <a:rPr lang="it-IT" sz="1800" kern="1200" dirty="0"/>
            <a:t> da parte del Dipartimento Agricoltura della Regione Calabria.</a:t>
          </a:r>
        </a:p>
      </dsp:txBody>
      <dsp:txXfrm>
        <a:off x="1888823" y="3691535"/>
        <a:ext cx="6896401" cy="868596"/>
      </dsp:txXfrm>
    </dsp:sp>
    <dsp:sp modelId="{2A966BFE-8FEF-2C46-BCDE-19DDE07E6851}">
      <dsp:nvSpPr>
        <dsp:cNvPr id="0" name=""/>
        <dsp:cNvSpPr/>
      </dsp:nvSpPr>
      <dsp:spPr>
        <a:xfrm>
          <a:off x="1757044" y="4560131"/>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DD4E0-B79B-0A4F-8AC6-BC7E7BCDB098}">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5BBE9BB-F84E-A94A-B24E-C2E38786D55D}">
      <dsp:nvSpPr>
        <dsp:cNvPr id="0" name=""/>
        <dsp:cNvSpPr/>
      </dsp:nvSpPr>
      <dsp:spPr>
        <a:xfrm>
          <a:off x="0" y="0"/>
          <a:ext cx="1757045" cy="45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b="1" kern="1200" dirty="0">
              <a:solidFill>
                <a:srgbClr val="1F497D"/>
              </a:solidFill>
            </a:rPr>
            <a:t>CASI DI IRREGOLARITA</a:t>
          </a:r>
          <a:r>
            <a:rPr lang="it-IT" altLang="ja-JP" sz="2000" b="1" kern="1200" dirty="0">
              <a:solidFill>
                <a:srgbClr val="1F497D"/>
              </a:solidFill>
            </a:rPr>
            <a:t>’</a:t>
          </a:r>
          <a:r>
            <a:rPr lang="it-IT" sz="2000" b="1" kern="1200" dirty="0">
              <a:solidFill>
                <a:srgbClr val="1F497D"/>
              </a:solidFill>
            </a:rPr>
            <a:t> FEASR</a:t>
          </a:r>
          <a:r>
            <a:rPr lang="it-IT" sz="2000" kern="1200" dirty="0">
              <a:solidFill>
                <a:srgbClr val="1F497D"/>
              </a:solidFill>
            </a:rPr>
            <a:t> </a:t>
          </a:r>
        </a:p>
      </dsp:txBody>
      <dsp:txXfrm>
        <a:off x="0" y="0"/>
        <a:ext cx="1757045" cy="4537075"/>
      </dsp:txXfrm>
    </dsp:sp>
    <dsp:sp modelId="{7C510E7F-F6B1-4846-9B82-85629B3BCAA7}">
      <dsp:nvSpPr>
        <dsp:cNvPr id="0" name=""/>
        <dsp:cNvSpPr/>
      </dsp:nvSpPr>
      <dsp:spPr>
        <a:xfrm>
          <a:off x="1888823" y="35722"/>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mancato rispetto tempistica di realizzazione del progetto o con modalità non conformi ad esso;</a:t>
          </a:r>
        </a:p>
      </dsp:txBody>
      <dsp:txXfrm>
        <a:off x="1888823" y="35722"/>
        <a:ext cx="6896401" cy="714456"/>
      </dsp:txXfrm>
    </dsp:sp>
    <dsp:sp modelId="{D668E1D5-C497-EF42-88D8-268CEDC3F197}">
      <dsp:nvSpPr>
        <dsp:cNvPr id="0" name=""/>
        <dsp:cNvSpPr/>
      </dsp:nvSpPr>
      <dsp:spPr>
        <a:xfrm>
          <a:off x="1757044" y="750179"/>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375F1AC-7CD2-9241-97D0-D2E74AB23CAB}">
      <dsp:nvSpPr>
        <dsp:cNvPr id="0" name=""/>
        <dsp:cNvSpPr/>
      </dsp:nvSpPr>
      <dsp:spPr>
        <a:xfrm>
          <a:off x="1888823" y="785902"/>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gravi carenze documentali;</a:t>
          </a:r>
        </a:p>
      </dsp:txBody>
      <dsp:txXfrm>
        <a:off x="1888823" y="785902"/>
        <a:ext cx="6896401" cy="714456"/>
      </dsp:txXfrm>
    </dsp:sp>
    <dsp:sp modelId="{3756D86B-4268-4D42-B20B-BA1BB66BDD3C}">
      <dsp:nvSpPr>
        <dsp:cNvPr id="0" name=""/>
        <dsp:cNvSpPr/>
      </dsp:nvSpPr>
      <dsp:spPr>
        <a:xfrm>
          <a:off x="1757044" y="150035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12F8EB7-A046-6C4C-9114-C7543AF1ECDE}">
      <dsp:nvSpPr>
        <dsp:cNvPr id="0" name=""/>
        <dsp:cNvSpPr/>
      </dsp:nvSpPr>
      <dsp:spPr>
        <a:xfrm>
          <a:off x="1888823" y="1536081"/>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mancato possesso della qualifica di IAP;</a:t>
          </a:r>
        </a:p>
      </dsp:txBody>
      <dsp:txXfrm>
        <a:off x="1888823" y="1536081"/>
        <a:ext cx="6896401" cy="714456"/>
      </dsp:txXfrm>
    </dsp:sp>
    <dsp:sp modelId="{F308C690-C75D-EE43-81C4-984EBF93639A}">
      <dsp:nvSpPr>
        <dsp:cNvPr id="0" name=""/>
        <dsp:cNvSpPr/>
      </dsp:nvSpPr>
      <dsp:spPr>
        <a:xfrm>
          <a:off x="1757044" y="2250537"/>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23FB34D-5BA1-2A43-9623-F05669154640}">
      <dsp:nvSpPr>
        <dsp:cNvPr id="0" name=""/>
        <dsp:cNvSpPr/>
      </dsp:nvSpPr>
      <dsp:spPr>
        <a:xfrm>
          <a:off x="1888823" y="2286260"/>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mancato rispetto degli impegni stabiliti dal bando o degli obblighi di condizionalità;</a:t>
          </a:r>
        </a:p>
      </dsp:txBody>
      <dsp:txXfrm>
        <a:off x="1888823" y="2286260"/>
        <a:ext cx="6896401" cy="714456"/>
      </dsp:txXfrm>
    </dsp:sp>
    <dsp:sp modelId="{D9F58F06-7947-DF42-A4CF-5E32109E7684}">
      <dsp:nvSpPr>
        <dsp:cNvPr id="0" name=""/>
        <dsp:cNvSpPr/>
      </dsp:nvSpPr>
      <dsp:spPr>
        <a:xfrm>
          <a:off x="1757044" y="300071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0432C69-7815-BB45-BD45-FAD146371B1F}">
      <dsp:nvSpPr>
        <dsp:cNvPr id="0" name=""/>
        <dsp:cNvSpPr/>
      </dsp:nvSpPr>
      <dsp:spPr>
        <a:xfrm>
          <a:off x="1888823" y="3036439"/>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inosservanza dei regolamenti UE;</a:t>
          </a:r>
        </a:p>
      </dsp:txBody>
      <dsp:txXfrm>
        <a:off x="1888823" y="3036439"/>
        <a:ext cx="6896401" cy="714456"/>
      </dsp:txXfrm>
    </dsp:sp>
    <dsp:sp modelId="{D630624A-396E-3D44-AE07-B7CC6116BB61}">
      <dsp:nvSpPr>
        <dsp:cNvPr id="0" name=""/>
        <dsp:cNvSpPr/>
      </dsp:nvSpPr>
      <dsp:spPr>
        <a:xfrm>
          <a:off x="1757044" y="375089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660E327-587F-234E-B44A-552B28E4B4FD}">
      <dsp:nvSpPr>
        <dsp:cNvPr id="0" name=""/>
        <dsp:cNvSpPr/>
      </dsp:nvSpPr>
      <dsp:spPr>
        <a:xfrm>
          <a:off x="1888823" y="3786618"/>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sussistenza di informazioni antimafia </a:t>
          </a:r>
          <a:r>
            <a:rPr lang="it-IT" sz="2000" kern="1200" dirty="0" err="1"/>
            <a:t>interdittive</a:t>
          </a:r>
          <a:r>
            <a:rPr lang="it-IT" sz="2000" kern="1200" dirty="0"/>
            <a:t>. </a:t>
          </a:r>
        </a:p>
      </dsp:txBody>
      <dsp:txXfrm>
        <a:off x="1888823" y="3786618"/>
        <a:ext cx="6896401" cy="714456"/>
      </dsp:txXfrm>
    </dsp:sp>
    <dsp:sp modelId="{E22D18EB-F896-914E-A880-CD3DFB7CE4CF}">
      <dsp:nvSpPr>
        <dsp:cNvPr id="0" name=""/>
        <dsp:cNvSpPr/>
      </dsp:nvSpPr>
      <dsp:spPr>
        <a:xfrm>
          <a:off x="1757044" y="450107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CD322-4FE3-BD4D-B2E7-C82628062238}">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0C03418-B3E9-244B-8F1C-16D1E844A3B9}">
      <dsp:nvSpPr>
        <dsp:cNvPr id="0" name=""/>
        <dsp:cNvSpPr/>
      </dsp:nvSpPr>
      <dsp:spPr>
        <a:xfrm>
          <a:off x="0" y="0"/>
          <a:ext cx="1757045" cy="45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b="1" kern="1200" dirty="0">
              <a:solidFill>
                <a:srgbClr val="1F497D"/>
              </a:solidFill>
            </a:rPr>
            <a:t>CASI DI IRREGOLARITA</a:t>
          </a:r>
          <a:r>
            <a:rPr lang="it-IT" altLang="ja-JP" sz="2000" b="1" kern="1200" dirty="0">
              <a:solidFill>
                <a:srgbClr val="1F497D"/>
              </a:solidFill>
            </a:rPr>
            <a:t>’</a:t>
          </a:r>
          <a:r>
            <a:rPr lang="it-IT" sz="2000" b="1" kern="1200" dirty="0">
              <a:solidFill>
                <a:srgbClr val="1F497D"/>
              </a:solidFill>
            </a:rPr>
            <a:t> FEAGA</a:t>
          </a:r>
          <a:endParaRPr lang="it-IT" sz="2000" kern="1200" dirty="0">
            <a:solidFill>
              <a:srgbClr val="1F497D"/>
            </a:solidFill>
          </a:endParaRPr>
        </a:p>
      </dsp:txBody>
      <dsp:txXfrm>
        <a:off x="0" y="0"/>
        <a:ext cx="1757045" cy="4537075"/>
      </dsp:txXfrm>
    </dsp:sp>
    <dsp:sp modelId="{937D6549-D281-D74C-A0A8-632769FF3D02}">
      <dsp:nvSpPr>
        <dsp:cNvPr id="0" name=""/>
        <dsp:cNvSpPr/>
      </dsp:nvSpPr>
      <dsp:spPr>
        <a:xfrm>
          <a:off x="1888823" y="42756"/>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it-IT" sz="2400" kern="1200" dirty="0"/>
            <a:t>dichiarazione in domanda di terreni confiscati,</a:t>
          </a:r>
        </a:p>
      </dsp:txBody>
      <dsp:txXfrm>
        <a:off x="1888823" y="42756"/>
        <a:ext cx="6896401" cy="855132"/>
      </dsp:txXfrm>
    </dsp:sp>
    <dsp:sp modelId="{28345EC0-3BDD-6B4F-86E2-F96F8D1FD9A9}">
      <dsp:nvSpPr>
        <dsp:cNvPr id="0" name=""/>
        <dsp:cNvSpPr/>
      </dsp:nvSpPr>
      <dsp:spPr>
        <a:xfrm>
          <a:off x="1757044" y="89788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2DBF20C-0445-CE4B-934A-98DF8D8627B1}">
      <dsp:nvSpPr>
        <dsp:cNvPr id="0" name=""/>
        <dsp:cNvSpPr/>
      </dsp:nvSpPr>
      <dsp:spPr>
        <a:xfrm>
          <a:off x="1888823" y="940645"/>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it-IT" sz="2400" kern="1200" dirty="0"/>
            <a:t>appartenenti ad enti pubblici o a privati ignari;</a:t>
          </a:r>
        </a:p>
      </dsp:txBody>
      <dsp:txXfrm>
        <a:off x="1888823" y="940645"/>
        <a:ext cx="6896401" cy="855132"/>
      </dsp:txXfrm>
    </dsp:sp>
    <dsp:sp modelId="{B06EC698-0C34-EF4B-8AEF-4E29F0A845C3}">
      <dsp:nvSpPr>
        <dsp:cNvPr id="0" name=""/>
        <dsp:cNvSpPr/>
      </dsp:nvSpPr>
      <dsp:spPr>
        <a:xfrm>
          <a:off x="1757044" y="1795777"/>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FC76423-5D08-5747-8749-E0458E83CDE7}">
      <dsp:nvSpPr>
        <dsp:cNvPr id="0" name=""/>
        <dsp:cNvSpPr/>
      </dsp:nvSpPr>
      <dsp:spPr>
        <a:xfrm>
          <a:off x="1888823" y="1838534"/>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it-IT" sz="2400" kern="1200" dirty="0"/>
            <a:t>presentazione di domande da parte di soggetti sottoposti a misure di prevenzione;</a:t>
          </a:r>
        </a:p>
      </dsp:txBody>
      <dsp:txXfrm>
        <a:off x="1888823" y="1838534"/>
        <a:ext cx="6896401" cy="855132"/>
      </dsp:txXfrm>
    </dsp:sp>
    <dsp:sp modelId="{A5F6B83E-4A12-4A42-BEFC-748457936183}">
      <dsp:nvSpPr>
        <dsp:cNvPr id="0" name=""/>
        <dsp:cNvSpPr/>
      </dsp:nvSpPr>
      <dsp:spPr>
        <a:xfrm>
          <a:off x="1757044" y="269366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551FD9C-D73A-3344-A215-3651F1418397}">
      <dsp:nvSpPr>
        <dsp:cNvPr id="0" name=""/>
        <dsp:cNvSpPr/>
      </dsp:nvSpPr>
      <dsp:spPr>
        <a:xfrm>
          <a:off x="1888823" y="2736423"/>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it-IT" sz="2400" kern="1200" dirty="0"/>
            <a:t>utilizzo di titoli di conduzione falsi, stipulati con soggetti deceduti o non conformi alla normativa;</a:t>
          </a:r>
        </a:p>
      </dsp:txBody>
      <dsp:txXfrm>
        <a:off x="1888823" y="2736423"/>
        <a:ext cx="6896401" cy="855132"/>
      </dsp:txXfrm>
    </dsp:sp>
    <dsp:sp modelId="{3327D35A-C18E-5C49-A2FC-1A7316547890}">
      <dsp:nvSpPr>
        <dsp:cNvPr id="0" name=""/>
        <dsp:cNvSpPr/>
      </dsp:nvSpPr>
      <dsp:spPr>
        <a:xfrm>
          <a:off x="1757044" y="359155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911B162-AA0C-D64C-81AE-523820857518}">
      <dsp:nvSpPr>
        <dsp:cNvPr id="0" name=""/>
        <dsp:cNvSpPr/>
      </dsp:nvSpPr>
      <dsp:spPr>
        <a:xfrm>
          <a:off x="1888823" y="3634312"/>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it-IT" sz="2400" kern="1200" dirty="0"/>
            <a:t>domande non sottoscritte.</a:t>
          </a:r>
        </a:p>
      </dsp:txBody>
      <dsp:txXfrm>
        <a:off x="1888823" y="3634312"/>
        <a:ext cx="6896401" cy="855132"/>
      </dsp:txXfrm>
    </dsp:sp>
    <dsp:sp modelId="{FE57A229-4C75-2E48-89D1-93D4FAE3708E}">
      <dsp:nvSpPr>
        <dsp:cNvPr id="0" name=""/>
        <dsp:cNvSpPr/>
      </dsp:nvSpPr>
      <dsp:spPr>
        <a:xfrm>
          <a:off x="1757044" y="4489444"/>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68C2E-CD42-4C72-815D-1D2313F060D0}">
      <dsp:nvSpPr>
        <dsp:cNvPr id="0" name=""/>
        <dsp:cNvSpPr/>
      </dsp:nvSpPr>
      <dsp:spPr>
        <a:xfrm>
          <a:off x="0" y="38454"/>
          <a:ext cx="8856663" cy="208757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it-IT" sz="2400" kern="1200" dirty="0"/>
            <a:t>Costituisce lo strumento mediante il quale l’ARCEA </a:t>
          </a:r>
          <a:r>
            <a:rPr lang="it-IT" sz="2400" b="1" kern="1200" dirty="0"/>
            <a:t>illustra ai cittadini e a tutti gli altri stakeholder, interni ed esterni, i risultati ottenuti</a:t>
          </a:r>
          <a:r>
            <a:rPr lang="it-IT" sz="2400" kern="1200" dirty="0"/>
            <a:t> nel corso dell’anno 2019, concludendo in tal modo il ciclo di gestione della performance </a:t>
          </a:r>
        </a:p>
      </dsp:txBody>
      <dsp:txXfrm>
        <a:off x="101907" y="140361"/>
        <a:ext cx="8652849" cy="1883758"/>
      </dsp:txXfrm>
    </dsp:sp>
    <dsp:sp modelId="{78EB38F5-DCEB-4F21-BFE6-8427F538726F}">
      <dsp:nvSpPr>
        <dsp:cNvPr id="0" name=""/>
        <dsp:cNvSpPr/>
      </dsp:nvSpPr>
      <dsp:spPr>
        <a:xfrm>
          <a:off x="0" y="2195147"/>
          <a:ext cx="8856663" cy="208757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it-IT" sz="2400" kern="1200" dirty="0"/>
            <a:t>Evidenzia </a:t>
          </a:r>
          <a:r>
            <a:rPr lang="it-IT" sz="2400" b="1" kern="1200" dirty="0"/>
            <a:t>a consuntivo </a:t>
          </a:r>
          <a:r>
            <a:rPr lang="it-IT" sz="2400" kern="1200" dirty="0"/>
            <a:t>i risultati organizzativi e individuali raggiunti rispetto ai singoli </a:t>
          </a:r>
          <a:r>
            <a:rPr lang="it-IT" sz="2400" b="1" kern="1200" dirty="0"/>
            <a:t>obiettivi programmati </a:t>
          </a:r>
          <a:r>
            <a:rPr lang="it-IT" sz="2400" kern="1200" dirty="0"/>
            <a:t>e alle </a:t>
          </a:r>
          <a:r>
            <a:rPr lang="it-IT" sz="2400" b="1" kern="1200" dirty="0"/>
            <a:t>risorse</a:t>
          </a:r>
          <a:r>
            <a:rPr lang="it-IT" sz="2400" kern="1200" dirty="0"/>
            <a:t>, con rilevazione degli eventuali scostamenti registrati nel corso dell’anno, indicandone le cause e le relative misure correttive che saranno adottate</a:t>
          </a:r>
        </a:p>
      </dsp:txBody>
      <dsp:txXfrm>
        <a:off x="101907" y="2297054"/>
        <a:ext cx="8652849" cy="18837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D1378-54A3-C74B-A94E-05E8264B22C3}">
      <dsp:nvSpPr>
        <dsp:cNvPr id="0" name=""/>
        <dsp:cNvSpPr/>
      </dsp:nvSpPr>
      <dsp:spPr>
        <a:xfrm>
          <a:off x="0" y="0"/>
          <a:ext cx="84963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0CE073A-20D0-6D46-B4C7-EF4040B4C54F}">
      <dsp:nvSpPr>
        <dsp:cNvPr id="0" name=""/>
        <dsp:cNvSpPr/>
      </dsp:nvSpPr>
      <dsp:spPr>
        <a:xfrm>
          <a:off x="0" y="0"/>
          <a:ext cx="1699260" cy="446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it-IT" sz="2300" b="1" kern="1200" dirty="0">
              <a:solidFill>
                <a:srgbClr val="1F497D"/>
              </a:solidFill>
            </a:rPr>
            <a:t>MISURE DI CONTRASTO</a:t>
          </a:r>
          <a:endParaRPr lang="it-IT" sz="2300" kern="1200" dirty="0">
            <a:solidFill>
              <a:srgbClr val="1F497D"/>
            </a:solidFill>
          </a:endParaRPr>
        </a:p>
      </dsp:txBody>
      <dsp:txXfrm>
        <a:off x="0" y="0"/>
        <a:ext cx="1699260" cy="4464050"/>
      </dsp:txXfrm>
    </dsp:sp>
    <dsp:sp modelId="{634EC9C0-B208-CA4D-AD67-F4C65DAFA87F}">
      <dsp:nvSpPr>
        <dsp:cNvPr id="0" name=""/>
        <dsp:cNvSpPr/>
      </dsp:nvSpPr>
      <dsp:spPr>
        <a:xfrm>
          <a:off x="1826704" y="42068"/>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avvio dei </a:t>
          </a:r>
          <a:r>
            <a:rPr lang="it-IT" sz="1900" b="1" kern="1200" dirty="0"/>
            <a:t>recuperi coattivi</a:t>
          </a:r>
          <a:r>
            <a:rPr lang="it-IT" sz="1900" kern="1200" dirty="0"/>
            <a:t> mediante </a:t>
          </a:r>
          <a:r>
            <a:rPr lang="it-IT" sz="1900" u="sng" kern="1200" dirty="0"/>
            <a:t>ingiunzioni e pignoramenti</a:t>
          </a:r>
          <a:r>
            <a:rPr lang="it-IT" sz="1900" kern="1200" dirty="0"/>
            <a:t> (con ingente impegno di risorse economiche e strumentali);</a:t>
          </a:r>
        </a:p>
      </dsp:txBody>
      <dsp:txXfrm>
        <a:off x="1826704" y="42068"/>
        <a:ext cx="6669595" cy="841368"/>
      </dsp:txXfrm>
    </dsp:sp>
    <dsp:sp modelId="{0814410D-2035-CB47-A560-499E8EE620F2}">
      <dsp:nvSpPr>
        <dsp:cNvPr id="0" name=""/>
        <dsp:cNvSpPr/>
      </dsp:nvSpPr>
      <dsp:spPr>
        <a:xfrm>
          <a:off x="1699260" y="883437"/>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91DC6E5-2E71-D14E-89B6-5D4F1431C844}">
      <dsp:nvSpPr>
        <dsp:cNvPr id="0" name=""/>
        <dsp:cNvSpPr/>
      </dsp:nvSpPr>
      <dsp:spPr>
        <a:xfrm>
          <a:off x="1826704" y="925505"/>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implementazione di nuovi </a:t>
          </a:r>
          <a:r>
            <a:rPr lang="it-IT" sz="1900" b="1" kern="1200" dirty="0"/>
            <a:t>strumenti di prevenzione delle frodi </a:t>
          </a:r>
          <a:r>
            <a:rPr lang="it-IT" sz="1900" kern="1200" dirty="0"/>
            <a:t>(informatici, amministrativi e formativi);</a:t>
          </a:r>
        </a:p>
      </dsp:txBody>
      <dsp:txXfrm>
        <a:off x="1826704" y="925505"/>
        <a:ext cx="6669595" cy="841368"/>
      </dsp:txXfrm>
    </dsp:sp>
    <dsp:sp modelId="{8AC1670A-14B8-B54B-AF5E-2D52E17B4509}">
      <dsp:nvSpPr>
        <dsp:cNvPr id="0" name=""/>
        <dsp:cNvSpPr/>
      </dsp:nvSpPr>
      <dsp:spPr>
        <a:xfrm>
          <a:off x="1699260" y="1766874"/>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A3741AD-D850-A543-A1CB-C0352B59D844}">
      <dsp:nvSpPr>
        <dsp:cNvPr id="0" name=""/>
        <dsp:cNvSpPr/>
      </dsp:nvSpPr>
      <dsp:spPr>
        <a:xfrm>
          <a:off x="1826704" y="1808942"/>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stipulazione di </a:t>
          </a:r>
          <a:r>
            <a:rPr lang="it-IT" sz="1900" b="1" kern="1200" dirty="0"/>
            <a:t>intese, convenzioni e protocolli di legalità</a:t>
          </a:r>
          <a:r>
            <a:rPr lang="it-IT" sz="1900" kern="1200" dirty="0"/>
            <a:t> con la Corte dei Conti, le Prefetture e la Guardia di Finanza;</a:t>
          </a:r>
        </a:p>
      </dsp:txBody>
      <dsp:txXfrm>
        <a:off x="1826704" y="1808942"/>
        <a:ext cx="6669595" cy="841368"/>
      </dsp:txXfrm>
    </dsp:sp>
    <dsp:sp modelId="{BA379B7F-4AAD-0A46-B10E-A803502848E8}">
      <dsp:nvSpPr>
        <dsp:cNvPr id="0" name=""/>
        <dsp:cNvSpPr/>
      </dsp:nvSpPr>
      <dsp:spPr>
        <a:xfrm>
          <a:off x="1699260" y="2650311"/>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B8C50B4-D1A1-3E4D-A088-355BCE163A0C}">
      <dsp:nvSpPr>
        <dsp:cNvPr id="0" name=""/>
        <dsp:cNvSpPr/>
      </dsp:nvSpPr>
      <dsp:spPr>
        <a:xfrm>
          <a:off x="1826704" y="2692380"/>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b="1" kern="1200" dirty="0"/>
            <a:t>coinvolgimento</a:t>
          </a:r>
          <a:r>
            <a:rPr lang="it-IT" sz="1900" kern="1200" dirty="0"/>
            <a:t>, in chiave collaborativa, </a:t>
          </a:r>
          <a:r>
            <a:rPr lang="it-IT" sz="1900" b="1" kern="1200" dirty="0"/>
            <a:t>dei CAA</a:t>
          </a:r>
          <a:r>
            <a:rPr lang="it-IT" sz="1900" kern="1200" dirty="0"/>
            <a:t> nell</a:t>
          </a:r>
          <a:r>
            <a:rPr lang="it-IT" altLang="ja-JP" sz="1900" kern="1200" dirty="0"/>
            <a:t>’</a:t>
          </a:r>
          <a:r>
            <a:rPr lang="it-IT" sz="1900" kern="1200" dirty="0"/>
            <a:t>attività di recupero delle indebite percezioni;</a:t>
          </a:r>
        </a:p>
      </dsp:txBody>
      <dsp:txXfrm>
        <a:off x="1826704" y="2692380"/>
        <a:ext cx="6669595" cy="841368"/>
      </dsp:txXfrm>
    </dsp:sp>
    <dsp:sp modelId="{E6183C87-B28C-3843-AC96-BF0D7112CE6F}">
      <dsp:nvSpPr>
        <dsp:cNvPr id="0" name=""/>
        <dsp:cNvSpPr/>
      </dsp:nvSpPr>
      <dsp:spPr>
        <a:xfrm>
          <a:off x="1699260" y="3533748"/>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CCFEA6-C18B-2449-8D4A-14AADA817910}">
      <dsp:nvSpPr>
        <dsp:cNvPr id="0" name=""/>
        <dsp:cNvSpPr/>
      </dsp:nvSpPr>
      <dsp:spPr>
        <a:xfrm>
          <a:off x="1826704" y="3575817"/>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b="1" kern="1200" dirty="0"/>
            <a:t>sensibilizzazione </a:t>
          </a:r>
          <a:r>
            <a:rPr lang="it-IT" sz="1900" kern="1200" dirty="0"/>
            <a:t>dei beneficiari per il radicamento di una </a:t>
          </a:r>
          <a:r>
            <a:rPr lang="it-IT" sz="1900" b="1" kern="1200" dirty="0"/>
            <a:t>cultura della legalità</a:t>
          </a:r>
          <a:r>
            <a:rPr lang="it-IT" sz="1900" kern="1200" dirty="0"/>
            <a:t> e dell</a:t>
          </a:r>
          <a:r>
            <a:rPr lang="it-IT" altLang="ja-JP" sz="1900" kern="1200" dirty="0"/>
            <a:t>’</a:t>
          </a:r>
          <a:r>
            <a:rPr lang="it-IT" sz="1900" kern="1200" dirty="0"/>
            <a:t>integrità d</a:t>
          </a:r>
          <a:r>
            <a:rPr lang="it-IT" altLang="ja-JP" sz="1900" kern="1200" dirty="0"/>
            <a:t>’</a:t>
          </a:r>
          <a:r>
            <a:rPr lang="it-IT" sz="1900" kern="1200" dirty="0"/>
            <a:t>impresa.</a:t>
          </a:r>
        </a:p>
      </dsp:txBody>
      <dsp:txXfrm>
        <a:off x="1826704" y="3575817"/>
        <a:ext cx="6669595" cy="841368"/>
      </dsp:txXfrm>
    </dsp:sp>
    <dsp:sp modelId="{273C15DF-264B-3146-A079-097D8DD4358C}">
      <dsp:nvSpPr>
        <dsp:cNvPr id="0" name=""/>
        <dsp:cNvSpPr/>
      </dsp:nvSpPr>
      <dsp:spPr>
        <a:xfrm>
          <a:off x="1699260" y="4417186"/>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0333D-5A9A-4AEB-A141-57EA62875123}">
      <dsp:nvSpPr>
        <dsp:cNvPr id="0" name=""/>
        <dsp:cNvSpPr/>
      </dsp:nvSpPr>
      <dsp:spPr>
        <a:xfrm>
          <a:off x="950529" y="1036"/>
          <a:ext cx="2912632" cy="291263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92" tIns="35560" rIns="160292" bIns="35560" numCol="1" spcCol="1270" anchor="ctr" anchorCtr="0">
          <a:noAutofit/>
        </a:bodyPr>
        <a:lstStyle/>
        <a:p>
          <a:pPr marL="0" lvl="0" indent="0" algn="ctr" defTabSz="1244600">
            <a:lnSpc>
              <a:spcPct val="90000"/>
            </a:lnSpc>
            <a:spcBef>
              <a:spcPct val="0"/>
            </a:spcBef>
            <a:spcAft>
              <a:spcPct val="35000"/>
            </a:spcAft>
            <a:buNone/>
          </a:pPr>
          <a:r>
            <a:rPr lang="it-IT" sz="2800" kern="1200" dirty="0"/>
            <a:t>SIAN</a:t>
          </a:r>
        </a:p>
        <a:p>
          <a:pPr marL="0" lvl="0" indent="0" algn="ctr" defTabSz="1244600">
            <a:lnSpc>
              <a:spcPct val="90000"/>
            </a:lnSpc>
            <a:spcBef>
              <a:spcPct val="0"/>
            </a:spcBef>
            <a:spcAft>
              <a:spcPct val="35000"/>
            </a:spcAft>
            <a:buNone/>
          </a:pPr>
          <a:r>
            <a:rPr lang="it-IT" sz="1200" kern="1200" dirty="0"/>
            <a:t>Piattaforma software fondamentale per le attività Istituzionali di ARCEA (Autorizzazione, Esecuzione e Contabilizzazione Pagamenti)</a:t>
          </a:r>
        </a:p>
        <a:p>
          <a:pPr marL="0" lvl="0" indent="0" algn="ctr" defTabSz="1244600">
            <a:lnSpc>
              <a:spcPct val="90000"/>
            </a:lnSpc>
            <a:spcBef>
              <a:spcPct val="0"/>
            </a:spcBef>
            <a:spcAft>
              <a:spcPct val="35000"/>
            </a:spcAft>
            <a:buNone/>
          </a:pPr>
          <a:r>
            <a:rPr lang="it-IT" sz="1200" kern="1200" dirty="0"/>
            <a:t>Permette di inviare le informazioni obbligatorie all’organismo di coordinamento</a:t>
          </a:r>
        </a:p>
      </dsp:txBody>
      <dsp:txXfrm>
        <a:off x="1377074" y="427581"/>
        <a:ext cx="2059542" cy="2059542"/>
      </dsp:txXfrm>
    </dsp:sp>
    <dsp:sp modelId="{CB7AD8AB-480E-496E-AA62-3E757280B5B6}">
      <dsp:nvSpPr>
        <dsp:cNvPr id="0" name=""/>
        <dsp:cNvSpPr/>
      </dsp:nvSpPr>
      <dsp:spPr>
        <a:xfrm>
          <a:off x="3280636" y="1036"/>
          <a:ext cx="2912632" cy="291263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92" tIns="35560" rIns="160292" bIns="35560" numCol="1" spcCol="1270" anchor="ctr" anchorCtr="0">
          <a:noAutofit/>
        </a:bodyPr>
        <a:lstStyle/>
        <a:p>
          <a:pPr marL="0" lvl="0" indent="0" algn="ctr" defTabSz="1244600">
            <a:lnSpc>
              <a:spcPct val="90000"/>
            </a:lnSpc>
            <a:spcBef>
              <a:spcPct val="0"/>
            </a:spcBef>
            <a:spcAft>
              <a:spcPct val="35000"/>
            </a:spcAft>
            <a:buNone/>
          </a:pPr>
          <a:r>
            <a:rPr lang="it-IT" sz="2800" kern="1200" dirty="0"/>
            <a:t>ARCEA</a:t>
          </a:r>
        </a:p>
        <a:p>
          <a:pPr marL="0" lvl="0" indent="0" algn="ctr" defTabSz="1244600">
            <a:lnSpc>
              <a:spcPct val="90000"/>
            </a:lnSpc>
            <a:spcBef>
              <a:spcPct val="0"/>
            </a:spcBef>
            <a:spcAft>
              <a:spcPct val="35000"/>
            </a:spcAft>
            <a:buNone/>
          </a:pPr>
          <a:r>
            <a:rPr lang="it-IT" sz="1000" b="0" kern="1200" dirty="0"/>
            <a:t>Rete LAN </a:t>
          </a:r>
        </a:p>
        <a:p>
          <a:pPr marL="0" lvl="0" indent="0" algn="ctr" defTabSz="1244600">
            <a:lnSpc>
              <a:spcPct val="90000"/>
            </a:lnSpc>
            <a:spcBef>
              <a:spcPct val="0"/>
            </a:spcBef>
            <a:spcAft>
              <a:spcPct val="35000"/>
            </a:spcAft>
            <a:buNone/>
          </a:pPr>
          <a:r>
            <a:rPr lang="it-IT" sz="1000" b="0" kern="1200" dirty="0"/>
            <a:t>CED Interni</a:t>
          </a:r>
        </a:p>
        <a:p>
          <a:pPr marL="0" lvl="0" indent="0" algn="ctr" defTabSz="1244600">
            <a:lnSpc>
              <a:spcPct val="90000"/>
            </a:lnSpc>
            <a:spcBef>
              <a:spcPct val="0"/>
            </a:spcBef>
            <a:spcAft>
              <a:spcPct val="35000"/>
            </a:spcAft>
            <a:buNone/>
          </a:pPr>
          <a:r>
            <a:rPr lang="it-IT" sz="1000" b="0" kern="1200" dirty="0"/>
            <a:t>Postazioni Client</a:t>
          </a:r>
        </a:p>
        <a:p>
          <a:pPr marL="0" lvl="0" indent="0" algn="ctr" defTabSz="1244600">
            <a:lnSpc>
              <a:spcPct val="90000"/>
            </a:lnSpc>
            <a:spcBef>
              <a:spcPct val="0"/>
            </a:spcBef>
            <a:spcAft>
              <a:spcPct val="35000"/>
            </a:spcAft>
            <a:buNone/>
          </a:pPr>
          <a:r>
            <a:rPr lang="it-IT" sz="1000" b="0" kern="1200" dirty="0"/>
            <a:t>Posta elettronica</a:t>
          </a:r>
        </a:p>
        <a:p>
          <a:pPr marL="0" lvl="0" indent="0" algn="ctr" defTabSz="1244600">
            <a:lnSpc>
              <a:spcPct val="90000"/>
            </a:lnSpc>
            <a:spcBef>
              <a:spcPct val="0"/>
            </a:spcBef>
            <a:spcAft>
              <a:spcPct val="35000"/>
            </a:spcAft>
            <a:buNone/>
          </a:pPr>
          <a:r>
            <a:rPr lang="it-IT" sz="1000" b="0" kern="1200" dirty="0"/>
            <a:t>Software per “Funzionamento” Interno</a:t>
          </a:r>
        </a:p>
        <a:p>
          <a:pPr marL="0" lvl="0" indent="0" algn="ctr" defTabSz="1244600">
            <a:lnSpc>
              <a:spcPct val="90000"/>
            </a:lnSpc>
            <a:spcBef>
              <a:spcPct val="0"/>
            </a:spcBef>
            <a:spcAft>
              <a:spcPct val="35000"/>
            </a:spcAft>
            <a:buNone/>
          </a:pPr>
          <a:r>
            <a:rPr lang="it-IT" sz="1000" b="0" kern="1200" dirty="0"/>
            <a:t>Contromisure di protezione del Sistema </a:t>
          </a:r>
        </a:p>
        <a:p>
          <a:pPr marL="0" lvl="0" indent="0" algn="ctr" defTabSz="1244600">
            <a:lnSpc>
              <a:spcPct val="90000"/>
            </a:lnSpc>
            <a:spcBef>
              <a:spcPct val="0"/>
            </a:spcBef>
            <a:spcAft>
              <a:spcPct val="35000"/>
            </a:spcAft>
            <a:buNone/>
          </a:pPr>
          <a:endParaRPr lang="it-IT" sz="1000" b="0" kern="1200" dirty="0"/>
        </a:p>
        <a:p>
          <a:pPr marL="0" lvl="0" indent="0" algn="ctr" defTabSz="1244600">
            <a:lnSpc>
              <a:spcPct val="90000"/>
            </a:lnSpc>
            <a:spcBef>
              <a:spcPct val="0"/>
            </a:spcBef>
            <a:spcAft>
              <a:spcPct val="35000"/>
            </a:spcAft>
            <a:buNone/>
          </a:pPr>
          <a:endParaRPr lang="it-IT" sz="1400" kern="1200" dirty="0"/>
        </a:p>
        <a:p>
          <a:pPr marL="0" lvl="0" indent="0" algn="ctr" defTabSz="1244600">
            <a:lnSpc>
              <a:spcPct val="90000"/>
            </a:lnSpc>
            <a:spcBef>
              <a:spcPct val="0"/>
            </a:spcBef>
            <a:spcAft>
              <a:spcPct val="35000"/>
            </a:spcAft>
            <a:buNone/>
          </a:pPr>
          <a:endParaRPr lang="it-IT" sz="1400" kern="1200" dirty="0"/>
        </a:p>
      </dsp:txBody>
      <dsp:txXfrm>
        <a:off x="3707181" y="427581"/>
        <a:ext cx="2059542" cy="205954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EC019-3429-2B44-B09F-4378D7B54DA0}">
      <dsp:nvSpPr>
        <dsp:cNvPr id="0" name=""/>
        <dsp:cNvSpPr/>
      </dsp:nvSpPr>
      <dsp:spPr>
        <a:xfrm>
          <a:off x="0" y="63554"/>
          <a:ext cx="8856984" cy="20621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it-IT" sz="2400" kern="1200" baseline="0" dirty="0"/>
            <a:t>ARCEA, fin dalla sua nascita, ha scelto di avvalersi di strumenti, sistemi e fornitori di </a:t>
          </a:r>
          <a:r>
            <a:rPr lang="it-IT" sz="2400" b="1" kern="1200" baseline="0" dirty="0"/>
            <a:t>caratura nazionale </a:t>
          </a:r>
          <a:r>
            <a:rPr lang="it-IT" sz="2400" kern="1200" baseline="0" dirty="0"/>
            <a:t>e </a:t>
          </a:r>
          <a:r>
            <a:rPr lang="it-IT" sz="2400" b="1" kern="1200" baseline="0" dirty="0"/>
            <a:t>natura istituzionale</a:t>
          </a:r>
          <a:r>
            <a:rPr lang="it-IT" sz="2400" kern="1200" baseline="0" dirty="0"/>
            <a:t>, in grado di fornire alti e certificati livelli di affidabilità e sicurezza. </a:t>
          </a:r>
          <a:endParaRPr lang="it-IT" sz="2400" kern="1200" dirty="0"/>
        </a:p>
      </dsp:txBody>
      <dsp:txXfrm>
        <a:off x="100665" y="164219"/>
        <a:ext cx="8655654" cy="1860795"/>
      </dsp:txXfrm>
    </dsp:sp>
    <dsp:sp modelId="{415AFE78-92A4-4D4D-A0D7-BD942A81E74A}">
      <dsp:nvSpPr>
        <dsp:cNvPr id="0" name=""/>
        <dsp:cNvSpPr/>
      </dsp:nvSpPr>
      <dsp:spPr>
        <a:xfrm>
          <a:off x="0" y="2194800"/>
          <a:ext cx="8856984" cy="20621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it-IT" sz="2400" kern="1200" baseline="0" dirty="0"/>
            <a:t>Ciò ha permesso alle strutture interne di indirizzare le proprie attenzioni verso i temi della </a:t>
          </a:r>
          <a:r>
            <a:rPr lang="it-IT" sz="2400" b="1" kern="1200" baseline="0" dirty="0" err="1"/>
            <a:t>Governance</a:t>
          </a:r>
          <a:r>
            <a:rPr lang="it-IT" sz="2400" b="1" kern="1200" baseline="0" dirty="0"/>
            <a:t> dei sistemi IT</a:t>
          </a:r>
          <a:r>
            <a:rPr lang="it-IT" sz="2400" kern="1200" baseline="0" dirty="0"/>
            <a:t>, della </a:t>
          </a:r>
          <a:r>
            <a:rPr lang="it-IT" sz="2400" b="1" kern="1200" baseline="0" dirty="0"/>
            <a:t>sicurezza delle informazioni </a:t>
          </a:r>
          <a:r>
            <a:rPr lang="it-IT" sz="2400" kern="1200" baseline="0" dirty="0"/>
            <a:t>e del </a:t>
          </a:r>
          <a:r>
            <a:rPr lang="it-IT" sz="2400" b="1" kern="1200" baseline="0" dirty="0" err="1"/>
            <a:t>Risk</a:t>
          </a:r>
          <a:r>
            <a:rPr lang="it-IT" sz="2400" b="1" kern="1200" baseline="0" dirty="0"/>
            <a:t> Management</a:t>
          </a:r>
          <a:r>
            <a:rPr lang="it-IT" sz="2400" kern="1200" baseline="0" dirty="0"/>
            <a:t>, con conseguente graduale </a:t>
          </a:r>
          <a:r>
            <a:rPr lang="it-IT" sz="2400" b="1" kern="1200" baseline="0" dirty="0"/>
            <a:t>incremento delle competenze </a:t>
          </a:r>
          <a:r>
            <a:rPr lang="it-IT" sz="2400" kern="1200" baseline="0" dirty="0"/>
            <a:t>degli addetti e del </a:t>
          </a:r>
          <a:r>
            <a:rPr lang="it-IT" sz="2400" b="1" kern="1200" baseline="0" dirty="0"/>
            <a:t>livello di maturità del sistema </a:t>
          </a:r>
          <a:endParaRPr lang="it-IT" sz="2400" b="1" kern="1200" dirty="0"/>
        </a:p>
      </dsp:txBody>
      <dsp:txXfrm>
        <a:off x="100665" y="2295465"/>
        <a:ext cx="8655654" cy="186079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C6506-D104-4183-868B-E5CAB2A4B634}">
      <dsp:nvSpPr>
        <dsp:cNvPr id="0" name=""/>
        <dsp:cNvSpPr/>
      </dsp:nvSpPr>
      <dsp:spPr>
        <a:xfrm>
          <a:off x="0" y="17449"/>
          <a:ext cx="8856984" cy="1062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it-IT" sz="1900" kern="1200" baseline="0" dirty="0"/>
            <a:t>Il sistema di Gestione della Sicurezza è nato nel 2008 e si è evoluto nel tempo, in sinergia con i principali </a:t>
          </a:r>
          <a:r>
            <a:rPr lang="it-IT" sz="1900" kern="1200" baseline="0" dirty="0" err="1"/>
            <a:t>stakeholders</a:t>
          </a:r>
          <a:r>
            <a:rPr lang="it-IT" sz="1900" kern="1200" baseline="0" dirty="0"/>
            <a:t>: </a:t>
          </a:r>
          <a:endParaRPr lang="it-IT" sz="1900" kern="1200" dirty="0"/>
        </a:p>
      </dsp:txBody>
      <dsp:txXfrm>
        <a:off x="51885" y="69334"/>
        <a:ext cx="8753214" cy="959101"/>
      </dsp:txXfrm>
    </dsp:sp>
    <dsp:sp modelId="{927EE003-7863-40E9-95C1-8D02485CE026}">
      <dsp:nvSpPr>
        <dsp:cNvPr id="0" name=""/>
        <dsp:cNvSpPr/>
      </dsp:nvSpPr>
      <dsp:spPr>
        <a:xfrm>
          <a:off x="0" y="1080321"/>
          <a:ext cx="8856984"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it-IT" sz="1500" kern="1200" baseline="0" dirty="0"/>
            <a:t>La struttura interna dell’ARCEA</a:t>
          </a:r>
          <a:endParaRPr lang="it-IT" sz="1500" kern="1200" dirty="0"/>
        </a:p>
        <a:p>
          <a:pPr marL="114300" lvl="1" indent="-114300" algn="l" defTabSz="666750" rtl="0">
            <a:lnSpc>
              <a:spcPct val="90000"/>
            </a:lnSpc>
            <a:spcBef>
              <a:spcPct val="0"/>
            </a:spcBef>
            <a:spcAft>
              <a:spcPct val="20000"/>
            </a:spcAft>
            <a:buChar char="•"/>
          </a:pPr>
          <a:r>
            <a:rPr lang="it-IT" sz="1500" kern="1200" baseline="0" dirty="0"/>
            <a:t>AGEA – SIN</a:t>
          </a:r>
          <a:endParaRPr lang="it-IT" sz="1500" kern="1200" dirty="0"/>
        </a:p>
        <a:p>
          <a:pPr marL="114300" lvl="1" indent="-114300" algn="l" defTabSz="666750" rtl="0">
            <a:lnSpc>
              <a:spcPct val="90000"/>
            </a:lnSpc>
            <a:spcBef>
              <a:spcPct val="0"/>
            </a:spcBef>
            <a:spcAft>
              <a:spcPct val="20000"/>
            </a:spcAft>
            <a:buChar char="•"/>
          </a:pPr>
          <a:r>
            <a:rPr lang="it-IT" sz="1500" kern="1200" baseline="0" dirty="0"/>
            <a:t>Gli Organismi Delegati </a:t>
          </a:r>
          <a:endParaRPr lang="it-IT" sz="1500" kern="1200" dirty="0"/>
        </a:p>
        <a:p>
          <a:pPr marL="114300" lvl="1" indent="-114300" algn="l" defTabSz="666750" rtl="0">
            <a:lnSpc>
              <a:spcPct val="90000"/>
            </a:lnSpc>
            <a:spcBef>
              <a:spcPct val="0"/>
            </a:spcBef>
            <a:spcAft>
              <a:spcPct val="20000"/>
            </a:spcAft>
            <a:buChar char="•"/>
          </a:pPr>
          <a:r>
            <a:rPr lang="it-IT" sz="1500" kern="1200" baseline="0" dirty="0"/>
            <a:t>I Beneficiari</a:t>
          </a:r>
          <a:endParaRPr lang="it-IT" sz="1500" kern="1200" dirty="0"/>
        </a:p>
      </dsp:txBody>
      <dsp:txXfrm>
        <a:off x="0" y="1080321"/>
        <a:ext cx="8856984" cy="1042245"/>
      </dsp:txXfrm>
    </dsp:sp>
    <dsp:sp modelId="{5B0B7F29-2BC5-DB47-809F-8F7A198A8852}">
      <dsp:nvSpPr>
        <dsp:cNvPr id="0" name=""/>
        <dsp:cNvSpPr/>
      </dsp:nvSpPr>
      <dsp:spPr>
        <a:xfrm>
          <a:off x="0" y="2122566"/>
          <a:ext cx="8856984" cy="1062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it-IT" sz="1900" kern="1200" dirty="0"/>
            <a:t>Con il </a:t>
          </a:r>
          <a:r>
            <a:rPr lang="it-IT" sz="1900" b="1" kern="1200" dirty="0"/>
            <a:t>precedente sistema di valutazione</a:t>
          </a:r>
          <a:r>
            <a:rPr lang="it-IT" sz="1900" kern="1200" dirty="0"/>
            <a:t>: Dal 2013 al 2015 il livello di maturità del sistema di sicurezza dell’ARCEA è stato giudicato dall’Organismo di Certificazione ad livello pari a </a:t>
          </a:r>
          <a:r>
            <a:rPr lang="it-IT" sz="1900" b="1" kern="1200" dirty="0"/>
            <a:t>4 su 5 </a:t>
          </a:r>
          <a:r>
            <a:rPr lang="it-IT" sz="1900" kern="1200" dirty="0"/>
            <a:t>(</a:t>
          </a:r>
          <a:r>
            <a:rPr lang="it-IT" sz="1900" b="1" kern="1200" dirty="0"/>
            <a:t>il massimo tra gli OP italiani</a:t>
          </a:r>
          <a:r>
            <a:rPr lang="it-IT" sz="1900" kern="1200" dirty="0"/>
            <a:t>)</a:t>
          </a:r>
        </a:p>
      </dsp:txBody>
      <dsp:txXfrm>
        <a:off x="51885" y="2174451"/>
        <a:ext cx="8753214" cy="959101"/>
      </dsp:txXfrm>
    </dsp:sp>
    <dsp:sp modelId="{F37A511D-F222-5342-A642-3D397F64E34F}">
      <dsp:nvSpPr>
        <dsp:cNvPr id="0" name=""/>
        <dsp:cNvSpPr/>
      </dsp:nvSpPr>
      <dsp:spPr>
        <a:xfrm>
          <a:off x="0" y="3240158"/>
          <a:ext cx="8856984" cy="1062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it-IT" sz="1900" kern="1200" dirty="0"/>
            <a:t>Con la nuova scala di valutazione, che ha eliminato un livello di giudizio, livellando di fatto i risultati finali, ARCEA ha ottenuto nel 2016 e 2017 un livello pari a </a:t>
          </a:r>
          <a:r>
            <a:rPr lang="it-IT" sz="1900" b="1" kern="1200" dirty="0"/>
            <a:t>3 su 4  (Il massimo tra gli OP insieme ad altre Agenzie)</a:t>
          </a:r>
        </a:p>
      </dsp:txBody>
      <dsp:txXfrm>
        <a:off x="51885" y="3292043"/>
        <a:ext cx="8753214" cy="95910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92865-05CE-7045-845F-F01D66147917}">
      <dsp:nvSpPr>
        <dsp:cNvPr id="0" name=""/>
        <dsp:cNvSpPr/>
      </dsp:nvSpPr>
      <dsp:spPr>
        <a:xfrm>
          <a:off x="0" y="3468"/>
          <a:ext cx="8757240" cy="80358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it-IT" sz="2000" kern="1200" dirty="0"/>
            <a:t>L’ARCEA è l’unica PA italiana ad avere nel curriculum dei propri addetti tutte le certificazioni “storiche” ISACA.</a:t>
          </a:r>
          <a:endParaRPr lang="mr-IN" sz="2000" kern="1200" dirty="0"/>
        </a:p>
      </dsp:txBody>
      <dsp:txXfrm>
        <a:off x="39228" y="42696"/>
        <a:ext cx="8678784" cy="725133"/>
      </dsp:txXfrm>
    </dsp:sp>
    <dsp:sp modelId="{B6B62DEE-B667-E945-8717-496D3DFAF825}">
      <dsp:nvSpPr>
        <dsp:cNvPr id="0" name=""/>
        <dsp:cNvSpPr/>
      </dsp:nvSpPr>
      <dsp:spPr>
        <a:xfrm>
          <a:off x="0" y="819421"/>
          <a:ext cx="8757240" cy="80358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it-IT" sz="2000" kern="1200" dirty="0"/>
            <a:t>Altre certificazioni</a:t>
          </a:r>
          <a:endParaRPr lang="mr-IN" sz="2000" kern="1200" dirty="0"/>
        </a:p>
      </dsp:txBody>
      <dsp:txXfrm>
        <a:off x="39228" y="858649"/>
        <a:ext cx="8678784" cy="725133"/>
      </dsp:txXfrm>
    </dsp:sp>
    <dsp:sp modelId="{85230AD2-5A6C-0847-BEB8-99954192FAE0}">
      <dsp:nvSpPr>
        <dsp:cNvPr id="0" name=""/>
        <dsp:cNvSpPr/>
      </dsp:nvSpPr>
      <dsp:spPr>
        <a:xfrm>
          <a:off x="0" y="1623010"/>
          <a:ext cx="8757240" cy="799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042"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mr-IN" sz="1600" kern="1200" dirty="0"/>
            <a:t>PMP </a:t>
          </a:r>
        </a:p>
        <a:p>
          <a:pPr marL="171450" lvl="1" indent="-171450" algn="l" defTabSz="711200" rtl="0">
            <a:lnSpc>
              <a:spcPct val="90000"/>
            </a:lnSpc>
            <a:spcBef>
              <a:spcPct val="0"/>
            </a:spcBef>
            <a:spcAft>
              <a:spcPct val="20000"/>
            </a:spcAft>
            <a:buChar char="•"/>
          </a:pPr>
          <a:r>
            <a:rPr lang="it-IT" sz="1600" kern="1200" dirty="0" err="1"/>
            <a:t>Cybersecurity</a:t>
          </a:r>
          <a:r>
            <a:rPr lang="it-IT" sz="1600" kern="1200" dirty="0"/>
            <a:t> for Business  </a:t>
          </a:r>
          <a:r>
            <a:rPr lang="it-IT" sz="1600" kern="1200" dirty="0" err="1"/>
            <a:t>through</a:t>
          </a:r>
          <a:r>
            <a:rPr lang="it-IT" sz="1600" kern="1200" dirty="0"/>
            <a:t> </a:t>
          </a:r>
          <a:r>
            <a:rPr lang="it-IT" sz="1600" kern="1200" dirty="0" err="1"/>
            <a:t>Coursersa</a:t>
          </a:r>
          <a:r>
            <a:rPr lang="it-IT" sz="1600" kern="1200" dirty="0"/>
            <a:t>/Colorado </a:t>
          </a:r>
          <a:r>
            <a:rPr lang="it-IT" sz="1600" kern="1200" dirty="0" err="1"/>
            <a:t>University</a:t>
          </a:r>
          <a:r>
            <a:rPr lang="it-IT" sz="1600" kern="1200" dirty="0"/>
            <a:t> – </a:t>
          </a:r>
        </a:p>
        <a:p>
          <a:pPr marL="171450" lvl="1" indent="-171450" algn="l" defTabSz="711200" rtl="0">
            <a:lnSpc>
              <a:spcPct val="90000"/>
            </a:lnSpc>
            <a:spcBef>
              <a:spcPct val="0"/>
            </a:spcBef>
            <a:spcAft>
              <a:spcPct val="20000"/>
            </a:spcAft>
            <a:buChar char="•"/>
          </a:pPr>
          <a:r>
            <a:rPr lang="it-IT" sz="1600" kern="1200" dirty="0"/>
            <a:t>Master Universitari di II Livello</a:t>
          </a:r>
        </a:p>
      </dsp:txBody>
      <dsp:txXfrm>
        <a:off x="0" y="1623010"/>
        <a:ext cx="8757240" cy="799726"/>
      </dsp:txXfrm>
    </dsp:sp>
    <dsp:sp modelId="{0098DB4A-8BC7-784B-98F9-C3469D2E16CB}">
      <dsp:nvSpPr>
        <dsp:cNvPr id="0" name=""/>
        <dsp:cNvSpPr/>
      </dsp:nvSpPr>
      <dsp:spPr>
        <a:xfrm>
          <a:off x="0" y="2422736"/>
          <a:ext cx="8757240" cy="80358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it-IT" sz="1400" kern="1200" dirty="0"/>
            <a:t>Work in progress</a:t>
          </a:r>
        </a:p>
      </dsp:txBody>
      <dsp:txXfrm>
        <a:off x="39228" y="2461964"/>
        <a:ext cx="8678784" cy="725133"/>
      </dsp:txXfrm>
    </dsp:sp>
    <dsp:sp modelId="{5C0782A9-F32F-3143-8879-E784686C1376}">
      <dsp:nvSpPr>
        <dsp:cNvPr id="0" name=""/>
        <dsp:cNvSpPr/>
      </dsp:nvSpPr>
      <dsp:spPr>
        <a:xfrm>
          <a:off x="0" y="3226326"/>
          <a:ext cx="8757240" cy="226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042"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it-IT" sz="1400" kern="1200" dirty="0"/>
            <a:t> </a:t>
          </a:r>
          <a:r>
            <a:rPr lang="it-IT" sz="1600" kern="1200" dirty="0"/>
            <a:t>CSX</a:t>
          </a:r>
        </a:p>
      </dsp:txBody>
      <dsp:txXfrm>
        <a:off x="0" y="3226326"/>
        <a:ext cx="8757240" cy="22658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72311-4320-FB44-AB9D-36BD1291C550}">
      <dsp:nvSpPr>
        <dsp:cNvPr id="0" name=""/>
        <dsp:cNvSpPr/>
      </dsp:nvSpPr>
      <dsp:spPr>
        <a:xfrm>
          <a:off x="0" y="51899"/>
          <a:ext cx="8856983"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t>2008 </a:t>
          </a:r>
          <a:r>
            <a:rPr lang="mr-IN" sz="2600" kern="1200" dirty="0"/>
            <a:t>–</a:t>
          </a:r>
          <a:r>
            <a:rPr lang="it-IT" sz="2600" kern="1200" dirty="0"/>
            <a:t> 2010 </a:t>
          </a:r>
          <a:r>
            <a:rPr lang="it-IT" sz="2600" kern="1200" dirty="0" err="1"/>
            <a:t>Compliance</a:t>
          </a:r>
          <a:endParaRPr lang="it-IT" sz="2600" kern="1200" dirty="0"/>
        </a:p>
      </dsp:txBody>
      <dsp:txXfrm>
        <a:off x="30442" y="82341"/>
        <a:ext cx="8796099" cy="562726"/>
      </dsp:txXfrm>
    </dsp:sp>
    <dsp:sp modelId="{2A1144A4-A89F-DA42-A7AF-AC570B50E780}">
      <dsp:nvSpPr>
        <dsp:cNvPr id="0" name=""/>
        <dsp:cNvSpPr/>
      </dsp:nvSpPr>
      <dsp:spPr>
        <a:xfrm>
          <a:off x="0" y="675509"/>
          <a:ext cx="885698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come </a:t>
          </a:r>
          <a:r>
            <a:rPr lang="it-IT" sz="2000" b="1" kern="1200" dirty="0"/>
            <a:t>obbligo normativo</a:t>
          </a:r>
        </a:p>
      </dsp:txBody>
      <dsp:txXfrm>
        <a:off x="0" y="675509"/>
        <a:ext cx="8856983" cy="430560"/>
      </dsp:txXfrm>
    </dsp:sp>
    <dsp:sp modelId="{C70426CD-B7BB-6841-A0BF-658AD7E387B0}">
      <dsp:nvSpPr>
        <dsp:cNvPr id="0" name=""/>
        <dsp:cNvSpPr/>
      </dsp:nvSpPr>
      <dsp:spPr>
        <a:xfrm>
          <a:off x="0" y="1106069"/>
          <a:ext cx="8856983"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t>2011 </a:t>
          </a:r>
          <a:r>
            <a:rPr lang="mr-IN" sz="2600" kern="1200" dirty="0"/>
            <a:t>–</a:t>
          </a:r>
          <a:r>
            <a:rPr lang="it-IT" sz="2600" kern="1200" dirty="0"/>
            <a:t> 2013 </a:t>
          </a:r>
          <a:r>
            <a:rPr lang="it-IT" sz="2600" kern="1200" dirty="0" err="1"/>
            <a:t>Enforcement</a:t>
          </a:r>
          <a:endParaRPr lang="it-IT" sz="2600" kern="1200" dirty="0"/>
        </a:p>
      </dsp:txBody>
      <dsp:txXfrm>
        <a:off x="30442" y="1136511"/>
        <a:ext cx="8796099" cy="562726"/>
      </dsp:txXfrm>
    </dsp:sp>
    <dsp:sp modelId="{BED3A6A3-744A-DF41-9156-212844946630}">
      <dsp:nvSpPr>
        <dsp:cNvPr id="0" name=""/>
        <dsp:cNvSpPr/>
      </dsp:nvSpPr>
      <dsp:spPr>
        <a:xfrm>
          <a:off x="0" y="1729680"/>
          <a:ext cx="885698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come </a:t>
          </a:r>
          <a:r>
            <a:rPr lang="it-IT" sz="2000" b="1" kern="1200" dirty="0"/>
            <a:t>insieme di procedure</a:t>
          </a:r>
        </a:p>
      </dsp:txBody>
      <dsp:txXfrm>
        <a:off x="0" y="1729680"/>
        <a:ext cx="8856983" cy="430560"/>
      </dsp:txXfrm>
    </dsp:sp>
    <dsp:sp modelId="{7B1D285B-4092-814B-8AC1-A1BA1847F79D}">
      <dsp:nvSpPr>
        <dsp:cNvPr id="0" name=""/>
        <dsp:cNvSpPr/>
      </dsp:nvSpPr>
      <dsp:spPr>
        <a:xfrm>
          <a:off x="0" y="2160240"/>
          <a:ext cx="8856983"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t>2014 </a:t>
          </a:r>
          <a:r>
            <a:rPr lang="mr-IN" sz="2600" kern="1200" dirty="0"/>
            <a:t>–</a:t>
          </a:r>
          <a:r>
            <a:rPr lang="it-IT" sz="2600" kern="1200" dirty="0"/>
            <a:t> 2016 Integration</a:t>
          </a:r>
        </a:p>
      </dsp:txBody>
      <dsp:txXfrm>
        <a:off x="30442" y="2190682"/>
        <a:ext cx="8796099" cy="562726"/>
      </dsp:txXfrm>
    </dsp:sp>
    <dsp:sp modelId="{685E3D16-C9DC-B34A-886E-AABA3FC0F908}">
      <dsp:nvSpPr>
        <dsp:cNvPr id="0" name=""/>
        <dsp:cNvSpPr/>
      </dsp:nvSpPr>
      <dsp:spPr>
        <a:xfrm>
          <a:off x="0" y="2783850"/>
          <a:ext cx="885698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come </a:t>
          </a:r>
          <a:r>
            <a:rPr lang="it-IT" sz="2000" b="1" kern="1200" dirty="0"/>
            <a:t>parte integrante del business</a:t>
          </a:r>
        </a:p>
      </dsp:txBody>
      <dsp:txXfrm>
        <a:off x="0" y="2783850"/>
        <a:ext cx="8856983" cy="430560"/>
      </dsp:txXfrm>
    </dsp:sp>
    <dsp:sp modelId="{12DADD8C-AA02-2C44-A4C4-5CC6E05ED653}">
      <dsp:nvSpPr>
        <dsp:cNvPr id="0" name=""/>
        <dsp:cNvSpPr/>
      </dsp:nvSpPr>
      <dsp:spPr>
        <a:xfrm>
          <a:off x="0" y="3214410"/>
          <a:ext cx="8856983"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t>2017 </a:t>
          </a:r>
          <a:r>
            <a:rPr lang="mr-IN" sz="2600" kern="1200" dirty="0"/>
            <a:t>–</a:t>
          </a:r>
          <a:r>
            <a:rPr lang="it-IT" sz="2600" kern="1200" dirty="0"/>
            <a:t> 2020 </a:t>
          </a:r>
          <a:r>
            <a:rPr lang="it-IT" sz="2600" kern="1200" dirty="0" err="1"/>
            <a:t>Customization</a:t>
          </a:r>
          <a:endParaRPr lang="it-IT" sz="2600" kern="1200" dirty="0"/>
        </a:p>
      </dsp:txBody>
      <dsp:txXfrm>
        <a:off x="30442" y="3244852"/>
        <a:ext cx="8796099" cy="562726"/>
      </dsp:txXfrm>
    </dsp:sp>
    <dsp:sp modelId="{82F8D33F-37DE-F845-81B7-6E9AC43A809E}">
      <dsp:nvSpPr>
        <dsp:cNvPr id="0" name=""/>
        <dsp:cNvSpPr/>
      </dsp:nvSpPr>
      <dsp:spPr>
        <a:xfrm>
          <a:off x="0" y="3838020"/>
          <a:ext cx="885698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a:t>
          </a:r>
          <a:r>
            <a:rPr lang="it-IT" sz="2000" b="1" kern="1200" dirty="0"/>
            <a:t>ritagliata su misura</a:t>
          </a:r>
        </a:p>
      </dsp:txBody>
      <dsp:txXfrm>
        <a:off x="0" y="3838020"/>
        <a:ext cx="8856983" cy="43056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99721-9D8E-45D6-9B60-4B33757935B5}">
      <dsp:nvSpPr>
        <dsp:cNvPr id="0" name=""/>
        <dsp:cNvSpPr/>
      </dsp:nvSpPr>
      <dsp:spPr>
        <a:xfrm>
          <a:off x="0" y="39322"/>
          <a:ext cx="8856983" cy="5516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t-IT" sz="2300" kern="1200" baseline="0" dirty="0"/>
            <a:t>Il Servizio Sistema Informativo</a:t>
          </a:r>
          <a:endParaRPr lang="it-IT" sz="2300" kern="1200" dirty="0"/>
        </a:p>
      </dsp:txBody>
      <dsp:txXfrm>
        <a:off x="26930" y="66252"/>
        <a:ext cx="8803123" cy="497795"/>
      </dsp:txXfrm>
    </dsp:sp>
    <dsp:sp modelId="{32F40EFA-0F9E-47B1-A663-9DC24D977F98}">
      <dsp:nvSpPr>
        <dsp:cNvPr id="0" name=""/>
        <dsp:cNvSpPr/>
      </dsp:nvSpPr>
      <dsp:spPr>
        <a:xfrm>
          <a:off x="0" y="590977"/>
          <a:ext cx="8856983"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baseline="0" dirty="0"/>
            <a:t>Il Responsabile del Servizio</a:t>
          </a:r>
          <a:endParaRPr lang="it-IT" sz="1800" kern="1200" dirty="0"/>
        </a:p>
        <a:p>
          <a:pPr marL="171450" lvl="1" indent="-171450" algn="l" defTabSz="800100" rtl="0">
            <a:lnSpc>
              <a:spcPct val="90000"/>
            </a:lnSpc>
            <a:spcBef>
              <a:spcPct val="0"/>
            </a:spcBef>
            <a:spcAft>
              <a:spcPct val="20000"/>
            </a:spcAft>
            <a:buChar char="•"/>
          </a:pPr>
          <a:r>
            <a:rPr lang="it-IT" sz="1800" kern="1200" baseline="0" dirty="0"/>
            <a:t>1 Istruttore Direttivo Tecnico Informatico </a:t>
          </a:r>
          <a:endParaRPr lang="it-IT" sz="1800" kern="1200" dirty="0"/>
        </a:p>
        <a:p>
          <a:pPr marL="171450" lvl="1" indent="-171450" algn="l" defTabSz="800100" rtl="0">
            <a:lnSpc>
              <a:spcPct val="90000"/>
            </a:lnSpc>
            <a:spcBef>
              <a:spcPct val="0"/>
            </a:spcBef>
            <a:spcAft>
              <a:spcPct val="20000"/>
            </a:spcAft>
            <a:buChar char="•"/>
          </a:pPr>
          <a:r>
            <a:rPr lang="it-IT" sz="1800" kern="1200" baseline="0" dirty="0"/>
            <a:t>1 Istruttore Tecnico Informatico</a:t>
          </a:r>
          <a:endParaRPr lang="it-IT" sz="1800" kern="1200" dirty="0"/>
        </a:p>
      </dsp:txBody>
      <dsp:txXfrm>
        <a:off x="0" y="590977"/>
        <a:ext cx="8856983" cy="928395"/>
      </dsp:txXfrm>
    </dsp:sp>
    <dsp:sp modelId="{CA9ABC61-D56D-4F6A-AEE2-1214EC32E2FB}">
      <dsp:nvSpPr>
        <dsp:cNvPr id="0" name=""/>
        <dsp:cNvSpPr/>
      </dsp:nvSpPr>
      <dsp:spPr>
        <a:xfrm>
          <a:off x="0" y="1519373"/>
          <a:ext cx="8856983" cy="5516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t-IT" sz="2300" kern="1200" baseline="0" dirty="0"/>
            <a:t>Il Comitato per la Sicurezza Informatica</a:t>
          </a:r>
          <a:endParaRPr lang="it-IT" sz="2300" kern="1200" dirty="0"/>
        </a:p>
      </dsp:txBody>
      <dsp:txXfrm>
        <a:off x="26930" y="1546303"/>
        <a:ext cx="8803123" cy="497795"/>
      </dsp:txXfrm>
    </dsp:sp>
    <dsp:sp modelId="{2087E06D-632D-433F-B808-A2DB2CF90B8C}">
      <dsp:nvSpPr>
        <dsp:cNvPr id="0" name=""/>
        <dsp:cNvSpPr/>
      </dsp:nvSpPr>
      <dsp:spPr>
        <a:xfrm>
          <a:off x="0" y="2071028"/>
          <a:ext cx="8856983"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dirty="0"/>
            <a:t>Il Direttore e i Dirigenti dell’Agenzia</a:t>
          </a:r>
        </a:p>
        <a:p>
          <a:pPr marL="171450" lvl="1" indent="-171450" algn="l" defTabSz="800100" rtl="0">
            <a:lnSpc>
              <a:spcPct val="90000"/>
            </a:lnSpc>
            <a:spcBef>
              <a:spcPct val="0"/>
            </a:spcBef>
            <a:spcAft>
              <a:spcPct val="20000"/>
            </a:spcAft>
            <a:buChar char="•"/>
          </a:pPr>
          <a:r>
            <a:rPr lang="it-IT" sz="1800" kern="1200" baseline="0" dirty="0"/>
            <a:t>Il Responsabile della Sicurezza Informatica</a:t>
          </a:r>
          <a:endParaRPr lang="it-IT" sz="1800" kern="1200" dirty="0"/>
        </a:p>
        <a:p>
          <a:pPr marL="171450" lvl="1" indent="-171450" algn="l" defTabSz="800100" rtl="0">
            <a:lnSpc>
              <a:spcPct val="90000"/>
            </a:lnSpc>
            <a:spcBef>
              <a:spcPct val="0"/>
            </a:spcBef>
            <a:spcAft>
              <a:spcPct val="20000"/>
            </a:spcAft>
            <a:buChar char="•"/>
          </a:pPr>
          <a:r>
            <a:rPr lang="it-IT" sz="1800" kern="1200" dirty="0"/>
            <a:t>L’IT Auditor </a:t>
          </a:r>
        </a:p>
      </dsp:txBody>
      <dsp:txXfrm>
        <a:off x="0" y="2071028"/>
        <a:ext cx="8856983" cy="928395"/>
      </dsp:txXfrm>
    </dsp:sp>
    <dsp:sp modelId="{55E28D7B-5618-43FF-B4D1-0CDB3D0DC445}">
      <dsp:nvSpPr>
        <dsp:cNvPr id="0" name=""/>
        <dsp:cNvSpPr/>
      </dsp:nvSpPr>
      <dsp:spPr>
        <a:xfrm>
          <a:off x="0" y="2999423"/>
          <a:ext cx="8856983" cy="5516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t>Piattaforma di Sicurezza</a:t>
          </a:r>
        </a:p>
      </dsp:txBody>
      <dsp:txXfrm>
        <a:off x="26930" y="3026353"/>
        <a:ext cx="8803123" cy="497795"/>
      </dsp:txXfrm>
    </dsp:sp>
    <dsp:sp modelId="{BA5E9014-268C-45C6-B557-483D29138254}">
      <dsp:nvSpPr>
        <dsp:cNvPr id="0" name=""/>
        <dsp:cNvSpPr/>
      </dsp:nvSpPr>
      <dsp:spPr>
        <a:xfrm>
          <a:off x="0" y="3551078"/>
          <a:ext cx="8856983" cy="61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baseline="0" dirty="0"/>
            <a:t>Il Responsabile del Servizio Sistema Informativo</a:t>
          </a:r>
          <a:endParaRPr lang="it-IT" sz="1800" kern="1200" dirty="0"/>
        </a:p>
        <a:p>
          <a:pPr marL="171450" lvl="1" indent="-171450" algn="l" defTabSz="800100" rtl="0">
            <a:lnSpc>
              <a:spcPct val="90000"/>
            </a:lnSpc>
            <a:spcBef>
              <a:spcPct val="0"/>
            </a:spcBef>
            <a:spcAft>
              <a:spcPct val="20000"/>
            </a:spcAft>
            <a:buChar char="•"/>
          </a:pPr>
          <a:r>
            <a:rPr lang="it-IT" sz="1800" kern="1200" dirty="0"/>
            <a:t>Il Dirigente del Servizio Affari Amministrativi e Contabili</a:t>
          </a:r>
        </a:p>
      </dsp:txBody>
      <dsp:txXfrm>
        <a:off x="0" y="3551078"/>
        <a:ext cx="8856983" cy="61892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3EB2-490B-4466-A19A-6F3F54DD21BF}">
      <dsp:nvSpPr>
        <dsp:cNvPr id="0" name=""/>
        <dsp:cNvSpPr/>
      </dsp:nvSpPr>
      <dsp:spPr>
        <a:xfrm>
          <a:off x="0" y="218378"/>
          <a:ext cx="7329509"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99568" numCol="1" spcCol="1270" anchor="t" anchorCtr="0">
          <a:noAutofit/>
        </a:bodyPr>
        <a:lstStyle/>
        <a:p>
          <a:pPr marL="114300" lvl="1" indent="-114300" algn="l" defTabSz="622300" rtl="0">
            <a:lnSpc>
              <a:spcPct val="90000"/>
            </a:lnSpc>
            <a:spcBef>
              <a:spcPct val="0"/>
            </a:spcBef>
            <a:spcAft>
              <a:spcPct val="15000"/>
            </a:spcAft>
            <a:buChar char="•"/>
          </a:pPr>
          <a:r>
            <a:rPr lang="it-IT" sz="1400" kern="1200"/>
            <a:t>Attua, gestisce e aggiorna i </a:t>
          </a:r>
          <a:r>
            <a:rPr lang="it-IT" sz="1400" b="1" kern="1200">
              <a:solidFill>
                <a:schemeClr val="accent3">
                  <a:lumMod val="75000"/>
                </a:schemeClr>
              </a:solidFill>
            </a:rPr>
            <a:t>sistemi informatici </a:t>
          </a:r>
          <a:r>
            <a:rPr lang="it-IT" sz="1400" kern="1200"/>
            <a:t>dell’Agenzia </a:t>
          </a:r>
          <a:endParaRPr lang="it-IT" sz="1400" kern="1200" dirty="0"/>
        </a:p>
      </dsp:txBody>
      <dsp:txXfrm>
        <a:off x="0" y="218378"/>
        <a:ext cx="7329509" cy="504000"/>
      </dsp:txXfrm>
    </dsp:sp>
    <dsp:sp modelId="{81AC7A30-0C6A-425B-B772-4EC347B2B916}">
      <dsp:nvSpPr>
        <dsp:cNvPr id="0" name=""/>
        <dsp:cNvSpPr/>
      </dsp:nvSpPr>
      <dsp:spPr>
        <a:xfrm>
          <a:off x="366475" y="70778"/>
          <a:ext cx="5130657" cy="295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622300" rtl="0">
            <a:lnSpc>
              <a:spcPct val="90000"/>
            </a:lnSpc>
            <a:spcBef>
              <a:spcPct val="0"/>
            </a:spcBef>
            <a:spcAft>
              <a:spcPct val="35000"/>
            </a:spcAft>
            <a:buNone/>
          </a:pPr>
          <a:r>
            <a:rPr lang="it-IT" sz="1400" kern="1200" dirty="0"/>
            <a:t>Sistemi Informatici dell’Agenzia </a:t>
          </a:r>
        </a:p>
      </dsp:txBody>
      <dsp:txXfrm>
        <a:off x="380885" y="85188"/>
        <a:ext cx="5101837" cy="266380"/>
      </dsp:txXfrm>
    </dsp:sp>
    <dsp:sp modelId="{24D69E11-6FA7-40C5-BFDE-F9E8B69F8EB0}">
      <dsp:nvSpPr>
        <dsp:cNvPr id="0" name=""/>
        <dsp:cNvSpPr/>
      </dsp:nvSpPr>
      <dsp:spPr>
        <a:xfrm>
          <a:off x="0" y="923978"/>
          <a:ext cx="7329509" cy="425250"/>
        </a:xfrm>
        <a:prstGeom prst="rect">
          <a:avLst/>
        </a:prstGeom>
        <a:solidFill>
          <a:schemeClr val="lt1">
            <a:alpha val="90000"/>
            <a:hueOff val="0"/>
            <a:satOff val="0"/>
            <a:lumOff val="0"/>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Predispone ed attua piani finalizzati a garantire la sicurezza </a:t>
          </a:r>
          <a:r>
            <a:rPr lang="it-IT" sz="1000" b="1" kern="1200">
              <a:solidFill>
                <a:srgbClr val="00B050"/>
              </a:solidFill>
            </a:rPr>
            <a:t>logica</a:t>
          </a:r>
          <a:r>
            <a:rPr lang="it-IT" sz="1000" kern="1200"/>
            <a:t> e </a:t>
          </a:r>
          <a:r>
            <a:rPr lang="it-IT" sz="1000" b="1" kern="1200">
              <a:solidFill>
                <a:srgbClr val="00B050"/>
              </a:solidFill>
            </a:rPr>
            <a:t>fisica</a:t>
          </a:r>
          <a:r>
            <a:rPr lang="it-IT" sz="1000" kern="1200"/>
            <a:t> dei dati contenuti negli archivi informatici</a:t>
          </a:r>
          <a:endParaRPr lang="it-IT" sz="1000" kern="1200" dirty="0"/>
        </a:p>
      </dsp:txBody>
      <dsp:txXfrm>
        <a:off x="0" y="923978"/>
        <a:ext cx="7329509" cy="425250"/>
      </dsp:txXfrm>
    </dsp:sp>
    <dsp:sp modelId="{956AE840-AC4E-4AD2-9DA5-A7F4EA11A56A}">
      <dsp:nvSpPr>
        <dsp:cNvPr id="0" name=""/>
        <dsp:cNvSpPr/>
      </dsp:nvSpPr>
      <dsp:spPr>
        <a:xfrm>
          <a:off x="366475" y="776378"/>
          <a:ext cx="5130657" cy="295200"/>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444500" rtl="0">
            <a:lnSpc>
              <a:spcPct val="90000"/>
            </a:lnSpc>
            <a:spcBef>
              <a:spcPct val="0"/>
            </a:spcBef>
            <a:spcAft>
              <a:spcPct val="35000"/>
            </a:spcAft>
            <a:buNone/>
          </a:pPr>
          <a:r>
            <a:rPr lang="it-IT" sz="1000" kern="1200" dirty="0"/>
            <a:t>Archivi i Informatici</a:t>
          </a:r>
        </a:p>
      </dsp:txBody>
      <dsp:txXfrm>
        <a:off x="380885" y="790788"/>
        <a:ext cx="5101837" cy="266380"/>
      </dsp:txXfrm>
    </dsp:sp>
    <dsp:sp modelId="{C7040ED1-CB2E-43DE-87BF-90B07517DDC7}">
      <dsp:nvSpPr>
        <dsp:cNvPr id="0" name=""/>
        <dsp:cNvSpPr/>
      </dsp:nvSpPr>
      <dsp:spPr>
        <a:xfrm>
          <a:off x="0" y="1550828"/>
          <a:ext cx="7329509" cy="567000"/>
        </a:xfrm>
        <a:prstGeom prst="rect">
          <a:avLst/>
        </a:prstGeom>
        <a:solidFill>
          <a:schemeClr val="lt1">
            <a:alpha val="90000"/>
            <a:hueOff val="0"/>
            <a:satOff val="0"/>
            <a:lumOff val="0"/>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Pianifica procedure di salvataggio dei dati e predispone piani atti a garantire la continuità operativa (“</a:t>
          </a:r>
          <a:r>
            <a:rPr lang="it-IT" sz="1000" b="1" kern="1200">
              <a:solidFill>
                <a:schemeClr val="accent3">
                  <a:lumMod val="50000"/>
                </a:schemeClr>
              </a:solidFill>
            </a:rPr>
            <a:t>Business Continuity Plan</a:t>
          </a:r>
          <a:r>
            <a:rPr lang="it-IT" sz="1000" kern="1200"/>
            <a:t>”) ed un tempestivo ripristino in caso di danni ("</a:t>
          </a:r>
          <a:r>
            <a:rPr lang="it-IT" sz="1000" b="1" kern="1200">
              <a:solidFill>
                <a:schemeClr val="accent3">
                  <a:lumMod val="50000"/>
                </a:schemeClr>
              </a:solidFill>
            </a:rPr>
            <a:t>Disaster Recovery</a:t>
          </a:r>
          <a:r>
            <a:rPr lang="it-IT" sz="1000" kern="1200"/>
            <a:t>")</a:t>
          </a:r>
          <a:endParaRPr lang="it-IT" sz="1000" kern="1200" dirty="0"/>
        </a:p>
      </dsp:txBody>
      <dsp:txXfrm>
        <a:off x="0" y="1550828"/>
        <a:ext cx="7329509" cy="567000"/>
      </dsp:txXfrm>
    </dsp:sp>
    <dsp:sp modelId="{8C680383-75AE-4204-886D-B9979837E32C}">
      <dsp:nvSpPr>
        <dsp:cNvPr id="0" name=""/>
        <dsp:cNvSpPr/>
      </dsp:nvSpPr>
      <dsp:spPr>
        <a:xfrm>
          <a:off x="366475" y="1403228"/>
          <a:ext cx="5130657" cy="295200"/>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444500" rtl="0">
            <a:lnSpc>
              <a:spcPct val="90000"/>
            </a:lnSpc>
            <a:spcBef>
              <a:spcPct val="0"/>
            </a:spcBef>
            <a:spcAft>
              <a:spcPct val="35000"/>
            </a:spcAft>
            <a:buNone/>
          </a:pPr>
          <a:r>
            <a:rPr lang="it-IT" sz="1000" kern="1200" dirty="0"/>
            <a:t>Business </a:t>
          </a:r>
          <a:r>
            <a:rPr lang="it-IT" sz="1000" kern="1200" dirty="0" err="1"/>
            <a:t>Continuity</a:t>
          </a:r>
          <a:r>
            <a:rPr lang="it-IT" sz="1000" kern="1200" dirty="0"/>
            <a:t> </a:t>
          </a:r>
          <a:r>
            <a:rPr lang="it-IT" sz="1000" kern="1200" dirty="0" err="1"/>
            <a:t>Plan</a:t>
          </a:r>
          <a:r>
            <a:rPr lang="it-IT" sz="1000" kern="1200" dirty="0"/>
            <a:t> - </a:t>
          </a:r>
          <a:r>
            <a:rPr lang="it-IT" sz="1000" kern="1200" dirty="0" err="1"/>
            <a:t>Disaster</a:t>
          </a:r>
          <a:r>
            <a:rPr lang="it-IT" sz="1000" kern="1200" dirty="0"/>
            <a:t> </a:t>
          </a:r>
          <a:r>
            <a:rPr lang="it-IT" sz="1000" kern="1200" dirty="0" err="1"/>
            <a:t>Recovery</a:t>
          </a:r>
          <a:endParaRPr lang="it-IT" sz="1000" kern="1200" dirty="0"/>
        </a:p>
      </dsp:txBody>
      <dsp:txXfrm>
        <a:off x="380885" y="1417638"/>
        <a:ext cx="5101837" cy="266380"/>
      </dsp:txXfrm>
    </dsp:sp>
    <dsp:sp modelId="{AE95ED7F-C373-42ED-ABC5-8241DD861AE0}">
      <dsp:nvSpPr>
        <dsp:cNvPr id="0" name=""/>
        <dsp:cNvSpPr/>
      </dsp:nvSpPr>
      <dsp:spPr>
        <a:xfrm>
          <a:off x="0" y="2319428"/>
          <a:ext cx="7329509" cy="425250"/>
        </a:xfrm>
        <a:prstGeom prst="rect">
          <a:avLst/>
        </a:prstGeom>
        <a:solidFill>
          <a:schemeClr val="lt1">
            <a:alpha val="90000"/>
            <a:hueOff val="0"/>
            <a:satOff val="0"/>
            <a:lumOff val="0"/>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Gestisce la </a:t>
          </a:r>
          <a:r>
            <a:rPr lang="it-IT" sz="1000" b="1" kern="1200">
              <a:solidFill>
                <a:schemeClr val="accent5">
                  <a:lumMod val="75000"/>
                </a:schemeClr>
              </a:solidFill>
            </a:rPr>
            <a:t>rete</a:t>
          </a:r>
          <a:r>
            <a:rPr lang="it-IT" sz="1000" kern="1200"/>
            <a:t> ed i </a:t>
          </a:r>
          <a:r>
            <a:rPr lang="it-IT" sz="1000" b="1" kern="1200">
              <a:solidFill>
                <a:schemeClr val="accent5">
                  <a:lumMod val="75000"/>
                </a:schemeClr>
              </a:solidFill>
            </a:rPr>
            <a:t>server</a:t>
          </a:r>
          <a:r>
            <a:rPr lang="it-IT" sz="1000" kern="1200"/>
            <a:t> dell'Agenzia e promuove l'informatizzazione delle procedure interne </a:t>
          </a:r>
          <a:endParaRPr lang="it-IT" sz="1000" kern="1200" dirty="0"/>
        </a:p>
      </dsp:txBody>
      <dsp:txXfrm>
        <a:off x="0" y="2319428"/>
        <a:ext cx="7329509" cy="425250"/>
      </dsp:txXfrm>
    </dsp:sp>
    <dsp:sp modelId="{AD93B323-2CE1-415B-A6E3-F7F695276175}">
      <dsp:nvSpPr>
        <dsp:cNvPr id="0" name=""/>
        <dsp:cNvSpPr/>
      </dsp:nvSpPr>
      <dsp:spPr>
        <a:xfrm>
          <a:off x="366475" y="2171828"/>
          <a:ext cx="5130657" cy="295200"/>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444500" rtl="0">
            <a:lnSpc>
              <a:spcPct val="90000"/>
            </a:lnSpc>
            <a:spcBef>
              <a:spcPct val="0"/>
            </a:spcBef>
            <a:spcAft>
              <a:spcPct val="35000"/>
            </a:spcAft>
            <a:buNone/>
          </a:pPr>
          <a:r>
            <a:rPr lang="it-IT" sz="1000" kern="1200" dirty="0"/>
            <a:t>Procedure interne</a:t>
          </a:r>
        </a:p>
      </dsp:txBody>
      <dsp:txXfrm>
        <a:off x="380885" y="2186238"/>
        <a:ext cx="5101837" cy="266380"/>
      </dsp:txXfrm>
    </dsp:sp>
    <dsp:sp modelId="{6D2390C8-D1B2-4387-B3E8-F31B12B01819}">
      <dsp:nvSpPr>
        <dsp:cNvPr id="0" name=""/>
        <dsp:cNvSpPr/>
      </dsp:nvSpPr>
      <dsp:spPr>
        <a:xfrm>
          <a:off x="0" y="2946278"/>
          <a:ext cx="7329509" cy="1071000"/>
        </a:xfrm>
        <a:prstGeom prst="rect">
          <a:avLst/>
        </a:prstGeom>
        <a:solidFill>
          <a:schemeClr val="lt1">
            <a:alpha val="90000"/>
            <a:hueOff val="0"/>
            <a:satOff val="0"/>
            <a:lumOff val="0"/>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dirty="0"/>
            <a:t> Supporto specialistico trasversale; </a:t>
          </a:r>
        </a:p>
        <a:p>
          <a:pPr marL="57150" lvl="1" indent="-57150" algn="l" defTabSz="444500" rtl="0">
            <a:lnSpc>
              <a:spcPct val="90000"/>
            </a:lnSpc>
            <a:spcBef>
              <a:spcPct val="0"/>
            </a:spcBef>
            <a:spcAft>
              <a:spcPct val="15000"/>
            </a:spcAft>
            <a:buChar char="•"/>
          </a:pPr>
          <a:r>
            <a:rPr lang="it-IT" sz="1000" kern="1200"/>
            <a:t>Progettazione del </a:t>
          </a:r>
          <a:r>
            <a:rPr lang="it-IT" sz="1000" b="1" kern="1200">
              <a:solidFill>
                <a:schemeClr val="accent5">
                  <a:lumMod val="75000"/>
                </a:schemeClr>
              </a:solidFill>
            </a:rPr>
            <a:t>sito web </a:t>
          </a:r>
          <a:r>
            <a:rPr lang="it-IT" sz="1000" kern="1200"/>
            <a:t>dell'Agenzia;</a:t>
          </a:r>
          <a:endParaRPr lang="it-IT" sz="1000" kern="1200" dirty="0"/>
        </a:p>
        <a:p>
          <a:pPr marL="57150" lvl="1" indent="-57150" algn="l" defTabSz="444500" rtl="0">
            <a:lnSpc>
              <a:spcPct val="90000"/>
            </a:lnSpc>
            <a:spcBef>
              <a:spcPct val="0"/>
            </a:spcBef>
            <a:spcAft>
              <a:spcPct val="15000"/>
            </a:spcAft>
            <a:buChar char="•"/>
          </a:pPr>
          <a:r>
            <a:rPr lang="it-IT" sz="1000" kern="1200"/>
            <a:t>Progettazione e manutenzione di sistemi di</a:t>
          </a:r>
          <a:r>
            <a:rPr lang="it-IT" sz="1000" b="1" kern="1200"/>
            <a:t> </a:t>
          </a:r>
          <a:r>
            <a:rPr lang="it-IT" sz="1000" b="1" kern="1200">
              <a:solidFill>
                <a:schemeClr val="accent5">
                  <a:lumMod val="75000"/>
                </a:schemeClr>
              </a:solidFill>
            </a:rPr>
            <a:t>comunicazione/interazione digitale</a:t>
          </a:r>
          <a:r>
            <a:rPr lang="it-IT" sz="1000" kern="1200">
              <a:solidFill>
                <a:schemeClr val="accent5">
                  <a:lumMod val="75000"/>
                </a:schemeClr>
              </a:solidFill>
            </a:rPr>
            <a:t> </a:t>
          </a:r>
          <a:r>
            <a:rPr lang="it-IT" sz="1000" kern="1200">
              <a:solidFill>
                <a:schemeClr val="tx1"/>
              </a:solidFill>
            </a:rPr>
            <a:t>all’interno dell’Agenzia e</a:t>
          </a:r>
          <a:r>
            <a:rPr lang="it-IT" sz="1000" kern="1200">
              <a:solidFill>
                <a:schemeClr val="accent5">
                  <a:lumMod val="75000"/>
                </a:schemeClr>
              </a:solidFill>
            </a:rPr>
            <a:t> </a:t>
          </a:r>
          <a:r>
            <a:rPr lang="it-IT" sz="1000" kern="1200"/>
            <a:t>con Organismi Delegati</a:t>
          </a:r>
          <a:endParaRPr lang="it-IT" sz="1000" kern="1200" dirty="0"/>
        </a:p>
        <a:p>
          <a:pPr marL="57150" lvl="1" indent="-57150" algn="l" defTabSz="444500" rtl="0">
            <a:lnSpc>
              <a:spcPct val="90000"/>
            </a:lnSpc>
            <a:spcBef>
              <a:spcPct val="0"/>
            </a:spcBef>
            <a:spcAft>
              <a:spcPct val="15000"/>
            </a:spcAft>
            <a:buChar char="•"/>
          </a:pPr>
          <a:r>
            <a:rPr lang="it-IT" sz="1000" b="1" kern="1200">
              <a:solidFill>
                <a:schemeClr val="accent5">
                  <a:lumMod val="75000"/>
                </a:schemeClr>
              </a:solidFill>
            </a:rPr>
            <a:t> </a:t>
          </a:r>
          <a:r>
            <a:rPr lang="it-IT" sz="1000" b="0" kern="1200">
              <a:solidFill>
                <a:schemeClr val="tx1"/>
              </a:solidFill>
            </a:rPr>
            <a:t>Per l’erogazione e fruizione del Protocollo </a:t>
          </a:r>
          <a:r>
            <a:rPr lang="it-IT" sz="1000" b="1" kern="1200">
              <a:solidFill>
                <a:schemeClr val="accent5">
                  <a:lumMod val="75000"/>
                </a:schemeClr>
              </a:solidFill>
            </a:rPr>
            <a:t>Informatico</a:t>
          </a:r>
          <a:r>
            <a:rPr lang="it-IT" sz="1000" kern="1200"/>
            <a:t>.</a:t>
          </a:r>
          <a:endParaRPr lang="it-IT" sz="1000" kern="1200" dirty="0"/>
        </a:p>
      </dsp:txBody>
      <dsp:txXfrm>
        <a:off x="0" y="2946278"/>
        <a:ext cx="7329509" cy="1071000"/>
      </dsp:txXfrm>
    </dsp:sp>
    <dsp:sp modelId="{743D5BDD-5067-4935-8FEB-3EC40E700005}">
      <dsp:nvSpPr>
        <dsp:cNvPr id="0" name=""/>
        <dsp:cNvSpPr/>
      </dsp:nvSpPr>
      <dsp:spPr>
        <a:xfrm>
          <a:off x="366475" y="2798679"/>
          <a:ext cx="5130657" cy="295200"/>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444500" rtl="0">
            <a:lnSpc>
              <a:spcPct val="90000"/>
            </a:lnSpc>
            <a:spcBef>
              <a:spcPct val="0"/>
            </a:spcBef>
            <a:spcAft>
              <a:spcPct val="35000"/>
            </a:spcAft>
            <a:buNone/>
          </a:pPr>
          <a:r>
            <a:rPr lang="it-IT" sz="1000" kern="1200" dirty="0"/>
            <a:t>Supporto Tecnico  </a:t>
          </a:r>
        </a:p>
      </dsp:txBody>
      <dsp:txXfrm>
        <a:off x="380885" y="2813089"/>
        <a:ext cx="5101837" cy="266380"/>
      </dsp:txXfrm>
    </dsp:sp>
    <dsp:sp modelId="{6115A3D1-E6A9-4620-AF4B-77DD7EF8E5D1}">
      <dsp:nvSpPr>
        <dsp:cNvPr id="0" name=""/>
        <dsp:cNvSpPr/>
      </dsp:nvSpPr>
      <dsp:spPr>
        <a:xfrm>
          <a:off x="0" y="4218879"/>
          <a:ext cx="7329509" cy="42525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Ha la responsabilità delle attività operative inerenti la </a:t>
          </a:r>
          <a:r>
            <a:rPr lang="it-IT" sz="1000" b="1" kern="1200">
              <a:solidFill>
                <a:schemeClr val="accent2">
                  <a:lumMod val="75000"/>
                </a:schemeClr>
              </a:solidFill>
            </a:rPr>
            <a:t>sicurezza</a:t>
          </a:r>
          <a:r>
            <a:rPr lang="it-IT" sz="1000" kern="1200"/>
            <a:t> dei sistemi</a:t>
          </a:r>
          <a:endParaRPr lang="it-IT" sz="1000" kern="1200" dirty="0"/>
        </a:p>
      </dsp:txBody>
      <dsp:txXfrm>
        <a:off x="0" y="4218879"/>
        <a:ext cx="7329509" cy="425250"/>
      </dsp:txXfrm>
    </dsp:sp>
    <dsp:sp modelId="{2EFB52BA-A18A-430A-9E26-CAB206E1D2C5}">
      <dsp:nvSpPr>
        <dsp:cNvPr id="0" name=""/>
        <dsp:cNvSpPr/>
      </dsp:nvSpPr>
      <dsp:spPr>
        <a:xfrm>
          <a:off x="366475" y="4071278"/>
          <a:ext cx="5130657" cy="2952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444500" rtl="0">
            <a:lnSpc>
              <a:spcPct val="90000"/>
            </a:lnSpc>
            <a:spcBef>
              <a:spcPct val="0"/>
            </a:spcBef>
            <a:spcAft>
              <a:spcPct val="35000"/>
            </a:spcAft>
            <a:buNone/>
          </a:pPr>
          <a:r>
            <a:rPr lang="it-IT" sz="1000" kern="1200" dirty="0"/>
            <a:t>Sicurezza Informatica</a:t>
          </a:r>
        </a:p>
      </dsp:txBody>
      <dsp:txXfrm>
        <a:off x="380885" y="4085688"/>
        <a:ext cx="5101837" cy="26638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3EB2-490B-4466-A19A-6F3F54DD21BF}">
      <dsp:nvSpPr>
        <dsp:cNvPr id="0" name=""/>
        <dsp:cNvSpPr/>
      </dsp:nvSpPr>
      <dsp:spPr>
        <a:xfrm>
          <a:off x="0" y="136664"/>
          <a:ext cx="6347048" cy="226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99568" numCol="1" spcCol="1270" anchor="t" anchorCtr="0">
          <a:noAutofit/>
        </a:bodyPr>
        <a:lstStyle/>
        <a:p>
          <a:pPr marL="114300" lvl="1" indent="-114300" algn="l" defTabSz="622300" rtl="0">
            <a:lnSpc>
              <a:spcPct val="90000"/>
            </a:lnSpc>
            <a:spcBef>
              <a:spcPct val="0"/>
            </a:spcBef>
            <a:spcAft>
              <a:spcPct val="15000"/>
            </a:spcAft>
            <a:buChar char="•"/>
          </a:pPr>
          <a:endParaRPr lang="it-IT" sz="1400" kern="1200" dirty="0"/>
        </a:p>
      </dsp:txBody>
      <dsp:txXfrm>
        <a:off x="0" y="136664"/>
        <a:ext cx="6347048" cy="226800"/>
      </dsp:txXfrm>
    </dsp:sp>
    <dsp:sp modelId="{81AC7A30-0C6A-425B-B772-4EC347B2B916}">
      <dsp:nvSpPr>
        <dsp:cNvPr id="0" name=""/>
        <dsp:cNvSpPr/>
      </dsp:nvSpPr>
      <dsp:spPr>
        <a:xfrm>
          <a:off x="317352" y="3824"/>
          <a:ext cx="4442933" cy="2656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622300" rtl="0">
            <a:lnSpc>
              <a:spcPct val="90000"/>
            </a:lnSpc>
            <a:spcBef>
              <a:spcPct val="0"/>
            </a:spcBef>
            <a:spcAft>
              <a:spcPct val="35000"/>
            </a:spcAft>
            <a:buNone/>
          </a:pPr>
          <a:r>
            <a:rPr lang="it-IT" sz="1400" kern="1200" dirty="0"/>
            <a:t>Si riunisce con cadenza trimestrale</a:t>
          </a:r>
        </a:p>
      </dsp:txBody>
      <dsp:txXfrm>
        <a:off x="330321" y="16793"/>
        <a:ext cx="4416995" cy="239742"/>
      </dsp:txXfrm>
    </dsp:sp>
    <dsp:sp modelId="{24D69E11-6FA7-40C5-BFDE-F9E8B69F8EB0}">
      <dsp:nvSpPr>
        <dsp:cNvPr id="0" name=""/>
        <dsp:cNvSpPr/>
      </dsp:nvSpPr>
      <dsp:spPr>
        <a:xfrm>
          <a:off x="0" y="544904"/>
          <a:ext cx="6347048" cy="226800"/>
        </a:xfrm>
        <a:prstGeom prst="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544904"/>
        <a:ext cx="6347048" cy="226800"/>
      </dsp:txXfrm>
    </dsp:sp>
    <dsp:sp modelId="{956AE840-AC4E-4AD2-9DA5-A7F4EA11A56A}">
      <dsp:nvSpPr>
        <dsp:cNvPr id="0" name=""/>
        <dsp:cNvSpPr/>
      </dsp:nvSpPr>
      <dsp:spPr>
        <a:xfrm>
          <a:off x="317352" y="412064"/>
          <a:ext cx="4442933" cy="26568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Verifica l’adeguamento della documentazione inerente la sicurezza informatica</a:t>
          </a:r>
        </a:p>
      </dsp:txBody>
      <dsp:txXfrm>
        <a:off x="330321" y="425033"/>
        <a:ext cx="4416995" cy="239742"/>
      </dsp:txXfrm>
    </dsp:sp>
    <dsp:sp modelId="{C7040ED1-CB2E-43DE-87BF-90B07517DDC7}">
      <dsp:nvSpPr>
        <dsp:cNvPr id="0" name=""/>
        <dsp:cNvSpPr/>
      </dsp:nvSpPr>
      <dsp:spPr>
        <a:xfrm>
          <a:off x="0" y="953144"/>
          <a:ext cx="6347048" cy="2268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953144"/>
        <a:ext cx="6347048" cy="226800"/>
      </dsp:txXfrm>
    </dsp:sp>
    <dsp:sp modelId="{8C680383-75AE-4204-886D-B9979837E32C}">
      <dsp:nvSpPr>
        <dsp:cNvPr id="0" name=""/>
        <dsp:cNvSpPr/>
      </dsp:nvSpPr>
      <dsp:spPr>
        <a:xfrm>
          <a:off x="317352" y="820304"/>
          <a:ext cx="4442933" cy="26568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Propone Indirizzi e azioni in materia di sicurezza informatica</a:t>
          </a:r>
        </a:p>
      </dsp:txBody>
      <dsp:txXfrm>
        <a:off x="330321" y="833273"/>
        <a:ext cx="4416995" cy="239742"/>
      </dsp:txXfrm>
    </dsp:sp>
    <dsp:sp modelId="{AE95ED7F-C373-42ED-ABC5-8241DD861AE0}">
      <dsp:nvSpPr>
        <dsp:cNvPr id="0" name=""/>
        <dsp:cNvSpPr/>
      </dsp:nvSpPr>
      <dsp:spPr>
        <a:xfrm>
          <a:off x="0" y="1361384"/>
          <a:ext cx="6347048" cy="226800"/>
        </a:xfrm>
        <a:prstGeom prst="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1361384"/>
        <a:ext cx="6347048" cy="226800"/>
      </dsp:txXfrm>
    </dsp:sp>
    <dsp:sp modelId="{AD93B323-2CE1-415B-A6E3-F7F695276175}">
      <dsp:nvSpPr>
        <dsp:cNvPr id="0" name=""/>
        <dsp:cNvSpPr/>
      </dsp:nvSpPr>
      <dsp:spPr>
        <a:xfrm>
          <a:off x="317352" y="1228544"/>
          <a:ext cx="4442933" cy="26568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Informa il Direttore Generale sullo stato della situazione</a:t>
          </a:r>
        </a:p>
      </dsp:txBody>
      <dsp:txXfrm>
        <a:off x="330321" y="1241513"/>
        <a:ext cx="4416995" cy="239742"/>
      </dsp:txXfrm>
    </dsp:sp>
    <dsp:sp modelId="{D0678AFD-74CC-42A1-B7CF-C77C23965D99}">
      <dsp:nvSpPr>
        <dsp:cNvPr id="0" name=""/>
        <dsp:cNvSpPr/>
      </dsp:nvSpPr>
      <dsp:spPr>
        <a:xfrm>
          <a:off x="0" y="1769624"/>
          <a:ext cx="6347048" cy="2268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9A28AAC5-F6F1-433E-9D47-2200B9531909}">
      <dsp:nvSpPr>
        <dsp:cNvPr id="0" name=""/>
        <dsp:cNvSpPr/>
      </dsp:nvSpPr>
      <dsp:spPr>
        <a:xfrm>
          <a:off x="317352" y="1636784"/>
          <a:ext cx="4442933" cy="26568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a:lnSpc>
              <a:spcPct val="90000"/>
            </a:lnSpc>
            <a:spcBef>
              <a:spcPct val="0"/>
            </a:spcBef>
            <a:spcAft>
              <a:spcPct val="35000"/>
            </a:spcAft>
            <a:buNone/>
          </a:pPr>
          <a:r>
            <a:rPr lang="it-IT" sz="900" kern="1200" dirty="0"/>
            <a:t>Insieme al Servizio “Sistema Informativo” costituisce il </a:t>
          </a:r>
          <a:r>
            <a:rPr lang="it-IT" sz="900" kern="1200" dirty="0" err="1"/>
            <a:t>Change</a:t>
          </a:r>
          <a:r>
            <a:rPr lang="it-IT" sz="900" kern="1200" dirty="0"/>
            <a:t> </a:t>
          </a:r>
          <a:r>
            <a:rPr lang="it-IT" sz="900" kern="1200" dirty="0" err="1"/>
            <a:t>Advisory</a:t>
          </a:r>
          <a:r>
            <a:rPr lang="it-IT" sz="900" kern="1200" dirty="0"/>
            <a:t> </a:t>
          </a:r>
          <a:r>
            <a:rPr lang="it-IT" sz="900" kern="1200" dirty="0" err="1"/>
            <a:t>Board</a:t>
          </a:r>
          <a:r>
            <a:rPr lang="it-IT" sz="900" kern="1200" dirty="0"/>
            <a:t> </a:t>
          </a:r>
        </a:p>
      </dsp:txBody>
      <dsp:txXfrm>
        <a:off x="330321" y="1649753"/>
        <a:ext cx="4416995" cy="23974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3EB2-490B-4466-A19A-6F3F54DD21BF}">
      <dsp:nvSpPr>
        <dsp:cNvPr id="0" name=""/>
        <dsp:cNvSpPr/>
      </dsp:nvSpPr>
      <dsp:spPr>
        <a:xfrm>
          <a:off x="0" y="165566"/>
          <a:ext cx="5318254" cy="24376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99568" numCol="1" spcCol="1270" anchor="t" anchorCtr="0">
          <a:noAutofit/>
        </a:bodyPr>
        <a:lstStyle/>
        <a:p>
          <a:pPr marL="114300" lvl="1" indent="-114300" algn="l" defTabSz="622300" rtl="0">
            <a:lnSpc>
              <a:spcPct val="90000"/>
            </a:lnSpc>
            <a:spcBef>
              <a:spcPct val="0"/>
            </a:spcBef>
            <a:spcAft>
              <a:spcPct val="15000"/>
            </a:spcAft>
            <a:buChar char="•"/>
          </a:pPr>
          <a:endParaRPr lang="it-IT" sz="1400" kern="1200" dirty="0"/>
        </a:p>
      </dsp:txBody>
      <dsp:txXfrm>
        <a:off x="0" y="165566"/>
        <a:ext cx="5318254" cy="243760"/>
      </dsp:txXfrm>
    </dsp:sp>
    <dsp:sp modelId="{81AC7A30-0C6A-425B-B772-4EC347B2B916}">
      <dsp:nvSpPr>
        <dsp:cNvPr id="0" name=""/>
        <dsp:cNvSpPr/>
      </dsp:nvSpPr>
      <dsp:spPr>
        <a:xfrm>
          <a:off x="317352" y="32726"/>
          <a:ext cx="4442933" cy="2656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622300" rtl="0">
            <a:lnSpc>
              <a:spcPct val="90000"/>
            </a:lnSpc>
            <a:spcBef>
              <a:spcPct val="0"/>
            </a:spcBef>
            <a:spcAft>
              <a:spcPct val="35000"/>
            </a:spcAft>
            <a:buNone/>
          </a:pPr>
          <a:r>
            <a:rPr lang="it-IT" sz="1400" kern="1200" dirty="0"/>
            <a:t>Progetta SPI da proporre al Comitato di sicurezza; </a:t>
          </a:r>
        </a:p>
      </dsp:txBody>
      <dsp:txXfrm>
        <a:off x="330321" y="45695"/>
        <a:ext cx="4416995" cy="239742"/>
      </dsp:txXfrm>
    </dsp:sp>
    <dsp:sp modelId="{24D69E11-6FA7-40C5-BFDE-F9E8B69F8EB0}">
      <dsp:nvSpPr>
        <dsp:cNvPr id="0" name=""/>
        <dsp:cNvSpPr/>
      </dsp:nvSpPr>
      <dsp:spPr>
        <a:xfrm>
          <a:off x="0" y="590766"/>
          <a:ext cx="5318254" cy="301648"/>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590766"/>
        <a:ext cx="5318254" cy="301648"/>
      </dsp:txXfrm>
    </dsp:sp>
    <dsp:sp modelId="{956AE840-AC4E-4AD2-9DA5-A7F4EA11A56A}">
      <dsp:nvSpPr>
        <dsp:cNvPr id="0" name=""/>
        <dsp:cNvSpPr/>
      </dsp:nvSpPr>
      <dsp:spPr>
        <a:xfrm>
          <a:off x="317352" y="457926"/>
          <a:ext cx="4442933" cy="26568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Progetta sistema per classificazione e gestione info aziendali e ne gestisce l’evoluzione; </a:t>
          </a:r>
        </a:p>
      </dsp:txBody>
      <dsp:txXfrm>
        <a:off x="330321" y="470895"/>
        <a:ext cx="4416995" cy="239742"/>
      </dsp:txXfrm>
    </dsp:sp>
    <dsp:sp modelId="{C7040ED1-CB2E-43DE-87BF-90B07517DDC7}">
      <dsp:nvSpPr>
        <dsp:cNvPr id="0" name=""/>
        <dsp:cNvSpPr/>
      </dsp:nvSpPr>
      <dsp:spPr>
        <a:xfrm>
          <a:off x="0" y="1073855"/>
          <a:ext cx="5338946" cy="32888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1073855"/>
        <a:ext cx="5338946" cy="328880"/>
      </dsp:txXfrm>
    </dsp:sp>
    <dsp:sp modelId="{8C680383-75AE-4204-886D-B9979837E32C}">
      <dsp:nvSpPr>
        <dsp:cNvPr id="0" name=""/>
        <dsp:cNvSpPr/>
      </dsp:nvSpPr>
      <dsp:spPr>
        <a:xfrm>
          <a:off x="317352" y="941015"/>
          <a:ext cx="4442933" cy="26568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Coordina attuazione interventi operativi volti ad implementare le misure di protezione;</a:t>
          </a:r>
        </a:p>
      </dsp:txBody>
      <dsp:txXfrm>
        <a:off x="330321" y="953984"/>
        <a:ext cx="4416995" cy="239742"/>
      </dsp:txXfrm>
    </dsp:sp>
    <dsp:sp modelId="{AE95ED7F-C373-42ED-ABC5-8241DD861AE0}">
      <dsp:nvSpPr>
        <dsp:cNvPr id="0" name=""/>
        <dsp:cNvSpPr/>
      </dsp:nvSpPr>
      <dsp:spPr>
        <a:xfrm>
          <a:off x="0" y="1584175"/>
          <a:ext cx="5318254" cy="383346"/>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1584175"/>
        <a:ext cx="5318254" cy="383346"/>
      </dsp:txXfrm>
    </dsp:sp>
    <dsp:sp modelId="{AD93B323-2CE1-415B-A6E3-F7F695276175}">
      <dsp:nvSpPr>
        <dsp:cNvPr id="0" name=""/>
        <dsp:cNvSpPr/>
      </dsp:nvSpPr>
      <dsp:spPr>
        <a:xfrm>
          <a:off x="317352" y="1451335"/>
          <a:ext cx="4442933" cy="26568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supporta gli interventi di audit effettuati dal Servizio Controllo Interno.</a:t>
          </a:r>
        </a:p>
      </dsp:txBody>
      <dsp:txXfrm>
        <a:off x="330321" y="1464304"/>
        <a:ext cx="4416995" cy="239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50F57-3CB6-4BFC-BA45-4D76C8773F6A}">
      <dsp:nvSpPr>
        <dsp:cNvPr id="0" name=""/>
        <dsp:cNvSpPr/>
      </dsp:nvSpPr>
      <dsp:spPr>
        <a:xfrm>
          <a:off x="0" y="0"/>
          <a:ext cx="892899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5D656-6835-4204-BFAA-712F4E830A1E}">
      <dsp:nvSpPr>
        <dsp:cNvPr id="0" name=""/>
        <dsp:cNvSpPr/>
      </dsp:nvSpPr>
      <dsp:spPr>
        <a:xfrm>
          <a:off x="0" y="0"/>
          <a:ext cx="1785798"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it-IT" sz="2100" kern="1200" dirty="0"/>
            <a:t>Per comprendere meglio quanto avvenuto nel 2019, è necessario ripercorrere le principali novità che hanno caratterizzato i due anni precedenti. In particolare: </a:t>
          </a:r>
        </a:p>
      </dsp:txBody>
      <dsp:txXfrm>
        <a:off x="0" y="0"/>
        <a:ext cx="1785798" cy="4320480"/>
      </dsp:txXfrm>
    </dsp:sp>
    <dsp:sp modelId="{480E43F9-E6F7-574E-AE22-D1E73918C832}">
      <dsp:nvSpPr>
        <dsp:cNvPr id="0" name=""/>
        <dsp:cNvSpPr/>
      </dsp:nvSpPr>
      <dsp:spPr>
        <a:xfrm>
          <a:off x="1919733" y="67507"/>
          <a:ext cx="7009258" cy="13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mj-lt"/>
            <a:buNone/>
          </a:pPr>
          <a:r>
            <a:rPr lang="it-IT" sz="1300" kern="1200" dirty="0"/>
            <a:t>Il 2016 ha segnato l’ingresso a regime delle nuove procedure connesse alle mutate regole comunitarie e l’assegnazione di ulteriori funzioni all’Agenzia da parte della Giunta della Regione Calabria, con particolare riferimento al processo di gestione delle agevolazioni fiscali sull'acquisto di oli minerali impiegati nei lavori agricoli, orticoli, in allevamento, nella silvicoltura, piscicoltura e nelle coltivazioni sotto serra (meglio conosciuto come UMA);</a:t>
          </a:r>
          <a:endParaRPr lang="en-IT" sz="1300" kern="1200" dirty="0"/>
        </a:p>
      </dsp:txBody>
      <dsp:txXfrm>
        <a:off x="1919733" y="67507"/>
        <a:ext cx="7009258" cy="1350150"/>
      </dsp:txXfrm>
    </dsp:sp>
    <dsp:sp modelId="{88732FA3-C4DC-8647-ACE1-FD97C24A8DF9}">
      <dsp:nvSpPr>
        <dsp:cNvPr id="0" name=""/>
        <dsp:cNvSpPr/>
      </dsp:nvSpPr>
      <dsp:spPr>
        <a:xfrm>
          <a:off x="1785798" y="1417657"/>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C0035-BEED-4A7A-892C-EF33D79A5A7D}">
      <dsp:nvSpPr>
        <dsp:cNvPr id="0" name=""/>
        <dsp:cNvSpPr/>
      </dsp:nvSpPr>
      <dsp:spPr>
        <a:xfrm>
          <a:off x="1919733" y="1485165"/>
          <a:ext cx="7009258" cy="13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mj-lt"/>
            <a:buNone/>
          </a:pPr>
          <a:r>
            <a:rPr lang="it-IT" sz="1300" kern="1200"/>
            <a:t>Il 2017 è stato, invece, costellato da numerosi interventi di Audit che l’Agenzia ha dovuto affrontare e che hanno necessariamente impegnato tutto il personale su più livelli, conducendo anche a modifiche nelle procedure organizzative e gestionali. Sono state, infatti, ben cinque le verifiche pianificate e condotte da diversi attori quali l’Organismo di Certificazione dei Conti (che invero esegue l’Audit ogni anno), dal MIPAAFT (i cui interventi sono in genere previsti su base triennale) e dai Servizi della Commissione Europa (che, invece, eseguono sessioni di verifica a rotazione su tutti gli Stati Membri).</a:t>
          </a:r>
        </a:p>
      </dsp:txBody>
      <dsp:txXfrm>
        <a:off x="1919733" y="1485165"/>
        <a:ext cx="7009258" cy="1350150"/>
      </dsp:txXfrm>
    </dsp:sp>
    <dsp:sp modelId="{8BA2BB15-A3D1-44CD-B24C-43A44B9378F7}">
      <dsp:nvSpPr>
        <dsp:cNvPr id="0" name=""/>
        <dsp:cNvSpPr/>
      </dsp:nvSpPr>
      <dsp:spPr>
        <a:xfrm>
          <a:off x="1785798" y="2835314"/>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F26EEA-E6DE-42A9-847B-018BA8C6D450}">
      <dsp:nvSpPr>
        <dsp:cNvPr id="0" name=""/>
        <dsp:cNvSpPr/>
      </dsp:nvSpPr>
      <dsp:spPr>
        <a:xfrm>
          <a:off x="1919733" y="2902822"/>
          <a:ext cx="7009258" cy="13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mj-lt"/>
            <a:buNone/>
          </a:pPr>
          <a:r>
            <a:rPr lang="it-IT" sz="1300" kern="1200"/>
            <a:t>Alla luce di quanto sopra descritto, è possibile affermare che il percorso seguito dall’Agenzia nel 2018 sia stato, per molti aspetti, guidato dal fisiologico proseguimento delle attività avviate in precedenza: da un lato, infatti, sono state formalizzate le risultanze delle verifiche effettuate nel 2017, che hanno dato l’avvio ai processi di recepimento delle raccomandazioni formulate o alla produzione di controdeduzioni, mentre dall’altro le procedure relative all’UMA sono state ulteriormente integrate soprattutto in virtù dell’avvio dei controlli presso le aziende agricole. </a:t>
          </a:r>
        </a:p>
      </dsp:txBody>
      <dsp:txXfrm>
        <a:off x="1919733" y="2902822"/>
        <a:ext cx="7009258" cy="1350150"/>
      </dsp:txXfrm>
    </dsp:sp>
    <dsp:sp modelId="{8C377539-987A-4BF2-8DF5-C9180067062E}">
      <dsp:nvSpPr>
        <dsp:cNvPr id="0" name=""/>
        <dsp:cNvSpPr/>
      </dsp:nvSpPr>
      <dsp:spPr>
        <a:xfrm>
          <a:off x="1785798" y="425297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1677F-51BE-4CD2-80A6-9EC8E33B181A}">
      <dsp:nvSpPr>
        <dsp:cNvPr id="0" name=""/>
        <dsp:cNvSpPr/>
      </dsp:nvSpPr>
      <dsp:spPr>
        <a:xfrm>
          <a:off x="1054" y="0"/>
          <a:ext cx="2742492" cy="3041228"/>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1700" kern="1200" dirty="0"/>
            <a:t>Recepisce una direttiva della Commissione Europea</a:t>
          </a:r>
        </a:p>
        <a:p>
          <a:pPr lvl="0" algn="ctr" defTabSz="711200" rtl="0">
            <a:lnSpc>
              <a:spcPct val="90000"/>
            </a:lnSpc>
            <a:spcBef>
              <a:spcPct val="0"/>
            </a:spcBef>
            <a:spcAft>
              <a:spcPct val="35000"/>
            </a:spcAft>
            <a:buNone/>
          </a:pPr>
          <a:endParaRPr lang="it-IT" sz="1700" kern="1200" dirty="0"/>
        </a:p>
      </dsp:txBody>
      <dsp:txXfrm>
        <a:off x="1054" y="0"/>
        <a:ext cx="2742492" cy="912368"/>
      </dsp:txXfrm>
    </dsp:sp>
    <dsp:sp modelId="{4C6AFA7F-2957-4EDF-9CF3-B33969AE7A04}">
      <dsp:nvSpPr>
        <dsp:cNvPr id="0" name=""/>
        <dsp:cNvSpPr/>
      </dsp:nvSpPr>
      <dsp:spPr>
        <a:xfrm>
          <a:off x="275304" y="913259"/>
          <a:ext cx="2193993" cy="91697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it-IT" sz="1600" kern="1200" dirty="0"/>
            <a:t>Dotata di attrezzature e sistemi d’eccellenza</a:t>
          </a:r>
        </a:p>
      </dsp:txBody>
      <dsp:txXfrm>
        <a:off x="302161" y="940116"/>
        <a:ext cx="2140279" cy="863258"/>
      </dsp:txXfrm>
    </dsp:sp>
    <dsp:sp modelId="{F201740D-FDA2-4EEE-9860-AE59A72F203F}">
      <dsp:nvSpPr>
        <dsp:cNvPr id="0" name=""/>
        <dsp:cNvSpPr/>
      </dsp:nvSpPr>
      <dsp:spPr>
        <a:xfrm>
          <a:off x="275304" y="1971304"/>
          <a:ext cx="2193993" cy="916972"/>
        </a:xfrm>
        <a:prstGeom prst="roundRect">
          <a:avLst>
            <a:gd name="adj" fmla="val 1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it-IT" sz="1600" kern="1200" dirty="0"/>
            <a:t>Permette l’archiviazione sicura delle informazioni più importanti</a:t>
          </a:r>
        </a:p>
      </dsp:txBody>
      <dsp:txXfrm>
        <a:off x="302161" y="1998161"/>
        <a:ext cx="2140279" cy="863258"/>
      </dsp:txXfrm>
    </dsp:sp>
    <dsp:sp modelId="{3304506F-C485-44B7-8939-728EE79865CC}">
      <dsp:nvSpPr>
        <dsp:cNvPr id="0" name=""/>
        <dsp:cNvSpPr/>
      </dsp:nvSpPr>
      <dsp:spPr>
        <a:xfrm>
          <a:off x="2949233" y="0"/>
          <a:ext cx="2742492" cy="3041228"/>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t-IT" sz="1700" kern="1200" dirty="0"/>
            <a:t>Non solo </a:t>
          </a:r>
          <a:r>
            <a:rPr lang="it-IT" sz="1700" kern="1200" dirty="0" err="1"/>
            <a:t>disastro…</a:t>
          </a:r>
          <a:endParaRPr lang="it-IT" sz="1700" kern="1200" dirty="0"/>
        </a:p>
      </dsp:txBody>
      <dsp:txXfrm>
        <a:off x="2949233" y="0"/>
        <a:ext cx="2742492" cy="912368"/>
      </dsp:txXfrm>
    </dsp:sp>
    <dsp:sp modelId="{9938F4FD-4805-410E-A482-4907D7DE1203}">
      <dsp:nvSpPr>
        <dsp:cNvPr id="0" name=""/>
        <dsp:cNvSpPr/>
      </dsp:nvSpPr>
      <dsp:spPr>
        <a:xfrm>
          <a:off x="3223483" y="912368"/>
          <a:ext cx="2193993" cy="1976798"/>
        </a:xfrm>
        <a:prstGeom prst="roundRect">
          <a:avLst>
            <a:gd name="adj" fmla="val 1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it-IT" sz="1600" kern="1200" dirty="0"/>
            <a:t>Le dotazioni hardware e software presenti sono utilizzate continuamente migliorando le performance dell’Agenzia</a:t>
          </a:r>
        </a:p>
      </dsp:txBody>
      <dsp:txXfrm>
        <a:off x="3281381" y="970266"/>
        <a:ext cx="2078197" cy="1861002"/>
      </dsp:txXfrm>
    </dsp:sp>
    <dsp:sp modelId="{DCF7C8BC-AC9C-4A73-8AFE-D04386FB0B6E}">
      <dsp:nvSpPr>
        <dsp:cNvPr id="0" name=""/>
        <dsp:cNvSpPr/>
      </dsp:nvSpPr>
      <dsp:spPr>
        <a:xfrm>
          <a:off x="5898467" y="0"/>
          <a:ext cx="2742492" cy="3041228"/>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t-IT" sz="1700" kern="1200" dirty="0"/>
            <a:t>Sala CED dedicata </a:t>
          </a:r>
        </a:p>
      </dsp:txBody>
      <dsp:txXfrm>
        <a:off x="5898467" y="0"/>
        <a:ext cx="2742492" cy="912368"/>
      </dsp:txXfrm>
    </dsp:sp>
    <dsp:sp modelId="{9BCE5950-52C9-418F-8132-3EC6CCC232C5}">
      <dsp:nvSpPr>
        <dsp:cNvPr id="0" name=""/>
        <dsp:cNvSpPr/>
      </dsp:nvSpPr>
      <dsp:spPr>
        <a:xfrm>
          <a:off x="6171662" y="912368"/>
          <a:ext cx="2193993" cy="1976798"/>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it-IT" sz="1600" kern="1200" dirty="0"/>
            <a:t>Sale operative e istituzionali immediatamente funzionanti</a:t>
          </a:r>
        </a:p>
      </dsp:txBody>
      <dsp:txXfrm>
        <a:off x="6229560" y="970266"/>
        <a:ext cx="2078197" cy="186100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D69F2-6865-4AB0-87FD-E27DEE84C799}">
      <dsp:nvSpPr>
        <dsp:cNvPr id="0" name=""/>
        <dsp:cNvSpPr/>
      </dsp:nvSpPr>
      <dsp:spPr>
        <a:xfrm>
          <a:off x="569434" y="413"/>
          <a:ext cx="3215429" cy="13534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tabLst/>
          </a:pPr>
          <a:r>
            <a:rPr lang="it-IT" sz="1800" b="0" i="0" kern="1200" baseline="0" dirty="0"/>
            <a:t>Delle Funzioni Istituzionali </a:t>
          </a:r>
          <a:r>
            <a:rPr lang="it-IT" sz="1800" b="0" i="0" kern="1200" dirty="0"/>
            <a:t>dell’Organismo Pagatore (Autorizzazione, Esecuzione e Contabilizzazione)</a:t>
          </a:r>
          <a:endParaRPr lang="it-IT" sz="1800" kern="1200" dirty="0"/>
        </a:p>
      </dsp:txBody>
      <dsp:txXfrm>
        <a:off x="609074" y="40053"/>
        <a:ext cx="3136149" cy="1274139"/>
      </dsp:txXfrm>
    </dsp:sp>
    <dsp:sp modelId="{D8549D17-EAB4-417C-A427-7CF34C59486B}">
      <dsp:nvSpPr>
        <dsp:cNvPr id="0" name=""/>
        <dsp:cNvSpPr/>
      </dsp:nvSpPr>
      <dsp:spPr>
        <a:xfrm rot="5400000">
          <a:off x="1923382" y="1387668"/>
          <a:ext cx="507532" cy="6090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dsp:txBody>
      <dsp:txXfrm rot="-5400000">
        <a:off x="1994437" y="1438421"/>
        <a:ext cx="365422" cy="355272"/>
      </dsp:txXfrm>
    </dsp:sp>
    <dsp:sp modelId="{11C9EE71-36B2-4673-8581-2DE93BD28DA6}">
      <dsp:nvSpPr>
        <dsp:cNvPr id="0" name=""/>
        <dsp:cNvSpPr/>
      </dsp:nvSpPr>
      <dsp:spPr>
        <a:xfrm>
          <a:off x="569434" y="2030542"/>
          <a:ext cx="3215429" cy="13534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it-IT" sz="2000" kern="1200" baseline="0" dirty="0"/>
            <a:t>Dei</a:t>
          </a:r>
          <a:r>
            <a:rPr lang="it-IT" sz="2000" kern="1200" dirty="0"/>
            <a:t> processi amministrativi ritenuti più critici (ad esempio la contabilità del funzionamento dell’Agenzia)</a:t>
          </a:r>
          <a:endParaRPr lang="it-IT" sz="2000" b="0" i="0" kern="1200" baseline="0" dirty="0"/>
        </a:p>
      </dsp:txBody>
      <dsp:txXfrm>
        <a:off x="609074" y="2070182"/>
        <a:ext cx="3136149" cy="127413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D69F2-6865-4AB0-87FD-E27DEE84C799}">
      <dsp:nvSpPr>
        <dsp:cNvPr id="0" name=""/>
        <dsp:cNvSpPr/>
      </dsp:nvSpPr>
      <dsp:spPr>
        <a:xfrm>
          <a:off x="0" y="2109"/>
          <a:ext cx="4028458" cy="13808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tabLst/>
          </a:pPr>
          <a:r>
            <a:rPr lang="it-IT" sz="1800" kern="1200" dirty="0"/>
            <a:t>Mettere</a:t>
          </a:r>
          <a:r>
            <a:rPr lang="it-IT" sz="1800" kern="1200" baseline="0" dirty="0"/>
            <a:t> a disposizione dell’ARCEA un’infrastruttura hardware e software più evoluta per i Servizi Informatici</a:t>
          </a:r>
          <a:endParaRPr lang="it-IT" sz="1800" kern="1200" dirty="0"/>
        </a:p>
      </dsp:txBody>
      <dsp:txXfrm>
        <a:off x="40444" y="42553"/>
        <a:ext cx="3947570" cy="1299978"/>
      </dsp:txXfrm>
    </dsp:sp>
    <dsp:sp modelId="{D8549D17-EAB4-417C-A427-7CF34C59486B}">
      <dsp:nvSpPr>
        <dsp:cNvPr id="0" name=""/>
        <dsp:cNvSpPr/>
      </dsp:nvSpPr>
      <dsp:spPr>
        <a:xfrm rot="5400000">
          <a:off x="1755316" y="1417497"/>
          <a:ext cx="517824" cy="6213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dsp:txBody>
      <dsp:txXfrm rot="-5400000">
        <a:off x="1827812" y="1469280"/>
        <a:ext cx="372833" cy="362477"/>
      </dsp:txXfrm>
    </dsp:sp>
    <dsp:sp modelId="{11C9EE71-36B2-4673-8581-2DE93BD28DA6}">
      <dsp:nvSpPr>
        <dsp:cNvPr id="0" name=""/>
        <dsp:cNvSpPr/>
      </dsp:nvSpPr>
      <dsp:spPr>
        <a:xfrm>
          <a:off x="0" y="2073408"/>
          <a:ext cx="4028458" cy="13808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it-IT" sz="2000" kern="1200" baseline="0" dirty="0"/>
            <a:t>Bilanciare il carico computazionale tra le due “sale CED” (Catanzaro e Cosenza) decongestionando anche durante i picchi lavorativi la sede principale</a:t>
          </a:r>
          <a:endParaRPr lang="it-IT" sz="2000" b="0" i="0" kern="1200" baseline="0" dirty="0"/>
        </a:p>
      </dsp:txBody>
      <dsp:txXfrm>
        <a:off x="40444" y="2113852"/>
        <a:ext cx="3947570" cy="1299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44E9F-3C65-4725-8A2C-3BA392496F0D}">
      <dsp:nvSpPr>
        <dsp:cNvPr id="0" name=""/>
        <dsp:cNvSpPr/>
      </dsp:nvSpPr>
      <dsp:spPr>
        <a:xfrm>
          <a:off x="45635" y="2349923"/>
          <a:ext cx="1934690" cy="79095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Obiettivi strategici (3)</a:t>
          </a:r>
        </a:p>
      </dsp:txBody>
      <dsp:txXfrm>
        <a:off x="68801" y="2373089"/>
        <a:ext cx="1888358" cy="744622"/>
      </dsp:txXfrm>
    </dsp:sp>
    <dsp:sp modelId="{5D5F1A98-F290-4E7F-A5D2-9843E0FAC634}">
      <dsp:nvSpPr>
        <dsp:cNvPr id="0" name=""/>
        <dsp:cNvSpPr/>
      </dsp:nvSpPr>
      <dsp:spPr>
        <a:xfrm>
          <a:off x="1980325" y="2719356"/>
          <a:ext cx="454772" cy="52088"/>
        </a:xfrm>
        <a:custGeom>
          <a:avLst/>
          <a:gdLst/>
          <a:ahLst/>
          <a:cxnLst/>
          <a:rect l="0" t="0" r="0" b="0"/>
          <a:pathLst>
            <a:path>
              <a:moveTo>
                <a:pt x="0" y="26044"/>
              </a:moveTo>
              <a:lnTo>
                <a:pt x="454772" y="26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196342" y="2734031"/>
        <a:ext cx="22738" cy="22738"/>
      </dsp:txXfrm>
    </dsp:sp>
    <dsp:sp modelId="{79509887-CB69-4482-A1BC-2DFE04511A06}">
      <dsp:nvSpPr>
        <dsp:cNvPr id="0" name=""/>
        <dsp:cNvSpPr/>
      </dsp:nvSpPr>
      <dsp:spPr>
        <a:xfrm>
          <a:off x="2435097" y="2322628"/>
          <a:ext cx="2024239" cy="8455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Obiettivi Operativi (9)</a:t>
          </a:r>
        </a:p>
      </dsp:txBody>
      <dsp:txXfrm>
        <a:off x="2459862" y="2347393"/>
        <a:ext cx="1974709" cy="796015"/>
      </dsp:txXfrm>
    </dsp:sp>
    <dsp:sp modelId="{F1699CC2-FDA0-4388-9468-EE79D2DAE2ED}">
      <dsp:nvSpPr>
        <dsp:cNvPr id="0" name=""/>
        <dsp:cNvSpPr/>
      </dsp:nvSpPr>
      <dsp:spPr>
        <a:xfrm rot="19099921">
          <a:off x="4337137" y="2398237"/>
          <a:ext cx="966045" cy="52088"/>
        </a:xfrm>
        <a:custGeom>
          <a:avLst/>
          <a:gdLst/>
          <a:ahLst/>
          <a:cxnLst/>
          <a:rect l="0" t="0" r="0" b="0"/>
          <a:pathLst>
            <a:path>
              <a:moveTo>
                <a:pt x="0" y="26044"/>
              </a:moveTo>
              <a:lnTo>
                <a:pt x="966045"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796008" y="2400130"/>
        <a:ext cx="48302" cy="48302"/>
      </dsp:txXfrm>
    </dsp:sp>
    <dsp:sp modelId="{39B238D7-DD9A-4699-8CD7-8E52CF0DFD7A}">
      <dsp:nvSpPr>
        <dsp:cNvPr id="0" name=""/>
        <dsp:cNvSpPr/>
      </dsp:nvSpPr>
      <dsp:spPr>
        <a:xfrm>
          <a:off x="5180982" y="1683954"/>
          <a:ext cx="2020737" cy="8384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Indicatori (19), con Target e Fonte</a:t>
          </a:r>
        </a:p>
      </dsp:txBody>
      <dsp:txXfrm>
        <a:off x="5205538" y="1708510"/>
        <a:ext cx="1971625" cy="789301"/>
      </dsp:txXfrm>
    </dsp:sp>
    <dsp:sp modelId="{499A2C15-7165-4B0E-8787-65BB663FAE2E}">
      <dsp:nvSpPr>
        <dsp:cNvPr id="0" name=""/>
        <dsp:cNvSpPr/>
      </dsp:nvSpPr>
      <dsp:spPr>
        <a:xfrm rot="2521707">
          <a:off x="4334407" y="3044567"/>
          <a:ext cx="971504" cy="52088"/>
        </a:xfrm>
        <a:custGeom>
          <a:avLst/>
          <a:gdLst/>
          <a:ahLst/>
          <a:cxnLst/>
          <a:rect l="0" t="0" r="0" b="0"/>
          <a:pathLst>
            <a:path>
              <a:moveTo>
                <a:pt x="0" y="26044"/>
              </a:moveTo>
              <a:lnTo>
                <a:pt x="971504"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795872" y="3046324"/>
        <a:ext cx="48575" cy="48575"/>
      </dsp:txXfrm>
    </dsp:sp>
    <dsp:sp modelId="{7312BE68-C625-4976-A163-1BA91CC6D528}">
      <dsp:nvSpPr>
        <dsp:cNvPr id="0" name=""/>
        <dsp:cNvSpPr/>
      </dsp:nvSpPr>
      <dsp:spPr>
        <a:xfrm>
          <a:off x="5180982" y="2974164"/>
          <a:ext cx="2037125" cy="84331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Strutture (4) ed Uffici (12) coinvolte e relativo peso %</a:t>
          </a:r>
        </a:p>
      </dsp:txBody>
      <dsp:txXfrm>
        <a:off x="5205682" y="2998864"/>
        <a:ext cx="1987725" cy="7939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08DF6-3185-4226-BB6C-2599D66839BF}">
      <dsp:nvSpPr>
        <dsp:cNvPr id="0" name=""/>
        <dsp:cNvSpPr/>
      </dsp:nvSpPr>
      <dsp:spPr>
        <a:xfrm>
          <a:off x="1089" y="885456"/>
          <a:ext cx="4250438" cy="255026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b="1" u="none" kern="1200" dirty="0"/>
            <a:t>Criticità ed opportunità di carattere generale e “strutturale”</a:t>
          </a:r>
          <a:endParaRPr lang="it-IT" sz="2500" u="none" kern="1200" dirty="0"/>
        </a:p>
        <a:p>
          <a:pPr marL="228600" lvl="1" indent="-228600" algn="l" defTabSz="889000">
            <a:lnSpc>
              <a:spcPct val="90000"/>
            </a:lnSpc>
            <a:spcBef>
              <a:spcPct val="0"/>
            </a:spcBef>
            <a:spcAft>
              <a:spcPct val="15000"/>
            </a:spcAft>
            <a:buChar char="•"/>
          </a:pPr>
          <a:r>
            <a:rPr lang="it-IT" sz="2000" kern="1200" dirty="0"/>
            <a:t>Dotazione organica insufficiente</a:t>
          </a:r>
        </a:p>
        <a:p>
          <a:pPr marL="228600" lvl="1" indent="-228600" algn="l" defTabSz="889000">
            <a:lnSpc>
              <a:spcPct val="90000"/>
            </a:lnSpc>
            <a:spcBef>
              <a:spcPct val="0"/>
            </a:spcBef>
            <a:spcAft>
              <a:spcPct val="15000"/>
            </a:spcAft>
            <a:buChar char="•"/>
          </a:pPr>
          <a:r>
            <a:rPr lang="it-IT" sz="2000" kern="1200" dirty="0"/>
            <a:t>Bilancio a disposizione non proporzionato alla </a:t>
          </a:r>
          <a:r>
            <a:rPr lang="it-IT" sz="2000" kern="1200" dirty="0" err="1"/>
            <a:t>mission</a:t>
          </a:r>
          <a:endParaRPr lang="it-IT" sz="2000" kern="1200" dirty="0"/>
        </a:p>
      </dsp:txBody>
      <dsp:txXfrm>
        <a:off x="1089" y="885456"/>
        <a:ext cx="4250438" cy="2550262"/>
      </dsp:txXfrm>
    </dsp:sp>
    <dsp:sp modelId="{15D6E372-17D6-4B16-90C0-6D0675F632D4}">
      <dsp:nvSpPr>
        <dsp:cNvPr id="0" name=""/>
        <dsp:cNvSpPr/>
      </dsp:nvSpPr>
      <dsp:spPr>
        <a:xfrm>
          <a:off x="4676571" y="885456"/>
          <a:ext cx="4250438" cy="255026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b="1" u="none" kern="1200" dirty="0"/>
            <a:t>Criticità ed opportunità connesse a taluni obiettivi ed indicatori</a:t>
          </a:r>
          <a:endParaRPr lang="it-IT" sz="2500" u="none" kern="1200" dirty="0"/>
        </a:p>
        <a:p>
          <a:pPr marL="228600" lvl="1" indent="-228600" algn="l" defTabSz="889000">
            <a:lnSpc>
              <a:spcPct val="90000"/>
            </a:lnSpc>
            <a:spcBef>
              <a:spcPct val="0"/>
            </a:spcBef>
            <a:spcAft>
              <a:spcPct val="15000"/>
            </a:spcAft>
            <a:buChar char="•"/>
          </a:pPr>
          <a:r>
            <a:rPr lang="it-IT" sz="2000" kern="1200" dirty="0"/>
            <a:t>Controlli non terminati</a:t>
          </a:r>
        </a:p>
        <a:p>
          <a:pPr marL="228600" lvl="1" indent="-228600" algn="l" defTabSz="889000">
            <a:lnSpc>
              <a:spcPct val="90000"/>
            </a:lnSpc>
            <a:spcBef>
              <a:spcPct val="0"/>
            </a:spcBef>
            <a:spcAft>
              <a:spcPct val="15000"/>
            </a:spcAft>
            <a:buChar char="•"/>
          </a:pPr>
          <a:r>
            <a:rPr lang="it-IT" sz="2000" kern="1200" dirty="0"/>
            <a:t>Miglioramento, rispetto al 2017, nei Piani di Azione implementati in relazione a sessioni di Audit interno</a:t>
          </a:r>
        </a:p>
      </dsp:txBody>
      <dsp:txXfrm>
        <a:off x="4676571" y="885456"/>
        <a:ext cx="4250438" cy="25502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F645A-A7FB-7348-8F99-5DE446C9A7E0}">
      <dsp:nvSpPr>
        <dsp:cNvPr id="0" name=""/>
        <dsp:cNvSpPr/>
      </dsp:nvSpPr>
      <dsp:spPr>
        <a:xfrm>
          <a:off x="0" y="210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47B64CC-3B8E-9D4C-9356-B5D00587B970}">
      <dsp:nvSpPr>
        <dsp:cNvPr id="0" name=""/>
        <dsp:cNvSpPr/>
      </dsp:nvSpPr>
      <dsp:spPr>
        <a:xfrm>
          <a:off x="0" y="2109"/>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it-IT" sz="2200" kern="1200" baseline="0" dirty="0"/>
            <a:t>Gli obiettivi strategici dell’ARCEA riflettono la</a:t>
          </a:r>
          <a:r>
            <a:rPr lang="it-IT" sz="2200" i="1" kern="1200" baseline="0" dirty="0"/>
            <a:t> </a:t>
          </a:r>
          <a:r>
            <a:rPr lang="it-IT" sz="2200" i="1" kern="1200" baseline="0" dirty="0" err="1"/>
            <a:t>mission</a:t>
          </a:r>
          <a:r>
            <a:rPr lang="it-IT" sz="2200" kern="1200" baseline="0" dirty="0"/>
            <a:t> dell’Organismo Pagatore che si colloca in posizione di punto di </a:t>
          </a:r>
          <a:r>
            <a:rPr lang="it-IT" sz="2200" b="1" kern="1200" baseline="0" dirty="0"/>
            <a:t>raccordo fra Commissione Europea, Stato membro e Regione Calabria.</a:t>
          </a:r>
          <a:endParaRPr lang="it-IT" sz="2200" b="1" kern="1200" dirty="0"/>
        </a:p>
      </dsp:txBody>
      <dsp:txXfrm>
        <a:off x="0" y="2109"/>
        <a:ext cx="8928992" cy="1438753"/>
      </dsp:txXfrm>
    </dsp:sp>
    <dsp:sp modelId="{2E0E44C1-CF09-384C-B874-E7D951FC077D}">
      <dsp:nvSpPr>
        <dsp:cNvPr id="0" name=""/>
        <dsp:cNvSpPr/>
      </dsp:nvSpPr>
      <dsp:spPr>
        <a:xfrm>
          <a:off x="0" y="1440863"/>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0D4FC3-74A8-C144-90D1-353400D96B61}">
      <dsp:nvSpPr>
        <dsp:cNvPr id="0" name=""/>
        <dsp:cNvSpPr/>
      </dsp:nvSpPr>
      <dsp:spPr>
        <a:xfrm>
          <a:off x="0" y="1440863"/>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it-IT" sz="2200" kern="1200" baseline="0" dirty="0"/>
            <a:t>Per tali ragioni, sono stati parzialmente confermati gli obiettivi strategici già individuati nel precedente Piano, al fine di consentirne il conseguimento in un orizzonte temporale adeguato rispetto alla loro rilevanza. </a:t>
          </a:r>
          <a:endParaRPr lang="it-IT" sz="2200" kern="1200" dirty="0"/>
        </a:p>
      </dsp:txBody>
      <dsp:txXfrm>
        <a:off x="0" y="1440863"/>
        <a:ext cx="8928992" cy="1438753"/>
      </dsp:txXfrm>
    </dsp:sp>
    <dsp:sp modelId="{AFC0E356-0B5E-FF42-B1F2-987BF4F7AAE0}">
      <dsp:nvSpPr>
        <dsp:cNvPr id="0" name=""/>
        <dsp:cNvSpPr/>
      </dsp:nvSpPr>
      <dsp:spPr>
        <a:xfrm>
          <a:off x="0" y="2879616"/>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E6CCA2F-0999-7743-8283-6818AE2DC086}">
      <dsp:nvSpPr>
        <dsp:cNvPr id="0" name=""/>
        <dsp:cNvSpPr/>
      </dsp:nvSpPr>
      <dsp:spPr>
        <a:xfrm>
          <a:off x="0" y="2879616"/>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it-IT" sz="2200" kern="1200" baseline="0" dirty="0"/>
            <a:t>Nello specifico, sono stati individuati i </a:t>
          </a:r>
          <a:r>
            <a:rPr lang="it-IT" sz="2200" b="1" kern="1200" baseline="0" dirty="0"/>
            <a:t>tre obiettivi strategici</a:t>
          </a:r>
          <a:r>
            <a:rPr lang="it-IT" sz="2200" kern="1200" baseline="0" dirty="0"/>
            <a:t>, coerenti con quanto prescritto dalla normativa comunitaria di riferimento che hanno riflessi immediati e tangibili nei confronti degli stakeholder dell’Agenzia </a:t>
          </a:r>
          <a:endParaRPr lang="it-IT" sz="2200" kern="1200" dirty="0"/>
        </a:p>
      </dsp:txBody>
      <dsp:txXfrm>
        <a:off x="0" y="2879616"/>
        <a:ext cx="8928992" cy="14387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D54EC-090E-3F45-81A5-FE2E7C7BB06C}">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953F02-0BBE-794A-91B1-DC6E256725E8}">
      <dsp:nvSpPr>
        <dsp:cNvPr id="0" name=""/>
        <dsp:cNvSpPr/>
      </dsp:nvSpPr>
      <dsp:spPr>
        <a:xfrm>
          <a:off x="0" y="0"/>
          <a:ext cx="8928992"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rtl="0">
            <a:lnSpc>
              <a:spcPct val="90000"/>
            </a:lnSpc>
            <a:spcBef>
              <a:spcPct val="0"/>
            </a:spcBef>
            <a:spcAft>
              <a:spcPct val="35000"/>
            </a:spcAft>
            <a:buNone/>
          </a:pPr>
          <a:r>
            <a:rPr lang="it-IT" sz="4300" kern="1200" baseline="0"/>
            <a:t>Costituiscono gli strumenti di rilevazione, anche di carattere socio-economico, delle conseguenze derivanti dalle azioni intraprese dall’Agenzia per favorire lo sviluppo del contesto territoriale di riferimento </a:t>
          </a:r>
          <a:endParaRPr lang="it-IT" sz="4300" kern="1200"/>
        </a:p>
      </dsp:txBody>
      <dsp:txXfrm>
        <a:off x="0" y="0"/>
        <a:ext cx="8928992" cy="4320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673C7-3EE7-634F-B7EC-AECBF05D0953}">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81A1FD5-150D-9E4D-B801-BC991AF24236}">
      <dsp:nvSpPr>
        <dsp:cNvPr id="0" name=""/>
        <dsp:cNvSpPr/>
      </dsp:nvSpPr>
      <dsp:spPr>
        <a:xfrm>
          <a:off x="0" y="0"/>
          <a:ext cx="1785798"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ctr" defTabSz="1333500" rtl="0">
            <a:lnSpc>
              <a:spcPct val="90000"/>
            </a:lnSpc>
            <a:spcBef>
              <a:spcPct val="0"/>
            </a:spcBef>
            <a:spcAft>
              <a:spcPct val="35000"/>
            </a:spcAft>
            <a:buNone/>
          </a:pPr>
          <a:r>
            <a:rPr lang="it-IT" sz="3000" kern="1200" baseline="0" dirty="0"/>
            <a:t>Ogni obiettivo strategico è articolato in obiettivi operativi. </a:t>
          </a:r>
          <a:endParaRPr lang="it-IT" sz="3000" kern="1200" dirty="0"/>
        </a:p>
      </dsp:txBody>
      <dsp:txXfrm>
        <a:off x="0" y="0"/>
        <a:ext cx="1785798" cy="4320480"/>
      </dsp:txXfrm>
    </dsp:sp>
    <dsp:sp modelId="{34A912B2-2C22-1A47-9F72-C2E9CBA2E4BF}">
      <dsp:nvSpPr>
        <dsp:cNvPr id="0" name=""/>
        <dsp:cNvSpPr/>
      </dsp:nvSpPr>
      <dsp:spPr>
        <a:xfrm>
          <a:off x="1919733" y="34017"/>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Ad ogni obiettivo operativo sono associati: </a:t>
          </a:r>
        </a:p>
      </dsp:txBody>
      <dsp:txXfrm>
        <a:off x="1919733" y="34017"/>
        <a:ext cx="7009258" cy="680349"/>
      </dsp:txXfrm>
    </dsp:sp>
    <dsp:sp modelId="{25C34943-06B3-7E4F-A571-AC15A1AEB59D}">
      <dsp:nvSpPr>
        <dsp:cNvPr id="0" name=""/>
        <dsp:cNvSpPr/>
      </dsp:nvSpPr>
      <dsp:spPr>
        <a:xfrm>
          <a:off x="1785798" y="714366"/>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C68C65-F99A-3B41-AC63-EDDD950A80DB}">
      <dsp:nvSpPr>
        <dsp:cNvPr id="0" name=""/>
        <dsp:cNvSpPr/>
      </dsp:nvSpPr>
      <dsp:spPr>
        <a:xfrm>
          <a:off x="1919733" y="7483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Un peso rispetto all’obiettivo strategico</a:t>
          </a:r>
        </a:p>
      </dsp:txBody>
      <dsp:txXfrm>
        <a:off x="1919733" y="748383"/>
        <a:ext cx="7009258" cy="680349"/>
      </dsp:txXfrm>
    </dsp:sp>
    <dsp:sp modelId="{DA31B8D7-C3AA-8448-B973-2C318E1C5819}">
      <dsp:nvSpPr>
        <dsp:cNvPr id="0" name=""/>
        <dsp:cNvSpPr/>
      </dsp:nvSpPr>
      <dsp:spPr>
        <a:xfrm>
          <a:off x="1785798" y="14287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9030EC5-3F51-A045-9FA6-0C002DF901AC}">
      <dsp:nvSpPr>
        <dsp:cNvPr id="0" name=""/>
        <dsp:cNvSpPr/>
      </dsp:nvSpPr>
      <dsp:spPr>
        <a:xfrm>
          <a:off x="1919733" y="1462750"/>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uno o più indicatori; ad ogni indicatore è attribuito un target (valore programmato o atteso) annuale e semestrale;</a:t>
          </a:r>
        </a:p>
      </dsp:txBody>
      <dsp:txXfrm>
        <a:off x="1919733" y="1462750"/>
        <a:ext cx="7009258" cy="680349"/>
      </dsp:txXfrm>
    </dsp:sp>
    <dsp:sp modelId="{923AE15B-5A8F-C145-9362-DAA3030BD86D}">
      <dsp:nvSpPr>
        <dsp:cNvPr id="0" name=""/>
        <dsp:cNvSpPr/>
      </dsp:nvSpPr>
      <dsp:spPr>
        <a:xfrm>
          <a:off x="1785798" y="2143099"/>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3144FD7-B66F-5849-BCAF-AAA5671E9128}">
      <dsp:nvSpPr>
        <dsp:cNvPr id="0" name=""/>
        <dsp:cNvSpPr/>
      </dsp:nvSpPr>
      <dsp:spPr>
        <a:xfrm>
          <a:off x="1919733" y="2177116"/>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le azioni da porre in essere con la relativa tempistica;</a:t>
          </a:r>
        </a:p>
      </dsp:txBody>
      <dsp:txXfrm>
        <a:off x="1919733" y="2177116"/>
        <a:ext cx="7009258" cy="680349"/>
      </dsp:txXfrm>
    </dsp:sp>
    <dsp:sp modelId="{4B1C9FA8-E71C-7348-8AB3-1E5B2D1A3406}">
      <dsp:nvSpPr>
        <dsp:cNvPr id="0" name=""/>
        <dsp:cNvSpPr/>
      </dsp:nvSpPr>
      <dsp:spPr>
        <a:xfrm>
          <a:off x="1785798" y="2857465"/>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A7B7774-DC48-DC47-BB5A-5FA9964255DB}">
      <dsp:nvSpPr>
        <dsp:cNvPr id="0" name=""/>
        <dsp:cNvSpPr/>
      </dsp:nvSpPr>
      <dsp:spPr>
        <a:xfrm>
          <a:off x="1919733" y="28914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la quantificazione delle risorse economiche, umane e strumentali;</a:t>
          </a:r>
        </a:p>
      </dsp:txBody>
      <dsp:txXfrm>
        <a:off x="1919733" y="2891483"/>
        <a:ext cx="7009258" cy="680349"/>
      </dsp:txXfrm>
    </dsp:sp>
    <dsp:sp modelId="{0F355273-2E2E-AD47-9B86-29C26F87A942}">
      <dsp:nvSpPr>
        <dsp:cNvPr id="0" name=""/>
        <dsp:cNvSpPr/>
      </dsp:nvSpPr>
      <dsp:spPr>
        <a:xfrm>
          <a:off x="1785798" y="35718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EFF0039-E7CC-EC4F-8549-6049DBC97962}">
      <dsp:nvSpPr>
        <dsp:cNvPr id="0" name=""/>
        <dsp:cNvSpPr/>
      </dsp:nvSpPr>
      <dsp:spPr>
        <a:xfrm>
          <a:off x="1919733" y="3605849"/>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le responsabilità organizzative.</a:t>
          </a:r>
        </a:p>
      </dsp:txBody>
      <dsp:txXfrm>
        <a:off x="1919733" y="3605849"/>
        <a:ext cx="7009258" cy="680349"/>
      </dsp:txXfrm>
    </dsp:sp>
    <dsp:sp modelId="{302FE886-4813-A841-8B80-7F2691104ACF}">
      <dsp:nvSpPr>
        <dsp:cNvPr id="0" name=""/>
        <dsp:cNvSpPr/>
      </dsp:nvSpPr>
      <dsp:spPr>
        <a:xfrm>
          <a:off x="1785798" y="4286198"/>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76C56-3A1A-DC41-8757-A492D04C573C}">
      <dsp:nvSpPr>
        <dsp:cNvPr id="0" name=""/>
        <dsp:cNvSpPr/>
      </dsp:nvSpPr>
      <dsp:spPr>
        <a:xfrm>
          <a:off x="0" y="65982"/>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t-IT" sz="2500" kern="1200" baseline="0" dirty="0"/>
            <a:t>Misurano il grado di raggiungimento di un obiettivo operativo</a:t>
          </a:r>
          <a:endParaRPr lang="it-IT" sz="2500" kern="1200" dirty="0"/>
        </a:p>
      </dsp:txBody>
      <dsp:txXfrm>
        <a:off x="48481" y="114463"/>
        <a:ext cx="8832030" cy="896166"/>
      </dsp:txXfrm>
    </dsp:sp>
    <dsp:sp modelId="{9206A961-E3C2-CB43-8107-C0C829EADC33}">
      <dsp:nvSpPr>
        <dsp:cNvPr id="0" name=""/>
        <dsp:cNvSpPr/>
      </dsp:nvSpPr>
      <dsp:spPr>
        <a:xfrm>
          <a:off x="0" y="1131111"/>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t-IT" sz="2500" kern="1200" baseline="0"/>
            <a:t>Sono pesati in relazione all’obiettivo di riferimento</a:t>
          </a:r>
          <a:endParaRPr lang="it-IT" sz="2500" kern="1200"/>
        </a:p>
      </dsp:txBody>
      <dsp:txXfrm>
        <a:off x="48481" y="1179592"/>
        <a:ext cx="8832030" cy="896166"/>
      </dsp:txXfrm>
    </dsp:sp>
    <dsp:sp modelId="{23C70930-50FB-9A46-9C65-396D07B0789E}">
      <dsp:nvSpPr>
        <dsp:cNvPr id="0" name=""/>
        <dsp:cNvSpPr/>
      </dsp:nvSpPr>
      <dsp:spPr>
        <a:xfrm>
          <a:off x="0" y="2196240"/>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t-IT" sz="2500" kern="1200" baseline="0"/>
            <a:t>Hanno un target di riferimento, ossia un valore che deve essere raggiunto, annuale e semestrale</a:t>
          </a:r>
          <a:endParaRPr lang="it-IT" sz="2500" kern="1200"/>
        </a:p>
      </dsp:txBody>
      <dsp:txXfrm>
        <a:off x="48481" y="2244721"/>
        <a:ext cx="8832030" cy="896166"/>
      </dsp:txXfrm>
    </dsp:sp>
    <dsp:sp modelId="{EE17F209-0FB2-9D4D-A65B-72B581B2D3B6}">
      <dsp:nvSpPr>
        <dsp:cNvPr id="0" name=""/>
        <dsp:cNvSpPr/>
      </dsp:nvSpPr>
      <dsp:spPr>
        <a:xfrm>
          <a:off x="0" y="3261368"/>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t-IT" sz="2500" kern="1200" baseline="0"/>
            <a:t>Sono connessi ad una fonte univoca dalla quale è possibile rilevare il valore</a:t>
          </a:r>
          <a:endParaRPr lang="it-IT" sz="2500" kern="1200"/>
        </a:p>
      </dsp:txBody>
      <dsp:txXfrm>
        <a:off x="48481" y="3309849"/>
        <a:ext cx="8832030" cy="8961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C7C5746-6F61-43ED-91F9-3E8602350968}" type="datetimeFigureOut">
              <a:rPr lang="it-IT"/>
              <a:pPr>
                <a:defRPr/>
              </a:pPr>
              <a:t>27/04/2021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AF7F8EAA-4200-45D5-9C1B-D69C1B11FAF5}" type="slidenum">
              <a:rPr lang="it-IT"/>
              <a:pPr>
                <a:defRPr/>
              </a:pPr>
              <a:t>‹N›</a:t>
            </a:fld>
            <a:endParaRPr lang="it-IT"/>
          </a:p>
        </p:txBody>
      </p:sp>
    </p:spTree>
    <p:extLst>
      <p:ext uri="{BB962C8B-B14F-4D97-AF65-F5344CB8AC3E}">
        <p14:creationId xmlns:p14="http://schemas.microsoft.com/office/powerpoint/2010/main" val="3237095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90B103E-09BC-4077-A578-41E429D6A5E5}" type="datetimeFigureOut">
              <a:rPr lang="it-IT"/>
              <a:pPr>
                <a:defRPr/>
              </a:pPr>
              <a:t>27/04/2021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025B5A7-CC8E-4014-BB14-D2BB3C7B7B01}" type="slidenum">
              <a:rPr lang="it-IT"/>
              <a:pPr>
                <a:defRPr/>
              </a:pPr>
              <a:t>‹N›</a:t>
            </a:fld>
            <a:endParaRPr lang="it-IT"/>
          </a:p>
        </p:txBody>
      </p:sp>
    </p:spTree>
    <p:extLst>
      <p:ext uri="{BB962C8B-B14F-4D97-AF65-F5344CB8AC3E}">
        <p14:creationId xmlns:p14="http://schemas.microsoft.com/office/powerpoint/2010/main" val="1614957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p>
        </p:txBody>
      </p:sp>
      <p:sp>
        <p:nvSpPr>
          <p:cNvPr id="4" name="Segnaposto numero diapositiva 3"/>
          <p:cNvSpPr>
            <a:spLocks noGrp="1"/>
          </p:cNvSpPr>
          <p:nvPr>
            <p:ph type="sldNum" sz="quarter" idx="5"/>
          </p:nvPr>
        </p:nvSpPr>
        <p:spPr/>
        <p:txBody>
          <a:bodyPr/>
          <a:lstStyle/>
          <a:p>
            <a:pPr>
              <a:defRPr/>
            </a:pPr>
            <a:fld id="{9C7E298F-C596-4F17-9761-AE8B673F3628}" type="slidenum">
              <a:rPr lang="it-IT" smtClean="0"/>
              <a:pPr>
                <a:defRPr/>
              </a:pPr>
              <a:t>45</a:t>
            </a:fld>
            <a:endParaRPr lang="it-IT"/>
          </a:p>
        </p:txBody>
      </p:sp>
    </p:spTree>
    <p:extLst>
      <p:ext uri="{BB962C8B-B14F-4D97-AF65-F5344CB8AC3E}">
        <p14:creationId xmlns:p14="http://schemas.microsoft.com/office/powerpoint/2010/main" val="346968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p>
        </p:txBody>
      </p:sp>
      <p:sp>
        <p:nvSpPr>
          <p:cNvPr id="4" name="Segnaposto numero diapositiva 3"/>
          <p:cNvSpPr>
            <a:spLocks noGrp="1"/>
          </p:cNvSpPr>
          <p:nvPr>
            <p:ph type="sldNum" sz="quarter" idx="5"/>
          </p:nvPr>
        </p:nvSpPr>
        <p:spPr/>
        <p:txBody>
          <a:bodyPr/>
          <a:lstStyle/>
          <a:p>
            <a:pPr>
              <a:defRPr/>
            </a:pPr>
            <a:fld id="{D7E5ED0F-8DE6-4338-A7A7-A471A4836A72}" type="slidenum">
              <a:rPr lang="it-IT" smtClean="0"/>
              <a:pPr>
                <a:defRPr/>
              </a:pPr>
              <a:t>52</a:t>
            </a:fld>
            <a:endParaRPr lang="it-IT"/>
          </a:p>
        </p:txBody>
      </p:sp>
    </p:spTree>
    <p:extLst>
      <p:ext uri="{BB962C8B-B14F-4D97-AF65-F5344CB8AC3E}">
        <p14:creationId xmlns:p14="http://schemas.microsoft.com/office/powerpoint/2010/main" val="332371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p>
        </p:txBody>
      </p:sp>
      <p:sp>
        <p:nvSpPr>
          <p:cNvPr id="4" name="Segnaposto numero diapositiva 3"/>
          <p:cNvSpPr>
            <a:spLocks noGrp="1"/>
          </p:cNvSpPr>
          <p:nvPr>
            <p:ph type="sldNum" sz="quarter" idx="5"/>
          </p:nvPr>
        </p:nvSpPr>
        <p:spPr/>
        <p:txBody>
          <a:bodyPr/>
          <a:lstStyle/>
          <a:p>
            <a:pPr>
              <a:defRPr/>
            </a:pPr>
            <a:fld id="{5FF732F4-2A65-4BC8-847B-D8FDCCF8103B}" type="slidenum">
              <a:rPr lang="it-IT" smtClean="0"/>
              <a:pPr>
                <a:defRPr/>
              </a:pPr>
              <a:t>53</a:t>
            </a:fld>
            <a:endParaRPr lang="it-IT"/>
          </a:p>
        </p:txBody>
      </p:sp>
    </p:spTree>
    <p:extLst>
      <p:ext uri="{BB962C8B-B14F-4D97-AF65-F5344CB8AC3E}">
        <p14:creationId xmlns:p14="http://schemas.microsoft.com/office/powerpoint/2010/main" val="249546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pPr>
              <a:defRPr/>
            </a:pPr>
            <a:fld id="{9442EF04-42BF-4FB4-AC98-9C78B04643E4}" type="slidenum">
              <a:rPr lang="it-IT" smtClean="0"/>
              <a:pPr>
                <a:defRPr/>
              </a:pPr>
              <a:t>56</a:t>
            </a:fld>
            <a:endParaRPr lang="it-IT"/>
          </a:p>
        </p:txBody>
      </p:sp>
    </p:spTree>
    <p:extLst>
      <p:ext uri="{BB962C8B-B14F-4D97-AF65-F5344CB8AC3E}">
        <p14:creationId xmlns:p14="http://schemas.microsoft.com/office/powerpoint/2010/main" val="257100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pPr>
              <a:defRPr/>
            </a:pPr>
            <a:fld id="{9442EF04-42BF-4FB4-AC98-9C78B04643E4}" type="slidenum">
              <a:rPr lang="it-IT" smtClean="0"/>
              <a:pPr>
                <a:defRPr/>
              </a:pPr>
              <a:t>57</a:t>
            </a:fld>
            <a:endParaRPr lang="it-IT"/>
          </a:p>
        </p:txBody>
      </p:sp>
    </p:spTree>
    <p:extLst>
      <p:ext uri="{BB962C8B-B14F-4D97-AF65-F5344CB8AC3E}">
        <p14:creationId xmlns:p14="http://schemas.microsoft.com/office/powerpoint/2010/main" val="2493225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arcea.it/" TargetMode="External"/><Relationship Id="rId2" Type="http://schemas.openxmlformats.org/officeDocument/2006/relationships/hyperlink" Target="mailto:info@arcea.it" TargetMode="Externa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arcea.it/" TargetMode="External"/><Relationship Id="rId2" Type="http://schemas.openxmlformats.org/officeDocument/2006/relationships/hyperlink" Target="mailto:info@arcea.it" TargetMode="Externa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2" name="Picture 3" descr="C:\Users\giuseppe.arcidiacono\Documents\rollup_generico.jpg"/>
          <p:cNvPicPr>
            <a:picLocks noChangeAspect="1" noChangeArrowheads="1"/>
          </p:cNvPicPr>
          <p:nvPr userDrawn="1"/>
        </p:nvPicPr>
        <p:blipFill>
          <a:blip r:embed="rId2">
            <a:extLst>
              <a:ext uri="{28A0092B-C50C-407E-A947-70E740481C1C}">
                <a14:useLocalDpi xmlns:a14="http://schemas.microsoft.com/office/drawing/2010/main" val="0"/>
              </a:ext>
            </a:extLst>
          </a:blip>
          <a:srcRect l="45763" t="38908" b="5901"/>
          <a:stretch>
            <a:fillRect/>
          </a:stretch>
        </p:blipFill>
        <p:spPr bwMode="auto">
          <a:xfrm>
            <a:off x="2555875" y="139700"/>
            <a:ext cx="3671888"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giuseppe.arcidiacono\AppData\Local\Microsoft\Windows\Temporary Internet Files\Content.Outlook\PUDTM3NP\template_slide.jpg"/>
          <p:cNvPicPr>
            <a:picLocks noChangeAspect="1" noChangeArrowheads="1"/>
          </p:cNvPicPr>
          <p:nvPr userDrawn="1"/>
        </p:nvPicPr>
        <p:blipFill>
          <a:blip r:embed="rId3">
            <a:extLst>
              <a:ext uri="{28A0092B-C50C-407E-A947-70E740481C1C}">
                <a14:useLocalDpi xmlns:a14="http://schemas.microsoft.com/office/drawing/2010/main" val="0"/>
              </a:ext>
            </a:extLst>
          </a:blip>
          <a:srcRect t="77299" r="55511"/>
          <a:stretch>
            <a:fillRect/>
          </a:stretch>
        </p:blipFill>
        <p:spPr bwMode="auto">
          <a:xfrm>
            <a:off x="2376488" y="5300663"/>
            <a:ext cx="40671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2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27/04/2021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68D94F9-C733-45D5-ACF9-2ABA66CAA6AC}" type="slidenum">
              <a:rPr lang="it-IT"/>
              <a:pPr>
                <a:defRPr/>
              </a:pPr>
              <a:t>‹N›</a:t>
            </a:fld>
            <a:endParaRPr lang="it-IT"/>
          </a:p>
        </p:txBody>
      </p:sp>
    </p:spTree>
    <p:extLst>
      <p:ext uri="{BB962C8B-B14F-4D97-AF65-F5344CB8AC3E}">
        <p14:creationId xmlns:p14="http://schemas.microsoft.com/office/powerpoint/2010/main" val="385575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27/04/2021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2748E50C-EA02-469B-989B-04F545B9FB92}" type="slidenum">
              <a:rPr lang="it-IT"/>
              <a:pPr>
                <a:defRPr/>
              </a:pPr>
              <a:t>‹N›</a:t>
            </a:fld>
            <a:endParaRPr lang="it-IT"/>
          </a:p>
        </p:txBody>
      </p:sp>
    </p:spTree>
    <p:extLst>
      <p:ext uri="{BB962C8B-B14F-4D97-AF65-F5344CB8AC3E}">
        <p14:creationId xmlns:p14="http://schemas.microsoft.com/office/powerpoint/2010/main" val="1152717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27/04/2021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DE43B0F-B26B-4FE1-9A55-FE76BE9D5957}" type="slidenum">
              <a:rPr lang="it-IT"/>
              <a:pPr>
                <a:defRPr/>
              </a:pPr>
              <a:t>‹N›</a:t>
            </a:fld>
            <a:endParaRPr lang="it-IT"/>
          </a:p>
        </p:txBody>
      </p:sp>
    </p:spTree>
    <p:extLst>
      <p:ext uri="{BB962C8B-B14F-4D97-AF65-F5344CB8AC3E}">
        <p14:creationId xmlns:p14="http://schemas.microsoft.com/office/powerpoint/2010/main" val="317143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27/04/2021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18FD087-25F2-402F-8EE5-F86CEB7DEA6C}" type="slidenum">
              <a:rPr lang="it-IT"/>
              <a:pPr>
                <a:defRPr/>
              </a:pPr>
              <a:t>‹N›</a:t>
            </a:fld>
            <a:endParaRPr lang="it-IT"/>
          </a:p>
        </p:txBody>
      </p:sp>
    </p:spTree>
    <p:extLst>
      <p:ext uri="{BB962C8B-B14F-4D97-AF65-F5344CB8AC3E}">
        <p14:creationId xmlns:p14="http://schemas.microsoft.com/office/powerpoint/2010/main" val="3741733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27/04/2021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01BE19D-E96C-4C59-A979-39F248EC59B9}" type="slidenum">
              <a:rPr lang="it-IT"/>
              <a:pPr>
                <a:defRPr/>
              </a:pPr>
              <a:t>‹N›</a:t>
            </a:fld>
            <a:endParaRPr lang="it-IT"/>
          </a:p>
        </p:txBody>
      </p:sp>
    </p:spTree>
    <p:extLst>
      <p:ext uri="{BB962C8B-B14F-4D97-AF65-F5344CB8AC3E}">
        <p14:creationId xmlns:p14="http://schemas.microsoft.com/office/powerpoint/2010/main" val="509691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27/04/2021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1CC2F7A-24DA-4F78-A792-C157743AA107}" type="slidenum">
              <a:rPr lang="it-IT"/>
              <a:pPr>
                <a:defRPr/>
              </a:pPr>
              <a:t>‹N›</a:t>
            </a:fld>
            <a:endParaRPr lang="it-IT"/>
          </a:p>
        </p:txBody>
      </p:sp>
    </p:spTree>
    <p:extLst>
      <p:ext uri="{BB962C8B-B14F-4D97-AF65-F5344CB8AC3E}">
        <p14:creationId xmlns:p14="http://schemas.microsoft.com/office/powerpoint/2010/main" val="982811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D49074-A892-4302-90F8-1FF0EF9C46DC}" type="slidenum">
              <a:rPr lang="it-IT"/>
              <a:pPr>
                <a:defRPr/>
              </a:pPr>
              <a:t>‹N›</a:t>
            </a:fld>
            <a:endParaRPr lang="it-IT"/>
          </a:p>
        </p:txBody>
      </p:sp>
    </p:spTree>
    <p:extLst>
      <p:ext uri="{BB962C8B-B14F-4D97-AF65-F5344CB8AC3E}">
        <p14:creationId xmlns:p14="http://schemas.microsoft.com/office/powerpoint/2010/main" val="1421724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2CC4BCA-37C0-401C-8CA1-FB7585F0C208}" type="slidenum">
              <a:rPr lang="it-IT"/>
              <a:pPr>
                <a:defRPr/>
              </a:pPr>
              <a:t>‹N›</a:t>
            </a:fld>
            <a:endParaRPr lang="it-IT"/>
          </a:p>
        </p:txBody>
      </p:sp>
    </p:spTree>
    <p:extLst>
      <p:ext uri="{BB962C8B-B14F-4D97-AF65-F5344CB8AC3E}">
        <p14:creationId xmlns:p14="http://schemas.microsoft.com/office/powerpoint/2010/main" val="1321777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E6D975B-7410-4F1D-9D8A-E61A5CBBDDC0}" type="slidenum">
              <a:rPr lang="it-IT"/>
              <a:pPr>
                <a:defRPr/>
              </a:pPr>
              <a:t>‹N›</a:t>
            </a:fld>
            <a:endParaRPr lang="it-IT"/>
          </a:p>
        </p:txBody>
      </p:sp>
    </p:spTree>
    <p:extLst>
      <p:ext uri="{BB962C8B-B14F-4D97-AF65-F5344CB8AC3E}">
        <p14:creationId xmlns:p14="http://schemas.microsoft.com/office/powerpoint/2010/main" val="3438143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73BDD65-7737-4AED-892B-4A2B3FDE72C8}" type="slidenum">
              <a:rPr lang="it-IT"/>
              <a:pPr>
                <a:defRPr/>
              </a:pPr>
              <a:t>‹N›</a:t>
            </a:fld>
            <a:endParaRPr lang="it-IT"/>
          </a:p>
        </p:txBody>
      </p:sp>
    </p:spTree>
    <p:extLst>
      <p:ext uri="{BB962C8B-B14F-4D97-AF65-F5344CB8AC3E}">
        <p14:creationId xmlns:p14="http://schemas.microsoft.com/office/powerpoint/2010/main" val="380328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tenuto">
    <p:spTree>
      <p:nvGrpSpPr>
        <p:cNvPr id="1" name=""/>
        <p:cNvGrpSpPr/>
        <p:nvPr/>
      </p:nvGrpSpPr>
      <p:grpSpPr>
        <a:xfrm>
          <a:off x="0" y="0"/>
          <a:ext cx="0" cy="0"/>
          <a:chOff x="0" y="0"/>
          <a:chExt cx="0" cy="0"/>
        </a:xfrm>
      </p:grpSpPr>
      <p:cxnSp>
        <p:nvCxnSpPr>
          <p:cNvPr id="4" name="Connettore 1 3"/>
          <p:cNvCxnSpPr/>
          <p:nvPr userDrawn="1"/>
        </p:nvCxnSpPr>
        <p:spPr>
          <a:xfrm>
            <a:off x="455613" y="6286500"/>
            <a:ext cx="825976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107504" y="908720"/>
            <a:ext cx="8928992" cy="4320480"/>
          </a:xfrm>
          <a:prstGeom prst="rect">
            <a:avLst/>
          </a:prstGeom>
        </p:spPr>
        <p:txBody>
          <a:bodyPr/>
          <a:lstStyle>
            <a:lvl1pPr>
              <a:defRPr baseline="0"/>
            </a:lvl1pPr>
          </a:lstStyle>
          <a:p>
            <a:pPr lvl="0"/>
            <a:r>
              <a:rPr lang="it-IT" dirty="0"/>
              <a:t>Fare clic per modificare stili del testo dello schema</a:t>
            </a:r>
          </a:p>
        </p:txBody>
      </p:sp>
      <p:sp>
        <p:nvSpPr>
          <p:cNvPr id="9" name="Segnaposto contenuto 2"/>
          <p:cNvSpPr>
            <a:spLocks noGrp="1"/>
          </p:cNvSpPr>
          <p:nvPr>
            <p:ph idx="21"/>
          </p:nvPr>
        </p:nvSpPr>
        <p:spPr>
          <a:xfrm>
            <a:off x="88445" y="96085"/>
            <a:ext cx="8948051" cy="740627"/>
          </a:xfrm>
          <a:prstGeom prst="rect">
            <a:avLst/>
          </a:prstGeom>
        </p:spPr>
        <p:txBody>
          <a:bodyPr/>
          <a:lstStyle>
            <a:lvl1pPr>
              <a:defRPr baseline="0"/>
            </a:lvl1pPr>
          </a:lstStyle>
          <a:p>
            <a:pPr lvl="0"/>
            <a:r>
              <a:rPr lang="it-IT" dirty="0"/>
              <a:t>Fare clic per modificare stili del testo dello schema</a:t>
            </a:r>
          </a:p>
        </p:txBody>
      </p:sp>
      <p:sp>
        <p:nvSpPr>
          <p:cNvPr id="6" name="Segnaposto data 3"/>
          <p:cNvSpPr>
            <a:spLocks noGrp="1"/>
          </p:cNvSpPr>
          <p:nvPr>
            <p:ph type="dt" sz="half" idx="22"/>
          </p:nvPr>
        </p:nvSpPr>
        <p:spPr/>
        <p:txBody>
          <a:bodyPr/>
          <a:lstStyle>
            <a:lvl1pPr>
              <a:defRPr sz="1000"/>
            </a:lvl1pPr>
          </a:lstStyle>
          <a:p>
            <a:pPr>
              <a:defRPr/>
            </a:pPr>
            <a:fld id="{D1F5C51E-7C36-40E0-BD63-646968E635C0}" type="datetime1">
              <a:rPr lang="it-IT"/>
              <a:pPr>
                <a:defRPr/>
              </a:pPr>
              <a:t>27/04/2021</a:t>
            </a:fld>
            <a:endParaRPr lang="it-IT" dirty="0"/>
          </a:p>
        </p:txBody>
      </p:sp>
      <p:sp>
        <p:nvSpPr>
          <p:cNvPr id="7" name="Segnaposto piè di pagina 4"/>
          <p:cNvSpPr>
            <a:spLocks noGrp="1"/>
          </p:cNvSpPr>
          <p:nvPr>
            <p:ph type="ftr" sz="quarter" idx="23"/>
          </p:nvPr>
        </p:nvSpPr>
        <p:spPr/>
        <p:txBody>
          <a:bodyPr/>
          <a:lstStyle>
            <a:lvl1pPr>
              <a:defRPr sz="1000"/>
            </a:lvl1pPr>
          </a:lstStyle>
          <a:p>
            <a:pPr>
              <a:defRPr/>
            </a:pPr>
            <a:r>
              <a:rPr lang="it-IT" dirty="0"/>
              <a:t>Nome Cognome Relatore</a:t>
            </a:r>
          </a:p>
          <a:p>
            <a:pPr>
              <a:defRPr/>
            </a:pPr>
            <a:r>
              <a:rPr lang="it-IT" dirty="0"/>
              <a:t>Ruolo</a:t>
            </a:r>
          </a:p>
        </p:txBody>
      </p:sp>
      <p:sp>
        <p:nvSpPr>
          <p:cNvPr id="8" name="Segnaposto numero diapositiva 5"/>
          <p:cNvSpPr>
            <a:spLocks noGrp="1"/>
          </p:cNvSpPr>
          <p:nvPr>
            <p:ph type="sldNum" sz="quarter" idx="24"/>
          </p:nvPr>
        </p:nvSpPr>
        <p:spPr/>
        <p:txBody>
          <a:bodyPr/>
          <a:lstStyle>
            <a:lvl1pPr>
              <a:defRPr/>
            </a:lvl1pPr>
          </a:lstStyle>
          <a:p>
            <a:pPr>
              <a:defRPr/>
            </a:pPr>
            <a:fld id="{1C7D1003-559A-4320-8362-51A1D6BF1414}" type="slidenum">
              <a:rPr lang="it-IT"/>
              <a:pPr>
                <a:defRPr/>
              </a:pPr>
              <a:t>‹N›</a:t>
            </a:fld>
            <a:endParaRPr lang="it-IT"/>
          </a:p>
        </p:txBody>
      </p:sp>
      <p:pic>
        <p:nvPicPr>
          <p:cNvPr id="2" name="Immagine 1"/>
          <p:cNvPicPr>
            <a:picLocks noChangeAspect="1"/>
          </p:cNvPicPr>
          <p:nvPr userDrawn="1"/>
        </p:nvPicPr>
        <p:blipFill>
          <a:blip r:embed="rId2"/>
          <a:stretch>
            <a:fillRect/>
          </a:stretch>
        </p:blipFill>
        <p:spPr>
          <a:xfrm>
            <a:off x="-10768" y="5312616"/>
            <a:ext cx="9144000" cy="1572768"/>
          </a:xfrm>
          <a:prstGeom prst="rect">
            <a:avLst/>
          </a:prstGeom>
        </p:spPr>
      </p:pic>
    </p:spTree>
    <p:extLst>
      <p:ext uri="{BB962C8B-B14F-4D97-AF65-F5344CB8AC3E}">
        <p14:creationId xmlns:p14="http://schemas.microsoft.com/office/powerpoint/2010/main" val="2367334865"/>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4D87D1D-CC3E-4CAE-B37B-A23982A4BDEB}" type="slidenum">
              <a:rPr lang="it-IT"/>
              <a:pPr>
                <a:defRPr/>
              </a:pPr>
              <a:t>‹N›</a:t>
            </a:fld>
            <a:endParaRPr lang="it-IT"/>
          </a:p>
        </p:txBody>
      </p:sp>
    </p:spTree>
    <p:extLst>
      <p:ext uri="{BB962C8B-B14F-4D97-AF65-F5344CB8AC3E}">
        <p14:creationId xmlns:p14="http://schemas.microsoft.com/office/powerpoint/2010/main" val="2397365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27/04/2021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14394AE-74E3-4F6F-BF7C-F62464923049}" type="slidenum">
              <a:rPr lang="it-IT"/>
              <a:pPr>
                <a:defRPr/>
              </a:pPr>
              <a:t>‹N›</a:t>
            </a:fld>
            <a:endParaRPr lang="it-IT"/>
          </a:p>
        </p:txBody>
      </p:sp>
    </p:spTree>
    <p:extLst>
      <p:ext uri="{BB962C8B-B14F-4D97-AF65-F5344CB8AC3E}">
        <p14:creationId xmlns:p14="http://schemas.microsoft.com/office/powerpoint/2010/main" val="677441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27/04/2021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DFAC15C-8AEE-4007-9063-B2F228464512}" type="slidenum">
              <a:rPr lang="it-IT"/>
              <a:pPr>
                <a:defRPr/>
              </a:pPr>
              <a:t>‹N›</a:t>
            </a:fld>
            <a:endParaRPr lang="it-IT"/>
          </a:p>
        </p:txBody>
      </p:sp>
    </p:spTree>
    <p:extLst>
      <p:ext uri="{BB962C8B-B14F-4D97-AF65-F5344CB8AC3E}">
        <p14:creationId xmlns:p14="http://schemas.microsoft.com/office/powerpoint/2010/main" val="4219617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27/04/2021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4A39B3D-B9E7-4209-98B9-4B1B95B638D2}" type="slidenum">
              <a:rPr lang="it-IT"/>
              <a:pPr>
                <a:defRPr/>
              </a:pPr>
              <a:t>‹N›</a:t>
            </a:fld>
            <a:endParaRPr lang="it-IT"/>
          </a:p>
        </p:txBody>
      </p:sp>
    </p:spTree>
    <p:extLst>
      <p:ext uri="{BB962C8B-B14F-4D97-AF65-F5344CB8AC3E}">
        <p14:creationId xmlns:p14="http://schemas.microsoft.com/office/powerpoint/2010/main" val="360744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27/04/2021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4468D68-9705-45A4-BDAA-1E34F87BED3B}" type="slidenum">
              <a:rPr lang="it-IT"/>
              <a:pPr>
                <a:defRPr/>
              </a:pPr>
              <a:t>‹N›</a:t>
            </a:fld>
            <a:endParaRPr lang="it-IT"/>
          </a:p>
        </p:txBody>
      </p:sp>
    </p:spTree>
    <p:extLst>
      <p:ext uri="{BB962C8B-B14F-4D97-AF65-F5344CB8AC3E}">
        <p14:creationId xmlns:p14="http://schemas.microsoft.com/office/powerpoint/2010/main" val="105065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27/04/2021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98AD7A8-B765-4B41-9A29-45F6C9A85486}" type="slidenum">
              <a:rPr lang="it-IT"/>
              <a:pPr>
                <a:defRPr/>
              </a:pPr>
              <a:t>‹N›</a:t>
            </a:fld>
            <a:endParaRPr lang="it-IT"/>
          </a:p>
        </p:txBody>
      </p:sp>
    </p:spTree>
    <p:extLst>
      <p:ext uri="{BB962C8B-B14F-4D97-AF65-F5344CB8AC3E}">
        <p14:creationId xmlns:p14="http://schemas.microsoft.com/office/powerpoint/2010/main" val="85999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27/04/2021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0539729-DDE0-4B65-A91F-65B3BB030152}" type="slidenum">
              <a:rPr lang="it-IT"/>
              <a:pPr>
                <a:defRPr/>
              </a:pPr>
              <a:t>‹N›</a:t>
            </a:fld>
            <a:endParaRPr lang="it-IT"/>
          </a:p>
        </p:txBody>
      </p:sp>
    </p:spTree>
    <p:extLst>
      <p:ext uri="{BB962C8B-B14F-4D97-AF65-F5344CB8AC3E}">
        <p14:creationId xmlns:p14="http://schemas.microsoft.com/office/powerpoint/2010/main" val="3699411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8D2DF43-8EAC-4436-BD12-297E548BAF2D}" type="slidenum">
              <a:rPr lang="it-IT"/>
              <a:pPr>
                <a:defRPr/>
              </a:pPr>
              <a:t>‹N›</a:t>
            </a:fld>
            <a:endParaRPr lang="it-IT"/>
          </a:p>
        </p:txBody>
      </p:sp>
    </p:spTree>
    <p:extLst>
      <p:ext uri="{BB962C8B-B14F-4D97-AF65-F5344CB8AC3E}">
        <p14:creationId xmlns:p14="http://schemas.microsoft.com/office/powerpoint/2010/main" val="718370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DDB194-B071-4F21-B517-59BE9EF001B8}" type="slidenum">
              <a:rPr lang="it-IT"/>
              <a:pPr>
                <a:defRPr/>
              </a:pPr>
              <a:t>‹N›</a:t>
            </a:fld>
            <a:endParaRPr lang="it-IT"/>
          </a:p>
        </p:txBody>
      </p:sp>
    </p:spTree>
    <p:extLst>
      <p:ext uri="{BB962C8B-B14F-4D97-AF65-F5344CB8AC3E}">
        <p14:creationId xmlns:p14="http://schemas.microsoft.com/office/powerpoint/2010/main" val="855405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B96FA5B-AC2F-48D5-A5F7-F897D50402EE}" type="slidenum">
              <a:rPr lang="it-IT"/>
              <a:pPr>
                <a:defRPr/>
              </a:pPr>
              <a:t>‹N›</a:t>
            </a:fld>
            <a:endParaRPr lang="it-IT"/>
          </a:p>
        </p:txBody>
      </p:sp>
    </p:spTree>
    <p:extLst>
      <p:ext uri="{BB962C8B-B14F-4D97-AF65-F5344CB8AC3E}">
        <p14:creationId xmlns:p14="http://schemas.microsoft.com/office/powerpoint/2010/main" val="226190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contenuto">
    <p:spTree>
      <p:nvGrpSpPr>
        <p:cNvPr id="1" name=""/>
        <p:cNvGrpSpPr/>
        <p:nvPr/>
      </p:nvGrpSpPr>
      <p:grpSpPr>
        <a:xfrm>
          <a:off x="0" y="0"/>
          <a:ext cx="0" cy="0"/>
          <a:chOff x="0" y="0"/>
          <a:chExt cx="0" cy="0"/>
        </a:xfrm>
      </p:grpSpPr>
      <p:pic>
        <p:nvPicPr>
          <p:cNvPr id="2" name="Picture 3" descr="C:\Users\giuseppe.arcidiacono\Documents\arcea_cartella_aperta.jpg"/>
          <p:cNvPicPr>
            <a:picLocks noChangeAspect="1" noChangeArrowheads="1"/>
          </p:cNvPicPr>
          <p:nvPr userDrawn="1"/>
        </p:nvPicPr>
        <p:blipFill>
          <a:blip r:embed="rId2">
            <a:extLst>
              <a:ext uri="{28A0092B-C50C-407E-A947-70E740481C1C}">
                <a14:useLocalDpi xmlns:a14="http://schemas.microsoft.com/office/drawing/2010/main" val="0"/>
              </a:ext>
            </a:extLst>
          </a:blip>
          <a:srcRect l="53937" t="20322" b="68738"/>
          <a:stretch>
            <a:fillRect/>
          </a:stretch>
        </p:blipFill>
        <p:spPr bwMode="auto">
          <a:xfrm>
            <a:off x="2124075" y="119063"/>
            <a:ext cx="49133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 y="3741738"/>
            <a:ext cx="91440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230141"/>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9F95AE6-5BED-4624-BCDF-E9E064D8577D}" type="slidenum">
              <a:rPr lang="it-IT"/>
              <a:pPr>
                <a:defRPr/>
              </a:pPr>
              <a:t>‹N›</a:t>
            </a:fld>
            <a:endParaRPr lang="it-IT"/>
          </a:p>
        </p:txBody>
      </p:sp>
    </p:spTree>
    <p:extLst>
      <p:ext uri="{BB962C8B-B14F-4D97-AF65-F5344CB8AC3E}">
        <p14:creationId xmlns:p14="http://schemas.microsoft.com/office/powerpoint/2010/main" val="3383345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485BFF5-8630-411C-B1D3-F177618704B5}" type="slidenum">
              <a:rPr lang="it-IT"/>
              <a:pPr>
                <a:defRPr/>
              </a:pPr>
              <a:t>‹N›</a:t>
            </a:fld>
            <a:endParaRPr lang="it-IT"/>
          </a:p>
        </p:txBody>
      </p:sp>
    </p:spTree>
    <p:extLst>
      <p:ext uri="{BB962C8B-B14F-4D97-AF65-F5344CB8AC3E}">
        <p14:creationId xmlns:p14="http://schemas.microsoft.com/office/powerpoint/2010/main" val="44011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27/04/2021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B8A1C8E-B638-448F-8183-123C63AD4843}" type="slidenum">
              <a:rPr lang="it-IT"/>
              <a:pPr>
                <a:defRPr/>
              </a:pPr>
              <a:t>‹N›</a:t>
            </a:fld>
            <a:endParaRPr lang="it-IT"/>
          </a:p>
        </p:txBody>
      </p:sp>
    </p:spTree>
    <p:extLst>
      <p:ext uri="{BB962C8B-B14F-4D97-AF65-F5344CB8AC3E}">
        <p14:creationId xmlns:p14="http://schemas.microsoft.com/office/powerpoint/2010/main" val="3651253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27/04/2021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D2F9952-9F9B-402F-A2A6-8674B766E6C0}" type="slidenum">
              <a:rPr lang="it-IT"/>
              <a:pPr>
                <a:defRPr/>
              </a:pPr>
              <a:t>‹N›</a:t>
            </a:fld>
            <a:endParaRPr lang="it-IT"/>
          </a:p>
        </p:txBody>
      </p:sp>
    </p:spTree>
    <p:extLst>
      <p:ext uri="{BB962C8B-B14F-4D97-AF65-F5344CB8AC3E}">
        <p14:creationId xmlns:p14="http://schemas.microsoft.com/office/powerpoint/2010/main" val="56999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27/04/2021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F68FDBC-F6A8-4BAA-AF7F-AF755112E308}" type="slidenum">
              <a:rPr lang="it-IT"/>
              <a:pPr>
                <a:defRPr/>
              </a:pPr>
              <a:t>‹N›</a:t>
            </a:fld>
            <a:endParaRPr lang="it-IT"/>
          </a:p>
        </p:txBody>
      </p:sp>
    </p:spTree>
    <p:extLst>
      <p:ext uri="{BB962C8B-B14F-4D97-AF65-F5344CB8AC3E}">
        <p14:creationId xmlns:p14="http://schemas.microsoft.com/office/powerpoint/2010/main" val="3447538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27/04/2021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0D4EE0F-773E-4BE9-8145-6279EE8023AA}" type="slidenum">
              <a:rPr lang="it-IT"/>
              <a:pPr>
                <a:defRPr/>
              </a:pPr>
              <a:t>‹N›</a:t>
            </a:fld>
            <a:endParaRPr lang="it-IT"/>
          </a:p>
        </p:txBody>
      </p:sp>
    </p:spTree>
    <p:extLst>
      <p:ext uri="{BB962C8B-B14F-4D97-AF65-F5344CB8AC3E}">
        <p14:creationId xmlns:p14="http://schemas.microsoft.com/office/powerpoint/2010/main" val="3761140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27/04/2021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D113AA3-52FD-4AC4-A78A-966F871B5394}" type="slidenum">
              <a:rPr lang="it-IT"/>
              <a:pPr>
                <a:defRPr/>
              </a:pPr>
              <a:t>‹N›</a:t>
            </a:fld>
            <a:endParaRPr lang="it-IT"/>
          </a:p>
        </p:txBody>
      </p:sp>
    </p:spTree>
    <p:extLst>
      <p:ext uri="{BB962C8B-B14F-4D97-AF65-F5344CB8AC3E}">
        <p14:creationId xmlns:p14="http://schemas.microsoft.com/office/powerpoint/2010/main" val="743311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27/04/2021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BF4CC5A-D188-4995-9531-6C3052A85DC9}" type="slidenum">
              <a:rPr lang="it-IT"/>
              <a:pPr>
                <a:defRPr/>
              </a:pPr>
              <a:t>‹N›</a:t>
            </a:fld>
            <a:endParaRPr lang="it-IT"/>
          </a:p>
        </p:txBody>
      </p:sp>
    </p:spTree>
    <p:extLst>
      <p:ext uri="{BB962C8B-B14F-4D97-AF65-F5344CB8AC3E}">
        <p14:creationId xmlns:p14="http://schemas.microsoft.com/office/powerpoint/2010/main" val="3974711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E327417-C278-4318-A25D-C1AB08DE9FEA}" type="slidenum">
              <a:rPr lang="it-IT"/>
              <a:pPr>
                <a:defRPr/>
              </a:pPr>
              <a:t>‹N›</a:t>
            </a:fld>
            <a:endParaRPr lang="it-IT"/>
          </a:p>
        </p:txBody>
      </p:sp>
    </p:spTree>
    <p:extLst>
      <p:ext uri="{BB962C8B-B14F-4D97-AF65-F5344CB8AC3E}">
        <p14:creationId xmlns:p14="http://schemas.microsoft.com/office/powerpoint/2010/main" val="3684057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248F85-ADB0-469B-B3E5-901703AE60F3}" type="slidenum">
              <a:rPr lang="it-IT"/>
              <a:pPr>
                <a:defRPr/>
              </a:pPr>
              <a:t>‹N›</a:t>
            </a:fld>
            <a:endParaRPr lang="it-IT"/>
          </a:p>
        </p:txBody>
      </p:sp>
    </p:spTree>
    <p:extLst>
      <p:ext uri="{BB962C8B-B14F-4D97-AF65-F5344CB8AC3E}">
        <p14:creationId xmlns:p14="http://schemas.microsoft.com/office/powerpoint/2010/main" val="252866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ringraziamenti">
    <p:spTree>
      <p:nvGrpSpPr>
        <p:cNvPr id="1" name=""/>
        <p:cNvGrpSpPr/>
        <p:nvPr/>
      </p:nvGrpSpPr>
      <p:grpSpPr>
        <a:xfrm>
          <a:off x="0" y="0"/>
          <a:ext cx="0" cy="0"/>
          <a:chOff x="0" y="0"/>
          <a:chExt cx="0" cy="0"/>
        </a:xfrm>
      </p:grpSpPr>
      <p:grpSp>
        <p:nvGrpSpPr>
          <p:cNvPr id="2" name="Gruppo 5"/>
          <p:cNvGrpSpPr>
            <a:grpSpLocks/>
          </p:cNvGrpSpPr>
          <p:nvPr userDrawn="1"/>
        </p:nvGrpSpPr>
        <p:grpSpPr bwMode="auto">
          <a:xfrm>
            <a:off x="1357313" y="2820988"/>
            <a:ext cx="6429375" cy="1216025"/>
            <a:chOff x="0" y="103170"/>
            <a:chExt cx="6429420" cy="1216800"/>
          </a:xfrm>
        </p:grpSpPr>
        <p:sp>
          <p:nvSpPr>
            <p:cNvPr id="3" name="Rettangolo arrotondato 2"/>
            <p:cNvSpPr/>
            <p:nvPr userDrawn="1"/>
          </p:nvSpPr>
          <p:spPr>
            <a:xfrm>
              <a:off x="0" y="103170"/>
              <a:ext cx="6429420" cy="12168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ttangolo 3"/>
            <p:cNvSpPr/>
            <p:nvPr userDrawn="1"/>
          </p:nvSpPr>
          <p:spPr>
            <a:xfrm>
              <a:off x="58737" y="161944"/>
              <a:ext cx="6311944" cy="109925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eaLnBrk="1" fontAlgn="auto" hangingPunct="1">
                <a:spcBef>
                  <a:spcPts val="0"/>
                </a:spcBef>
                <a:spcAft>
                  <a:spcPts val="0"/>
                </a:spcAft>
                <a:defRPr/>
              </a:pPr>
              <a:r>
                <a:rPr lang="it-IT" sz="2800" dirty="0"/>
                <a:t>Grazie per l’attenzione</a:t>
              </a:r>
            </a:p>
          </p:txBody>
        </p:sp>
      </p:grpSp>
      <p:sp>
        <p:nvSpPr>
          <p:cNvPr id="5" name="CasellaDiTesto 4"/>
          <p:cNvSpPr txBox="1">
            <a:spLocks noChangeArrowheads="1"/>
          </p:cNvSpPr>
          <p:nvPr userDrawn="1"/>
        </p:nvSpPr>
        <p:spPr bwMode="auto">
          <a:xfrm>
            <a:off x="1652588" y="5372100"/>
            <a:ext cx="5838825" cy="1230313"/>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a:solidFill>
                  <a:srgbClr val="A6A6A6"/>
                </a:solidFill>
                <a:latin typeface="Calibri" pitchFamily="34" charset="0"/>
              </a:rPr>
              <a:t>ARCEA</a:t>
            </a:r>
          </a:p>
          <a:p>
            <a:pPr algn="ctr" eaLnBrk="1" hangingPunct="1">
              <a:defRPr/>
            </a:pPr>
            <a:r>
              <a:rPr lang="it-IT" sz="1400" b="1">
                <a:solidFill>
                  <a:srgbClr val="A6A6A6"/>
                </a:solidFill>
                <a:latin typeface="Calibri" pitchFamily="34" charset="0"/>
              </a:rPr>
              <a:t>Agenzia Regione Calabria per le Erogazioni in Agricoltura</a:t>
            </a:r>
          </a:p>
          <a:p>
            <a:pPr algn="ctr" eaLnBrk="1" hangingPunct="1">
              <a:defRPr/>
            </a:pPr>
            <a:r>
              <a:rPr lang="it-IT" sz="1400" b="1">
                <a:solidFill>
                  <a:srgbClr val="A6A6A6"/>
                </a:solidFill>
                <a:latin typeface="Calibri" pitchFamily="34" charset="0"/>
              </a:rPr>
              <a:t>Via E. Molè – 88100 CATANZARO </a:t>
            </a:r>
          </a:p>
          <a:p>
            <a:pPr algn="ctr" eaLnBrk="1" hangingPunct="1">
              <a:defRPr/>
            </a:pPr>
            <a:r>
              <a:rPr lang="it-IT" sz="1400" b="1">
                <a:solidFill>
                  <a:srgbClr val="A6A6A6"/>
                </a:solidFill>
                <a:latin typeface="Calibri" pitchFamily="34" charset="0"/>
              </a:rPr>
              <a:t>Tel. 0961\750564 - Fax. 0961\750338 – </a:t>
            </a:r>
            <a:r>
              <a:rPr lang="it-IT" sz="1400" b="1">
                <a:solidFill>
                  <a:srgbClr val="A6A6A6"/>
                </a:solidFill>
                <a:latin typeface="Calibri" pitchFamily="34" charset="0"/>
                <a:hlinkClick r:id="rId2"/>
              </a:rPr>
              <a:t>info@arcea.it</a:t>
            </a:r>
            <a:r>
              <a:rPr lang="it-IT" sz="1400" b="1">
                <a:solidFill>
                  <a:srgbClr val="A6A6A6"/>
                </a:solidFill>
                <a:latin typeface="Calibri" pitchFamily="34" charset="0"/>
              </a:rPr>
              <a:t>  - </a:t>
            </a:r>
            <a:r>
              <a:rPr lang="it-IT" sz="1400" b="1">
                <a:solidFill>
                  <a:srgbClr val="A6A6A6"/>
                </a:solidFill>
                <a:latin typeface="Calibri" pitchFamily="34" charset="0"/>
                <a:hlinkClick r:id="rId3"/>
              </a:rPr>
              <a:t>http://www.arcea.it</a:t>
            </a:r>
            <a:r>
              <a:rPr lang="it-IT" sz="1400" b="1">
                <a:solidFill>
                  <a:srgbClr val="A6A6A6"/>
                </a:solidFill>
                <a:latin typeface="Calibri" pitchFamily="34" charset="0"/>
              </a:rPr>
              <a:t> </a:t>
            </a:r>
          </a:p>
          <a:p>
            <a:pPr algn="ctr" eaLnBrk="1" hangingPunct="1">
              <a:defRPr/>
            </a:pPr>
            <a:endParaRPr lang="it-IT">
              <a:solidFill>
                <a:srgbClr val="A6A6A6"/>
              </a:solidFill>
              <a:latin typeface="Calibri" pitchFamily="34" charset="0"/>
            </a:endParaRPr>
          </a:p>
        </p:txBody>
      </p:sp>
      <p:pic>
        <p:nvPicPr>
          <p:cNvPr id="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571750" y="642938"/>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09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hiusura">
    <p:spTree>
      <p:nvGrpSpPr>
        <p:cNvPr id="1" name=""/>
        <p:cNvGrpSpPr/>
        <p:nvPr/>
      </p:nvGrpSpPr>
      <p:grpSpPr>
        <a:xfrm>
          <a:off x="0" y="0"/>
          <a:ext cx="0" cy="0"/>
          <a:chOff x="0" y="0"/>
          <a:chExt cx="0" cy="0"/>
        </a:xfrm>
      </p:grpSpPr>
      <p:sp>
        <p:nvSpPr>
          <p:cNvPr id="2" name="CasellaDiTesto 1"/>
          <p:cNvSpPr txBox="1">
            <a:spLocks noChangeArrowheads="1"/>
          </p:cNvSpPr>
          <p:nvPr userDrawn="1"/>
        </p:nvSpPr>
        <p:spPr bwMode="auto">
          <a:xfrm>
            <a:off x="1673225" y="5372100"/>
            <a:ext cx="5797550" cy="954088"/>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a:solidFill>
                  <a:srgbClr val="A6A6A6"/>
                </a:solidFill>
                <a:latin typeface="Calibri" pitchFamily="34" charset="0"/>
              </a:rPr>
              <a:t>ARCEA</a:t>
            </a:r>
          </a:p>
          <a:p>
            <a:pPr algn="ctr" eaLnBrk="1" hangingPunct="1">
              <a:defRPr/>
            </a:pPr>
            <a:r>
              <a:rPr lang="it-IT" sz="1400" b="1">
                <a:solidFill>
                  <a:srgbClr val="A6A6A6"/>
                </a:solidFill>
                <a:latin typeface="Calibri" pitchFamily="34" charset="0"/>
              </a:rPr>
              <a:t>Agenzia Regione Calabria per le Erogazioni in Agricoltura</a:t>
            </a:r>
          </a:p>
          <a:p>
            <a:pPr algn="ctr" eaLnBrk="1" hangingPunct="1">
              <a:defRPr/>
            </a:pPr>
            <a:r>
              <a:rPr lang="it-IT" sz="1400" b="1">
                <a:solidFill>
                  <a:srgbClr val="A6A6A6"/>
                </a:solidFill>
                <a:latin typeface="Calibri" pitchFamily="34" charset="0"/>
              </a:rPr>
              <a:t>Via E. Molè – 88100 CATANZARO </a:t>
            </a:r>
          </a:p>
          <a:p>
            <a:pPr algn="ctr" eaLnBrk="1" hangingPunct="1">
              <a:defRPr/>
            </a:pPr>
            <a:r>
              <a:rPr lang="it-IT" sz="1400" b="1">
                <a:solidFill>
                  <a:srgbClr val="A6A6A6"/>
                </a:solidFill>
                <a:latin typeface="Calibri" pitchFamily="34" charset="0"/>
              </a:rPr>
              <a:t>Tel. 0961\750564 - Fax. 0961\750338 – </a:t>
            </a:r>
            <a:r>
              <a:rPr lang="it-IT" sz="1400" b="1">
                <a:solidFill>
                  <a:srgbClr val="A6A6A6"/>
                </a:solidFill>
                <a:latin typeface="Calibri" pitchFamily="34" charset="0"/>
                <a:hlinkClick r:id="rId2"/>
              </a:rPr>
              <a:t>info@arcea.it</a:t>
            </a:r>
            <a:r>
              <a:rPr lang="it-IT" sz="1400" b="1">
                <a:solidFill>
                  <a:srgbClr val="A6A6A6"/>
                </a:solidFill>
                <a:latin typeface="Calibri" pitchFamily="34" charset="0"/>
              </a:rPr>
              <a:t>  - </a:t>
            </a:r>
            <a:r>
              <a:rPr lang="it-IT" sz="1400" b="1">
                <a:solidFill>
                  <a:srgbClr val="A6A6A6"/>
                </a:solidFill>
                <a:latin typeface="Calibri" pitchFamily="34" charset="0"/>
                <a:hlinkClick r:id="rId3"/>
              </a:rPr>
              <a:t>http://www.arcea.it</a:t>
            </a:r>
            <a:endParaRPr lang="it-IT" sz="1400">
              <a:solidFill>
                <a:srgbClr val="A6A6A6"/>
              </a:solidFill>
              <a:latin typeface="Calibri" pitchFamily="34" charset="0"/>
            </a:endParaRPr>
          </a:p>
        </p:txBody>
      </p:sp>
      <p:pic>
        <p:nvPicPr>
          <p:cNvPr id="3"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714625" y="2857500"/>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28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3E963258-A4DC-4E98-AA83-4C6295DC088B}"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C9AF6B-3222-4993-ACE2-E8240E256062}" type="slidenum">
              <a:rPr lang="it-IT"/>
              <a:pPr>
                <a:defRPr/>
              </a:pPr>
              <a:t>‹N›</a:t>
            </a:fld>
            <a:endParaRPr lang="it-IT"/>
          </a:p>
        </p:txBody>
      </p:sp>
    </p:spTree>
    <p:extLst>
      <p:ext uri="{BB962C8B-B14F-4D97-AF65-F5344CB8AC3E}">
        <p14:creationId xmlns:p14="http://schemas.microsoft.com/office/powerpoint/2010/main" val="299540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3BD089-E511-4094-B1D6-41C83815BD7F}" type="slidenum">
              <a:rPr lang="it-IT"/>
              <a:pPr>
                <a:defRPr/>
              </a:pPr>
              <a:t>‹N›</a:t>
            </a:fld>
            <a:endParaRPr lang="it-IT"/>
          </a:p>
        </p:txBody>
      </p:sp>
    </p:spTree>
    <p:extLst>
      <p:ext uri="{BB962C8B-B14F-4D97-AF65-F5344CB8AC3E}">
        <p14:creationId xmlns:p14="http://schemas.microsoft.com/office/powerpoint/2010/main" val="322451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5F48057-2697-431C-932C-31AE212F72E4}" type="slidenum">
              <a:rPr lang="it-IT"/>
              <a:pPr>
                <a:defRPr/>
              </a:pPr>
              <a:t>‹N›</a:t>
            </a:fld>
            <a:endParaRPr lang="it-IT"/>
          </a:p>
        </p:txBody>
      </p:sp>
    </p:spTree>
    <p:extLst>
      <p:ext uri="{BB962C8B-B14F-4D97-AF65-F5344CB8AC3E}">
        <p14:creationId xmlns:p14="http://schemas.microsoft.com/office/powerpoint/2010/main" val="283484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27/04/2021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DCFC6BC-761A-4A5E-8F36-D29257D1CE08}" type="slidenum">
              <a:rPr lang="it-IT"/>
              <a:pPr>
                <a:defRPr/>
              </a:pPr>
              <a:t>‹N›</a:t>
            </a:fld>
            <a:endParaRPr lang="it-IT"/>
          </a:p>
        </p:txBody>
      </p:sp>
    </p:spTree>
    <p:extLst>
      <p:ext uri="{BB962C8B-B14F-4D97-AF65-F5344CB8AC3E}">
        <p14:creationId xmlns:p14="http://schemas.microsoft.com/office/powerpoint/2010/main" val="3789967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3E1C055-099F-4B55-AED9-122FC9394860}" type="datetime1">
              <a:rPr lang="it-IT"/>
              <a:pPr>
                <a:defRPr/>
              </a:pPr>
              <a:t>27/04/2021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it-IT"/>
              <a:t>Nome Cognome Relatore Ruolo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9FA9ABF-B722-4928-A57D-35AC10F9A3D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02754A71-0EB8-4634-903F-8420511BA8BD}" type="datetimeFigureOut">
              <a:rPr lang="it-IT"/>
              <a:pPr>
                <a:defRPr/>
              </a:pPr>
              <a:t>27/04/2021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defRPr>
            </a:lvl1pPr>
          </a:lstStyle>
          <a:p>
            <a:pPr>
              <a:defRPr/>
            </a:pPr>
            <a:fld id="{61712BFE-9B6D-4764-909C-9A9FAFD3FD7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9B3021-8F0B-4BF8-B304-C5FCCE06E2BA}" type="datetimeFigureOut">
              <a:rPr lang="it-IT"/>
              <a:pPr>
                <a:defRPr/>
              </a:pPr>
              <a:t>27/04/2021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55F0A87-460F-41BC-92BE-63A14ED2100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409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9DDABFE-5DD5-4871-B975-208E8B0253AC}" type="datetimeFigureOut">
              <a:rPr lang="it-IT"/>
              <a:pPr>
                <a:defRPr/>
              </a:pPr>
              <a:t>27/04/2021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250B7F1B-9486-4C2C-B4B4-CAEC31890DC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8.xml.rels><?xml version="1.0" encoding="UTF-8" standalone="yes"?>
<Relationships xmlns="http://schemas.openxmlformats.org/package/2006/relationships"><Relationship Id="rId8" Type="http://schemas.openxmlformats.org/officeDocument/2006/relationships/diagramQuickStyle" Target="../diagrams/quickStyle24.xml"/><Relationship Id="rId3" Type="http://schemas.openxmlformats.org/officeDocument/2006/relationships/image" Target="../media/image18.jpeg"/><Relationship Id="rId7" Type="http://schemas.openxmlformats.org/officeDocument/2006/relationships/diagramLayout" Target="../diagrams/layout24.xml"/><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diagramData" Target="../diagrams/data24.xml"/><Relationship Id="rId5" Type="http://schemas.openxmlformats.org/officeDocument/2006/relationships/image" Target="../media/image20.gif"/><Relationship Id="rId10" Type="http://schemas.microsoft.com/office/2007/relationships/diagramDrawing" Target="../diagrams/drawing24.xml"/><Relationship Id="rId4" Type="http://schemas.openxmlformats.org/officeDocument/2006/relationships/image" Target="../media/image19.jpeg"/><Relationship Id="rId9" Type="http://schemas.openxmlformats.org/officeDocument/2006/relationships/diagramColors" Target="../diagrams/colors24.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image" Target="../media/image33.png"/><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32.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quarter" idx="4294967295"/>
          </p:nvPr>
        </p:nvSpPr>
        <p:spPr>
          <a:xfrm>
            <a:off x="0" y="6356350"/>
            <a:ext cx="2133600" cy="365125"/>
          </a:xfrm>
        </p:spPr>
        <p:txBody>
          <a:bodyPr/>
          <a:lstStyle/>
          <a:p>
            <a:pPr>
              <a:defRPr/>
            </a:pPr>
            <a:fld id="{F2AE33A5-A68A-4E95-9526-777D0CFF171B}" type="datetime1">
              <a:rPr lang="it-IT" smtClean="0"/>
              <a:pPr>
                <a:defRPr/>
              </a:pPr>
              <a:t>27/04/2021</a:t>
            </a:fld>
            <a:endParaRPr lang="it-IT" dirty="0"/>
          </a:p>
        </p:txBody>
      </p:sp>
      <p:sp>
        <p:nvSpPr>
          <p:cNvPr id="13315" name="Segnaposto numero diapositiva 3"/>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CC692BA-9458-47F3-9201-DE3CF28A3133}" type="slidenum">
              <a:rPr lang="it-IT" altLang="it-IT" smtClean="0">
                <a:solidFill>
                  <a:srgbClr val="898989"/>
                </a:solidFill>
                <a:latin typeface="Calibri" pitchFamily="34" charset="0"/>
              </a:rPr>
              <a:pPr/>
              <a:t>1</a:t>
            </a:fld>
            <a:endParaRPr lang="it-IT" altLang="it-IT">
              <a:solidFill>
                <a:srgbClr val="898989"/>
              </a:solidFill>
              <a:latin typeface="Calibri" pitchFamily="34" charset="0"/>
            </a:endParaRPr>
          </a:p>
        </p:txBody>
      </p:sp>
      <p:sp>
        <p:nvSpPr>
          <p:cNvPr id="13316" name="AutoShape 2" descr="http://webmail.arcea.it/?_task=mail&amp;_action=get&amp;_mbox=INBOX&amp;_uid=25519&amp;_part=2"/>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latin typeface="Arial" pitchFamily="34" charset="0"/>
            </a:endParaRPr>
          </a:p>
        </p:txBody>
      </p:sp>
      <p:sp>
        <p:nvSpPr>
          <p:cNvPr id="13317" name="CasellaDiTesto 7"/>
          <p:cNvSpPr txBox="1">
            <a:spLocks noChangeArrowheads="1"/>
          </p:cNvSpPr>
          <p:nvPr/>
        </p:nvSpPr>
        <p:spPr bwMode="auto">
          <a:xfrm>
            <a:off x="0" y="1340768"/>
            <a:ext cx="91440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it-IT" altLang="it-IT" sz="600" b="1" dirty="0">
              <a:solidFill>
                <a:schemeClr val="tx2"/>
              </a:solidFill>
              <a:latin typeface="Avenir Next Condensed Demi Bold"/>
              <a:ea typeface="Avenir Next Condensed Demi Bold"/>
              <a:cs typeface="Avenir Next Condensed Demi Bold"/>
            </a:endParaRPr>
          </a:p>
          <a:p>
            <a:pPr algn="ctr" eaLnBrk="1" hangingPunct="1"/>
            <a:endParaRPr lang="it-IT" altLang="it-IT" sz="2400" b="1" dirty="0">
              <a:solidFill>
                <a:schemeClr val="tx2"/>
              </a:solidFill>
              <a:latin typeface="Avenir Next Condensed Demi Bold"/>
              <a:ea typeface="Avenir Next Condensed Demi Bold"/>
              <a:cs typeface="Avenir Next Condensed Demi Bold"/>
            </a:endParaRPr>
          </a:p>
          <a:p>
            <a:pPr algn="ctr" eaLnBrk="1" hangingPunct="1"/>
            <a:r>
              <a:rPr lang="it-IT" altLang="it-IT" sz="3600" b="1" dirty="0">
                <a:solidFill>
                  <a:schemeClr val="tx2"/>
                </a:solidFill>
                <a:latin typeface="Avenir Next Condensed Demi Bold"/>
                <a:ea typeface="Avenir Next Condensed Demi Bold"/>
                <a:cs typeface="Avenir Next Condensed Demi Bold"/>
              </a:rPr>
              <a:t>LA RELAZIONE FINALE SUL CICLO DELLA PERFORMANCE ANNO 2019 </a:t>
            </a:r>
            <a:endParaRPr lang="it-IT" altLang="it-IT" sz="600" b="1" dirty="0">
              <a:solidFill>
                <a:schemeClr val="tx2"/>
              </a:solidFill>
            </a:endParaRPr>
          </a:p>
          <a:p>
            <a:pPr algn="ctr" eaLnBrk="1" hangingPunct="1"/>
            <a:endParaRPr lang="it-IT" altLang="it-IT" dirty="0">
              <a:latin typeface="Arial" pitchFamily="34" charset="0"/>
            </a:endParaRPr>
          </a:p>
          <a:p>
            <a:pPr algn="ctr" eaLnBrk="1" hangingPunct="1"/>
            <a:endParaRPr lang="it-IT" altLang="it-IT" dirty="0">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10</a:t>
            </a:fld>
            <a:endParaRPr lang="it-IT"/>
          </a:p>
        </p:txBody>
      </p:sp>
      <p:pic>
        <p:nvPicPr>
          <p:cNvPr id="7" name="Immagine 6"/>
          <p:cNvPicPr>
            <a:picLocks noChangeAspect="1"/>
          </p:cNvPicPr>
          <p:nvPr/>
        </p:nvPicPr>
        <p:blipFill>
          <a:blip r:embed="rId2"/>
          <a:stretch>
            <a:fillRect/>
          </a:stretch>
        </p:blipFill>
        <p:spPr>
          <a:xfrm>
            <a:off x="539552" y="168972"/>
            <a:ext cx="7776864" cy="4950510"/>
          </a:xfrm>
          <a:prstGeom prst="rect">
            <a:avLst/>
          </a:prstGeom>
        </p:spPr>
      </p:pic>
    </p:spTree>
    <p:extLst>
      <p:ext uri="{BB962C8B-B14F-4D97-AF65-F5344CB8AC3E}">
        <p14:creationId xmlns:p14="http://schemas.microsoft.com/office/powerpoint/2010/main" val="337685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5496" y="764705"/>
            <a:ext cx="7416824" cy="26545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667443572"/>
              </p:ext>
            </p:extLst>
          </p:nvPr>
        </p:nvGraphicFramePr>
        <p:xfrm>
          <a:off x="107505" y="-604505"/>
          <a:ext cx="8208911" cy="4033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arrotondato 4"/>
          <p:cNvSpPr/>
          <p:nvPr/>
        </p:nvSpPr>
        <p:spPr>
          <a:xfrm>
            <a:off x="179512" y="4271465"/>
            <a:ext cx="2016224" cy="8115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Indicatori di impatto (4)</a:t>
            </a:r>
          </a:p>
        </p:txBody>
      </p:sp>
      <p:cxnSp>
        <p:nvCxnSpPr>
          <p:cNvPr id="7" name="Connettore 2 6"/>
          <p:cNvCxnSpPr>
            <a:stCxn id="5" idx="0"/>
          </p:cNvCxnSpPr>
          <p:nvPr/>
        </p:nvCxnSpPr>
        <p:spPr>
          <a:xfrm flipV="1">
            <a:off x="1187624" y="2564906"/>
            <a:ext cx="0" cy="17065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3203848" y="4138627"/>
            <a:ext cx="3960440" cy="1077218"/>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r>
              <a:rPr lang="it-IT" sz="1600" dirty="0"/>
              <a:t>Strumenti di rilevazione delle conseguenze derivanti dalle azioni intraprese dall’Agenzia per favorire lo sviluppo del contesto territoriale di riferimento</a:t>
            </a:r>
          </a:p>
        </p:txBody>
      </p:sp>
      <p:cxnSp>
        <p:nvCxnSpPr>
          <p:cNvPr id="15" name="Connettore 1 14"/>
          <p:cNvCxnSpPr/>
          <p:nvPr/>
        </p:nvCxnSpPr>
        <p:spPr>
          <a:xfrm>
            <a:off x="2699792" y="6130751"/>
            <a:ext cx="43204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1853444" y="0"/>
            <a:ext cx="6282444" cy="584775"/>
          </a:xfrm>
          <a:prstGeom prst="rect">
            <a:avLst/>
          </a:prstGeom>
        </p:spPr>
        <p:txBody>
          <a:bodyPr wrap="square">
            <a:spAutoFit/>
          </a:bodyPr>
          <a:lstStyle/>
          <a:p>
            <a:pPr lvl="0" algn="ctr"/>
            <a:r>
              <a:rPr lang="it-IT" sz="3200" dirty="0">
                <a:solidFill>
                  <a:srgbClr val="1F497D"/>
                </a:solidFill>
              </a:rPr>
              <a:t>L’Albero della Performance </a:t>
            </a:r>
          </a:p>
        </p:txBody>
      </p:sp>
      <p:cxnSp>
        <p:nvCxnSpPr>
          <p:cNvPr id="3" name="Connettore 1 2"/>
          <p:cNvCxnSpPr/>
          <p:nvPr/>
        </p:nvCxnSpPr>
        <p:spPr>
          <a:xfrm flipV="1">
            <a:off x="2195736" y="4687689"/>
            <a:ext cx="1008112" cy="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7668344" y="1491825"/>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b="1" dirty="0"/>
              <a:t>OUTPUT</a:t>
            </a:r>
          </a:p>
          <a:p>
            <a:pPr algn="ctr"/>
            <a:r>
              <a:rPr lang="it-IT" dirty="0"/>
              <a:t>(Valenza soprattutto «interna»)</a:t>
            </a:r>
          </a:p>
        </p:txBody>
      </p:sp>
      <p:sp>
        <p:nvSpPr>
          <p:cNvPr id="31" name="Rettangolo 30"/>
          <p:cNvSpPr/>
          <p:nvPr/>
        </p:nvSpPr>
        <p:spPr>
          <a:xfrm>
            <a:off x="7668344" y="4005064"/>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b="1" dirty="0"/>
              <a:t>OUTCOME</a:t>
            </a:r>
          </a:p>
          <a:p>
            <a:pPr algn="ctr"/>
            <a:r>
              <a:rPr lang="it-IT" dirty="0"/>
              <a:t>(Valenza soprattutto «esterna»)</a:t>
            </a:r>
          </a:p>
        </p:txBody>
      </p:sp>
    </p:spTree>
    <p:extLst>
      <p:ext uri="{BB962C8B-B14F-4D97-AF65-F5344CB8AC3E}">
        <p14:creationId xmlns:p14="http://schemas.microsoft.com/office/powerpoint/2010/main" val="142975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A2465B3-3C24-401D-B0D4-C0DA0823B2A4}"/>
              </a:ext>
            </a:extLst>
          </p:cNvPr>
          <p:cNvPicPr>
            <a:picLocks noChangeAspect="1"/>
          </p:cNvPicPr>
          <p:nvPr/>
        </p:nvPicPr>
        <p:blipFill>
          <a:blip r:embed="rId2"/>
          <a:stretch>
            <a:fillRect/>
          </a:stretch>
        </p:blipFill>
        <p:spPr>
          <a:xfrm>
            <a:off x="36183" y="877603"/>
            <a:ext cx="9071634" cy="5102794"/>
          </a:xfrm>
          <a:prstGeom prst="rect">
            <a:avLst/>
          </a:prstGeom>
        </p:spPr>
      </p:pic>
    </p:spTree>
    <p:extLst>
      <p:ext uri="{BB962C8B-B14F-4D97-AF65-F5344CB8AC3E}">
        <p14:creationId xmlns:p14="http://schemas.microsoft.com/office/powerpoint/2010/main" val="1152096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C4631D2-DDE6-47D9-AE9A-34FF5B69B371}"/>
              </a:ext>
            </a:extLst>
          </p:cNvPr>
          <p:cNvPicPr>
            <a:picLocks noChangeAspect="1"/>
          </p:cNvPicPr>
          <p:nvPr/>
        </p:nvPicPr>
        <p:blipFill>
          <a:blip r:embed="rId2"/>
          <a:stretch>
            <a:fillRect/>
          </a:stretch>
        </p:blipFill>
        <p:spPr>
          <a:xfrm>
            <a:off x="36183" y="877603"/>
            <a:ext cx="9071634" cy="5102794"/>
          </a:xfrm>
          <a:prstGeom prst="rect">
            <a:avLst/>
          </a:prstGeom>
        </p:spPr>
      </p:pic>
    </p:spTree>
    <p:extLst>
      <p:ext uri="{BB962C8B-B14F-4D97-AF65-F5344CB8AC3E}">
        <p14:creationId xmlns:p14="http://schemas.microsoft.com/office/powerpoint/2010/main" val="367899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425185996"/>
              </p:ext>
            </p:extLst>
          </p:nvPr>
        </p:nvGraphicFramePr>
        <p:xfrm>
          <a:off x="10795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Le</a:t>
            </a:r>
            <a:r>
              <a:rPr lang="it-IT" dirty="0"/>
              <a:t> </a:t>
            </a:r>
            <a:r>
              <a:rPr lang="it-IT" b="1" dirty="0">
                <a:solidFill>
                  <a:srgbClr val="1F497D"/>
                </a:solidFill>
              </a:rPr>
              <a:t>criticità riscontrate</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14</a:t>
            </a:fld>
            <a:endParaRPr lang="it-IT"/>
          </a:p>
        </p:txBody>
      </p:sp>
    </p:spTree>
    <p:extLst>
      <p:ext uri="{BB962C8B-B14F-4D97-AF65-F5344CB8AC3E}">
        <p14:creationId xmlns:p14="http://schemas.microsoft.com/office/powerpoint/2010/main" val="370111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20884229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Gli Obiettivi Strategici</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15</a:t>
            </a:fld>
            <a:endParaRPr lang="it-IT"/>
          </a:p>
        </p:txBody>
      </p:sp>
    </p:spTree>
    <p:extLst>
      <p:ext uri="{BB962C8B-B14F-4D97-AF65-F5344CB8AC3E}">
        <p14:creationId xmlns:p14="http://schemas.microsoft.com/office/powerpoint/2010/main" val="237347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63068389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 Indicatori di impatto</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16</a:t>
            </a:fld>
            <a:endParaRPr lang="it-IT"/>
          </a:p>
        </p:txBody>
      </p:sp>
    </p:spTree>
    <p:extLst>
      <p:ext uri="{BB962C8B-B14F-4D97-AF65-F5344CB8AC3E}">
        <p14:creationId xmlns:p14="http://schemas.microsoft.com/office/powerpoint/2010/main" val="2643083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endParaRPr lang="it-IT"/>
          </a:p>
        </p:txBody>
      </p:sp>
      <p:sp>
        <p:nvSpPr>
          <p:cNvPr id="6" name="Sottotitolo 5"/>
          <p:cNvSpPr>
            <a:spLocks noGrp="1"/>
          </p:cNvSpPr>
          <p:nvPr>
            <p:ph type="subTitle" idx="1"/>
          </p:nvPr>
        </p:nvSpPr>
        <p:spPr/>
        <p:txBody>
          <a:bodyPr/>
          <a:lstStyle/>
          <a:p>
            <a:endParaRPr lang="it-IT"/>
          </a:p>
        </p:txBody>
      </p:sp>
      <p:sp>
        <p:nvSpPr>
          <p:cNvPr id="4" name="Segnaposto data 3"/>
          <p:cNvSpPr>
            <a:spLocks noGrp="1"/>
          </p:cNvSpPr>
          <p:nvPr>
            <p:ph type="dt" sz="half" idx="10"/>
          </p:nvPr>
        </p:nvSpPr>
        <p:spPr>
          <a:prstGeom prst="rect">
            <a:avLst/>
          </a:prstGeom>
        </p:spPr>
        <p:txBody>
          <a:bodyPr/>
          <a:lstStyle/>
          <a:p>
            <a:endParaRPr lang="it-IT" dirty="0"/>
          </a:p>
        </p:txBody>
      </p:sp>
      <p:sp>
        <p:nvSpPr>
          <p:cNvPr id="5" name="Segnaposto numero diapositiva 4"/>
          <p:cNvSpPr>
            <a:spLocks noGrp="1"/>
          </p:cNvSpPr>
          <p:nvPr>
            <p:ph type="sldNum" sz="quarter" idx="12"/>
          </p:nvPr>
        </p:nvSpPr>
        <p:spPr>
          <a:prstGeom prst="rect">
            <a:avLst/>
          </a:prstGeom>
        </p:spPr>
        <p:txBody>
          <a:bodyPr/>
          <a:lstStyle/>
          <a:p>
            <a:fld id="{1702CDE7-171E-CB48-8875-FB83627CA2BB}" type="slidenum">
              <a:rPr lang="it-IT" smtClean="0"/>
              <a:pPr/>
              <a:t>17</a:t>
            </a:fld>
            <a:endParaRPr lang="it-IT"/>
          </a:p>
        </p:txBody>
      </p:sp>
      <p:sp>
        <p:nvSpPr>
          <p:cNvPr id="10" name="CasellaDiTesto 9"/>
          <p:cNvSpPr txBox="1"/>
          <p:nvPr/>
        </p:nvSpPr>
        <p:spPr>
          <a:xfrm>
            <a:off x="115416" y="-80752"/>
            <a:ext cx="8846893" cy="584776"/>
          </a:xfrm>
          <a:prstGeom prst="rect">
            <a:avLst/>
          </a:prstGeom>
          <a:noFill/>
        </p:spPr>
        <p:txBody>
          <a:bodyPr wrap="none" rtlCol="0">
            <a:spAutoFit/>
          </a:bodyPr>
          <a:lstStyle/>
          <a:p>
            <a:r>
              <a:rPr lang="it-IT" sz="3200" b="1" dirty="0">
                <a:solidFill>
                  <a:srgbClr val="1F497D"/>
                </a:solidFill>
              </a:rPr>
              <a:t>I Tre obiettivi strategici e gli indicatori di impatto</a:t>
            </a:r>
          </a:p>
        </p:txBody>
      </p:sp>
      <p:graphicFrame>
        <p:nvGraphicFramePr>
          <p:cNvPr id="7" name="Tabella 6">
            <a:extLst>
              <a:ext uri="{FF2B5EF4-FFF2-40B4-BE49-F238E27FC236}">
                <a16:creationId xmlns:a16="http://schemas.microsoft.com/office/drawing/2014/main" id="{D9E7FF6C-0071-4FA8-9B07-9D98B0D41F52}"/>
              </a:ext>
            </a:extLst>
          </p:cNvPr>
          <p:cNvGraphicFramePr>
            <a:graphicFrameLocks noGrp="1"/>
          </p:cNvGraphicFramePr>
          <p:nvPr>
            <p:extLst>
              <p:ext uri="{D42A27DB-BD31-4B8C-83A1-F6EECF244321}">
                <p14:modId xmlns:p14="http://schemas.microsoft.com/office/powerpoint/2010/main" val="4272568246"/>
              </p:ext>
            </p:extLst>
          </p:nvPr>
        </p:nvGraphicFramePr>
        <p:xfrm>
          <a:off x="147463" y="540576"/>
          <a:ext cx="8782798" cy="5779222"/>
        </p:xfrm>
        <a:graphic>
          <a:graphicData uri="http://schemas.openxmlformats.org/drawingml/2006/table">
            <a:tbl>
              <a:tblPr firstRow="1" firstCol="1" bandRow="1">
                <a:tableStyleId>{5C22544A-7EE6-4342-B048-85BDC9FD1C3A}</a:tableStyleId>
              </a:tblPr>
              <a:tblGrid>
                <a:gridCol w="1977885">
                  <a:extLst>
                    <a:ext uri="{9D8B030D-6E8A-4147-A177-3AD203B41FA5}">
                      <a16:colId xmlns:a16="http://schemas.microsoft.com/office/drawing/2014/main" val="1836943803"/>
                    </a:ext>
                  </a:extLst>
                </a:gridCol>
                <a:gridCol w="1821553">
                  <a:extLst>
                    <a:ext uri="{9D8B030D-6E8A-4147-A177-3AD203B41FA5}">
                      <a16:colId xmlns:a16="http://schemas.microsoft.com/office/drawing/2014/main" val="2339811229"/>
                    </a:ext>
                  </a:extLst>
                </a:gridCol>
                <a:gridCol w="1610766">
                  <a:extLst>
                    <a:ext uri="{9D8B030D-6E8A-4147-A177-3AD203B41FA5}">
                      <a16:colId xmlns:a16="http://schemas.microsoft.com/office/drawing/2014/main" val="1914016987"/>
                    </a:ext>
                  </a:extLst>
                </a:gridCol>
                <a:gridCol w="1844388">
                  <a:extLst>
                    <a:ext uri="{9D8B030D-6E8A-4147-A177-3AD203B41FA5}">
                      <a16:colId xmlns:a16="http://schemas.microsoft.com/office/drawing/2014/main" val="2543849279"/>
                    </a:ext>
                  </a:extLst>
                </a:gridCol>
                <a:gridCol w="1528206">
                  <a:extLst>
                    <a:ext uri="{9D8B030D-6E8A-4147-A177-3AD203B41FA5}">
                      <a16:colId xmlns:a16="http://schemas.microsoft.com/office/drawing/2014/main" val="3868556965"/>
                    </a:ext>
                  </a:extLst>
                </a:gridCol>
              </a:tblGrid>
              <a:tr h="536038">
                <a:tc>
                  <a:txBody>
                    <a:bodyPr/>
                    <a:lstStyle/>
                    <a:p>
                      <a:pPr algn="ctr">
                        <a:lnSpc>
                          <a:spcPct val="115000"/>
                        </a:lnSpc>
                      </a:pPr>
                      <a:r>
                        <a:rPr lang="it-IT" sz="1000" dirty="0">
                          <a:effectLst/>
                        </a:rPr>
                        <a:t>OBIETTIVO STRATEGICO</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dirty="0">
                          <a:effectLst/>
                        </a:rPr>
                        <a:t>INDICATORI DI IMPATTO</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a:effectLst/>
                        </a:rPr>
                        <a:t>VALORI AL 31/12/2019 DA PIANO</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a:effectLst/>
                        </a:rPr>
                        <a:t>VALORI CONSEGUITI AL 31/12/2019</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a:effectLst/>
                        </a:rPr>
                        <a:t>RAPPORTO TRA VALORE CONSEGUITO E TARGET PER L’INDICATORE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extLst>
                  <a:ext uri="{0D108BD9-81ED-4DB2-BD59-A6C34878D82A}">
                    <a16:rowId xmlns:a16="http://schemas.microsoft.com/office/drawing/2014/main" val="901166508"/>
                  </a:ext>
                </a:extLst>
              </a:tr>
              <a:tr h="1186151">
                <a:tc>
                  <a:txBody>
                    <a:bodyPr/>
                    <a:lstStyle/>
                    <a:p>
                      <a:pPr>
                        <a:lnSpc>
                          <a:spcPct val="115000"/>
                        </a:lnSpc>
                        <a:spcAft>
                          <a:spcPts val="600"/>
                        </a:spcAft>
                      </a:pPr>
                      <a:r>
                        <a:rPr lang="it-IT" sz="1000" dirty="0">
                          <a:effectLst/>
                        </a:rPr>
                        <a:t>1. Mantenimento dei criteri di riconoscimento quale Organismo Pagatore, ai sensi del Reg. (CE) n. 907/14 (peso: 40%)</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381" marR="60381" marT="0" marB="0"/>
                </a:tc>
                <a:tc>
                  <a:txBody>
                    <a:bodyPr/>
                    <a:lstStyle/>
                    <a:p>
                      <a:pPr algn="just">
                        <a:lnSpc>
                          <a:spcPct val="115000"/>
                        </a:lnSpc>
                      </a:pPr>
                      <a:r>
                        <a:rPr lang="it-IT" sz="1000" dirty="0">
                          <a:effectLst/>
                        </a:rPr>
                        <a:t>II1.1: Percentuale di ricevimenti dell’ufficio URCAA per i quali gli operatori CAA rilasciano un giudizio positivo (Fonte: Sistema informativo per la gestione degli appuntamenti online) </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dirty="0">
                          <a:effectLst/>
                        </a:rPr>
                        <a:t>Percentuale di ricevimenti dell’ufficio URCAA per i quali gli operatori CAA rilasciano un giudizio positivo &gt;= 60%</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dirty="0">
                          <a:effectLst/>
                        </a:rPr>
                        <a:t>95%</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a:effectLst/>
                        </a:rPr>
                        <a:t>100% </a:t>
                      </a:r>
                    </a:p>
                    <a:p>
                      <a:pPr algn="ctr">
                        <a:lnSpc>
                          <a:spcPct val="115000"/>
                        </a:lnSpc>
                      </a:pPr>
                      <a:r>
                        <a:rPr lang="it-IT" sz="1000">
                          <a:effectLst/>
                        </a:rPr>
                        <a:t> </a:t>
                      </a:r>
                    </a:p>
                    <a:p>
                      <a:pPr algn="ctr">
                        <a:lnSpc>
                          <a:spcPct val="115000"/>
                        </a:lnSpc>
                      </a:pPr>
                      <a:r>
                        <a:rPr lang="it-IT" sz="1000">
                          <a:effectLst/>
                        </a:rPr>
                        <a:t>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extLst>
                  <a:ext uri="{0D108BD9-81ED-4DB2-BD59-A6C34878D82A}">
                    <a16:rowId xmlns:a16="http://schemas.microsoft.com/office/drawing/2014/main" val="3545893753"/>
                  </a:ext>
                </a:extLst>
              </a:tr>
              <a:tr h="1202787">
                <a:tc rowSpan="2">
                  <a:txBody>
                    <a:bodyPr/>
                    <a:lstStyle/>
                    <a:p>
                      <a:pPr>
                        <a:lnSpc>
                          <a:spcPct val="115000"/>
                        </a:lnSpc>
                        <a:spcAft>
                          <a:spcPts val="600"/>
                        </a:spcAft>
                      </a:pPr>
                      <a:r>
                        <a:rPr lang="it-IT" sz="1000">
                          <a:effectLst/>
                        </a:rPr>
                        <a:t>2. Raggiungimento degli obiettivi di spesa previsti dai regolamenti comunitari di riferimento per i Fondi FEAGA e FEASR e perfezionamento dell’iter dei pagamenti (peso: 30%)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381" marR="60381" marT="0" marB="0"/>
                </a:tc>
                <a:tc>
                  <a:txBody>
                    <a:bodyPr/>
                    <a:lstStyle/>
                    <a:p>
                      <a:pPr algn="just">
                        <a:lnSpc>
                          <a:spcPct val="115000"/>
                        </a:lnSpc>
                      </a:pPr>
                      <a:r>
                        <a:rPr lang="it-IT" sz="1000">
                          <a:effectLst/>
                        </a:rPr>
                        <a:t>II.2.1 Raggiungimento del target relativo all’N+3 per il Fondo FEASR</a:t>
                      </a:r>
                    </a:p>
                    <a:p>
                      <a:pPr algn="just">
                        <a:lnSpc>
                          <a:spcPct val="115000"/>
                        </a:lnSpc>
                      </a:pPr>
                      <a:r>
                        <a:rPr lang="it-IT" sz="1000">
                          <a:effectLst/>
                        </a:rPr>
                        <a:t> </a:t>
                      </a:r>
                    </a:p>
                    <a:p>
                      <a:pPr algn="just">
                        <a:lnSpc>
                          <a:spcPct val="115000"/>
                        </a:lnSpc>
                      </a:pPr>
                      <a:r>
                        <a:rPr lang="it-IT" sz="1000">
                          <a:effectLst/>
                        </a:rPr>
                        <a:t>Riscontrabile dal Report di “Rete Rurale”</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a:effectLst/>
                        </a:rPr>
                        <a:t>Percentuale di realizzazione Delle spese dell’anno di Impegno 2016 pari al 100 %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dirty="0">
                          <a:effectLst/>
                        </a:rPr>
                        <a:t>100%</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dirty="0">
                          <a:effectLst/>
                        </a:rPr>
                        <a:t>100%</a:t>
                      </a:r>
                    </a:p>
                    <a:p>
                      <a:pPr algn="ctr">
                        <a:lnSpc>
                          <a:spcPct val="115000"/>
                        </a:lnSpc>
                      </a:pPr>
                      <a:r>
                        <a:rPr lang="it-IT" sz="1000" dirty="0">
                          <a:effectLst/>
                        </a:rPr>
                        <a:t> </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extLst>
                  <a:ext uri="{0D108BD9-81ED-4DB2-BD59-A6C34878D82A}">
                    <a16:rowId xmlns:a16="http://schemas.microsoft.com/office/drawing/2014/main" val="2212336371"/>
                  </a:ext>
                </a:extLst>
              </a:tr>
              <a:tr h="1008112">
                <a:tc vMerge="1">
                  <a:txBody>
                    <a:bodyPr/>
                    <a:lstStyle/>
                    <a:p>
                      <a:endParaRPr lang="it-IT"/>
                    </a:p>
                  </a:txBody>
                  <a:tcPr/>
                </a:tc>
                <a:tc>
                  <a:txBody>
                    <a:bodyPr/>
                    <a:lstStyle/>
                    <a:p>
                      <a:pPr algn="just">
                        <a:lnSpc>
                          <a:spcPct val="115000"/>
                        </a:lnSpc>
                      </a:pPr>
                      <a:r>
                        <a:rPr lang="it-IT" sz="1000">
                          <a:effectLst/>
                        </a:rPr>
                        <a:t>II.2.2 Raggiungimento del target di spesa relativo al Fondo FEAGA per le domande presentate nella campagna 2018 	Riscontrabile dal sistema SIAN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a:effectLst/>
                        </a:rPr>
                        <a:t>Almeno il 96% degli importi ammissibili deve essere erogato entro il 30 Giugno 2019</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a:effectLst/>
                        </a:rPr>
                        <a:t>98,89%</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dirty="0">
                          <a:effectLst/>
                        </a:rPr>
                        <a:t>100%</a:t>
                      </a:r>
                    </a:p>
                    <a:p>
                      <a:pPr algn="ctr">
                        <a:lnSpc>
                          <a:spcPct val="115000"/>
                        </a:lnSpc>
                      </a:pPr>
                      <a:r>
                        <a:rPr lang="it-IT" sz="1000" dirty="0">
                          <a:effectLst/>
                        </a:rPr>
                        <a:t> </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extLst>
                  <a:ext uri="{0D108BD9-81ED-4DB2-BD59-A6C34878D82A}">
                    <a16:rowId xmlns:a16="http://schemas.microsoft.com/office/drawing/2014/main" val="1383801366"/>
                  </a:ext>
                </a:extLst>
              </a:tr>
              <a:tr h="1813798">
                <a:tc>
                  <a:txBody>
                    <a:bodyPr/>
                    <a:lstStyle/>
                    <a:p>
                      <a:pPr algn="just">
                        <a:lnSpc>
                          <a:spcPct val="115000"/>
                        </a:lnSpc>
                        <a:tabLst>
                          <a:tab pos="180340" algn="l"/>
                        </a:tabLst>
                      </a:pPr>
                      <a:r>
                        <a:rPr lang="it-IT" sz="1000">
                          <a:effectLst/>
                        </a:rPr>
                        <a:t>3. 	Adeguamento delle funzionalità del sistema informativo, anche in funzione delle nuove competenze in materia di UMA (peso: 30%)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just">
                        <a:lnSpc>
                          <a:spcPct val="115000"/>
                        </a:lnSpc>
                      </a:pPr>
                      <a:r>
                        <a:rPr lang="it-IT" sz="1000">
                          <a:effectLst/>
                        </a:rPr>
                        <a:t>II.3.1 Possibilità per beneficiari e gli utenti di ARCEA di accedere ad almeno un’applicazione messa a disposizione dell’Agenzia tramite SPID 	Riscontrabile dai sistemi dell’Agenzia e dai registri dell’Agenzia per l’Italia Digitale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a:effectLst/>
                        </a:rPr>
                        <a:t>Almeno un’applicazione messa a disposizione dell’Agenzia deve essere accessibile tramite SPID</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a:effectLst/>
                        </a:rPr>
                        <a:t>100%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tc>
                  <a:txBody>
                    <a:bodyPr/>
                    <a:lstStyle/>
                    <a:p>
                      <a:pPr algn="ctr">
                        <a:lnSpc>
                          <a:spcPct val="115000"/>
                        </a:lnSpc>
                      </a:pPr>
                      <a:r>
                        <a:rPr lang="it-IT" sz="1000" dirty="0">
                          <a:effectLst/>
                        </a:rPr>
                        <a:t>100%</a:t>
                      </a:r>
                    </a:p>
                    <a:p>
                      <a:pPr algn="ctr">
                        <a:lnSpc>
                          <a:spcPct val="115000"/>
                        </a:lnSpc>
                      </a:pPr>
                      <a:r>
                        <a:rPr lang="it-IT" sz="1000" dirty="0">
                          <a:effectLst/>
                        </a:rPr>
                        <a:t> </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81" marR="60381" marT="0" marB="0"/>
                </a:tc>
                <a:extLst>
                  <a:ext uri="{0D108BD9-81ED-4DB2-BD59-A6C34878D82A}">
                    <a16:rowId xmlns:a16="http://schemas.microsoft.com/office/drawing/2014/main" val="863445638"/>
                  </a:ext>
                </a:extLst>
              </a:tr>
            </a:tbl>
          </a:graphicData>
        </a:graphic>
      </p:graphicFrame>
    </p:spTree>
    <p:extLst>
      <p:ext uri="{BB962C8B-B14F-4D97-AF65-F5344CB8AC3E}">
        <p14:creationId xmlns:p14="http://schemas.microsoft.com/office/powerpoint/2010/main" val="3035023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621520367"/>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algn="ctr"/>
            <a:r>
              <a:rPr lang="it-IT" b="1" dirty="0">
                <a:solidFill>
                  <a:srgbClr val="1F497D"/>
                </a:solidFill>
              </a:rPr>
              <a:t>Gli obiettivi Operativi</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18</a:t>
            </a:fld>
            <a:endParaRPr lang="it-IT"/>
          </a:p>
        </p:txBody>
      </p:sp>
    </p:spTree>
    <p:extLst>
      <p:ext uri="{BB962C8B-B14F-4D97-AF65-F5344CB8AC3E}">
        <p14:creationId xmlns:p14="http://schemas.microsoft.com/office/powerpoint/2010/main" val="134339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19</a:t>
            </a:fld>
            <a:endParaRPr lang="it-IT"/>
          </a:p>
        </p:txBody>
      </p:sp>
      <p:graphicFrame>
        <p:nvGraphicFramePr>
          <p:cNvPr id="3" name="Tabella 2">
            <a:extLst>
              <a:ext uri="{FF2B5EF4-FFF2-40B4-BE49-F238E27FC236}">
                <a16:creationId xmlns:a16="http://schemas.microsoft.com/office/drawing/2014/main" id="{9353C360-98DE-4AC9-A701-3A86F15850D6}"/>
              </a:ext>
            </a:extLst>
          </p:cNvPr>
          <p:cNvGraphicFramePr>
            <a:graphicFrameLocks noGrp="1"/>
          </p:cNvGraphicFramePr>
          <p:nvPr>
            <p:extLst>
              <p:ext uri="{D42A27DB-BD31-4B8C-83A1-F6EECF244321}">
                <p14:modId xmlns:p14="http://schemas.microsoft.com/office/powerpoint/2010/main" val="3156924800"/>
              </p:ext>
            </p:extLst>
          </p:nvPr>
        </p:nvGraphicFramePr>
        <p:xfrm>
          <a:off x="323528" y="136525"/>
          <a:ext cx="8496943" cy="5916811"/>
        </p:xfrm>
        <a:graphic>
          <a:graphicData uri="http://schemas.openxmlformats.org/drawingml/2006/table">
            <a:tbl>
              <a:tblPr firstRow="1" firstCol="1" bandRow="1">
                <a:tableStyleId>{5C22544A-7EE6-4342-B048-85BDC9FD1C3A}</a:tableStyleId>
              </a:tblPr>
              <a:tblGrid>
                <a:gridCol w="2876152">
                  <a:extLst>
                    <a:ext uri="{9D8B030D-6E8A-4147-A177-3AD203B41FA5}">
                      <a16:colId xmlns:a16="http://schemas.microsoft.com/office/drawing/2014/main" val="3799558380"/>
                    </a:ext>
                  </a:extLst>
                </a:gridCol>
                <a:gridCol w="661382">
                  <a:extLst>
                    <a:ext uri="{9D8B030D-6E8A-4147-A177-3AD203B41FA5}">
                      <a16:colId xmlns:a16="http://schemas.microsoft.com/office/drawing/2014/main" val="3544218979"/>
                    </a:ext>
                  </a:extLst>
                </a:gridCol>
                <a:gridCol w="2083257">
                  <a:extLst>
                    <a:ext uri="{9D8B030D-6E8A-4147-A177-3AD203B41FA5}">
                      <a16:colId xmlns:a16="http://schemas.microsoft.com/office/drawing/2014/main" val="3138504858"/>
                    </a:ext>
                  </a:extLst>
                </a:gridCol>
                <a:gridCol w="2876152">
                  <a:extLst>
                    <a:ext uri="{9D8B030D-6E8A-4147-A177-3AD203B41FA5}">
                      <a16:colId xmlns:a16="http://schemas.microsoft.com/office/drawing/2014/main" val="3425989182"/>
                    </a:ext>
                  </a:extLst>
                </a:gridCol>
              </a:tblGrid>
              <a:tr h="244883">
                <a:tc>
                  <a:txBody>
                    <a:bodyPr/>
                    <a:lstStyle/>
                    <a:p>
                      <a:pPr algn="ctr"/>
                      <a:r>
                        <a:rPr lang="it-IT" sz="1000" dirty="0">
                          <a:effectLst/>
                        </a:rPr>
                        <a:t>Obiettivo Strategico</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a:effectLst/>
                        </a:rPr>
                        <a:t>Risultato</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a:effectLst/>
                        </a:rPr>
                        <a:t>Obiettivi Operativi</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a:effectLst/>
                        </a:rPr>
                        <a:t>Risultato O.O.</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3208928816"/>
                  </a:ext>
                </a:extLst>
              </a:tr>
              <a:tr h="435347">
                <a:tc rowSpan="6">
                  <a:txBody>
                    <a:bodyPr/>
                    <a:lstStyle/>
                    <a:p>
                      <a:pPr algn="ctr"/>
                      <a:r>
                        <a:rPr lang="it-IT" sz="1000">
                          <a:effectLst/>
                        </a:rPr>
                        <a:t>Mantenimento dei criteri di riconoscimento quale Organismo Pagatore, ai sensi del Reg. (CE) n. 907/14</a:t>
                      </a:r>
                    </a:p>
                    <a:p>
                      <a:pPr algn="ctr"/>
                      <a:r>
                        <a:rPr lang="it-IT" sz="1000">
                          <a:effectLst/>
                        </a:rPr>
                        <a:t>(PESO 40%)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rowSpan="6">
                  <a:txBody>
                    <a:bodyPr/>
                    <a:lstStyle/>
                    <a:p>
                      <a:pPr algn="ctr"/>
                      <a:r>
                        <a:rPr lang="it-IT" sz="1000">
                          <a:effectLst/>
                        </a:rPr>
                        <a:t>93,76 %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a:effectLst/>
                        </a:rPr>
                        <a:t>Garantire un adeguato ambiente interno, anche con riferimento al corretto funzionamento dell’Agenzia</a:t>
                      </a:r>
                      <a:br>
                        <a:rPr lang="it-IT" sz="1000">
                          <a:effectLst/>
                        </a:rPr>
                      </a:br>
                      <a:r>
                        <a:rPr lang="it-IT" sz="1000">
                          <a:effectLst/>
                        </a:rPr>
                        <a:t>(PESO 20%)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a:effectLst/>
                        </a:rPr>
                        <a:t>90,80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675441100"/>
                  </a:ext>
                </a:extLst>
              </a:tr>
              <a:tr h="277752">
                <a:tc vMerge="1">
                  <a:txBody>
                    <a:bodyPr/>
                    <a:lstStyle/>
                    <a:p>
                      <a:endParaRPr lang="it-IT"/>
                    </a:p>
                  </a:txBody>
                  <a:tcPr/>
                </a:tc>
                <a:tc vMerge="1">
                  <a:txBody>
                    <a:bodyPr/>
                    <a:lstStyle/>
                    <a:p>
                      <a:endParaRPr lang="it-IT"/>
                    </a:p>
                  </a:txBody>
                  <a:tcPr/>
                </a:tc>
                <a:tc>
                  <a:txBody>
                    <a:bodyPr/>
                    <a:lstStyle/>
                    <a:p>
                      <a:pPr algn="ctr"/>
                      <a:r>
                        <a:rPr lang="it-IT" sz="1000" dirty="0">
                          <a:effectLst/>
                        </a:rPr>
                        <a:t>Garantire la salute finanziaria dell’Agenzia</a:t>
                      </a:r>
                      <a:br>
                        <a:rPr lang="it-IT" sz="1000" dirty="0">
                          <a:effectLst/>
                        </a:rPr>
                      </a:br>
                      <a:r>
                        <a:rPr lang="it-IT" sz="1000" dirty="0">
                          <a:effectLst/>
                        </a:rPr>
                        <a:t>(PESO 15%)</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a:effectLst/>
                        </a:rPr>
                        <a:t>96,33</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1291711331"/>
                  </a:ext>
                </a:extLst>
              </a:tr>
              <a:tr h="468624">
                <a:tc vMerge="1">
                  <a:txBody>
                    <a:bodyPr/>
                    <a:lstStyle/>
                    <a:p>
                      <a:endParaRPr lang="it-IT"/>
                    </a:p>
                  </a:txBody>
                  <a:tcPr/>
                </a:tc>
                <a:tc vMerge="1">
                  <a:txBody>
                    <a:bodyPr/>
                    <a:lstStyle/>
                    <a:p>
                      <a:endParaRPr lang="it-IT"/>
                    </a:p>
                  </a:txBody>
                  <a:tcPr/>
                </a:tc>
                <a:tc>
                  <a:txBody>
                    <a:bodyPr/>
                    <a:lstStyle/>
                    <a:p>
                      <a:pPr algn="ctr"/>
                      <a:r>
                        <a:rPr lang="it-IT" sz="1000">
                          <a:effectLst/>
                        </a:rPr>
                        <a:t>Garantire un’adeguata attività di controllo nel rispetto della normativa di riferimento</a:t>
                      </a:r>
                      <a:br>
                        <a:rPr lang="it-IT" sz="1000">
                          <a:effectLst/>
                        </a:rPr>
                      </a:br>
                      <a:r>
                        <a:rPr lang="it-IT" sz="1000">
                          <a:effectLst/>
                        </a:rPr>
                        <a:t>(PESO 20%)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dirty="0">
                          <a:effectLst/>
                        </a:rPr>
                        <a:t>96,25</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520162075"/>
                  </a:ext>
                </a:extLst>
              </a:tr>
              <a:tr h="795128">
                <a:tc vMerge="1">
                  <a:txBody>
                    <a:bodyPr/>
                    <a:lstStyle/>
                    <a:p>
                      <a:endParaRPr lang="it-IT"/>
                    </a:p>
                  </a:txBody>
                  <a:tcPr/>
                </a:tc>
                <a:tc vMerge="1">
                  <a:txBody>
                    <a:bodyPr/>
                    <a:lstStyle/>
                    <a:p>
                      <a:endParaRPr lang="it-IT"/>
                    </a:p>
                  </a:txBody>
                  <a:tcPr/>
                </a:tc>
                <a:tc>
                  <a:txBody>
                    <a:bodyPr/>
                    <a:lstStyle/>
                    <a:p>
                      <a:pPr algn="ctr"/>
                      <a:r>
                        <a:rPr lang="it-IT" sz="1000">
                          <a:effectLst/>
                        </a:rPr>
                        <a:t>Garantire l’efficienza e l’adeguatezza dei sistemi di monitoraggio dell’Agenzia, nel rispetto della normativa di riferimento</a:t>
                      </a:r>
                      <a:br>
                        <a:rPr lang="it-IT" sz="1000">
                          <a:effectLst/>
                        </a:rPr>
                      </a:br>
                      <a:r>
                        <a:rPr lang="it-IT" sz="1000">
                          <a:effectLst/>
                        </a:rPr>
                        <a:t>(PESO 20%)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a:effectLst/>
                        </a:rPr>
                        <a:t>88,00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2841316980"/>
                  </a:ext>
                </a:extLst>
              </a:tr>
              <a:tr h="576064">
                <a:tc vMerge="1">
                  <a:txBody>
                    <a:bodyPr/>
                    <a:lstStyle/>
                    <a:p>
                      <a:endParaRPr lang="it-IT"/>
                    </a:p>
                  </a:txBody>
                  <a:tcPr/>
                </a:tc>
                <a:tc vMerge="1">
                  <a:txBody>
                    <a:bodyPr/>
                    <a:lstStyle/>
                    <a:p>
                      <a:endParaRPr lang="it-IT"/>
                    </a:p>
                  </a:txBody>
                  <a:tcPr/>
                </a:tc>
                <a:tc>
                  <a:txBody>
                    <a:bodyPr/>
                    <a:lstStyle/>
                    <a:p>
                      <a:pPr algn="ctr"/>
                      <a:r>
                        <a:rPr lang="it-IT" sz="1000">
                          <a:effectLst/>
                        </a:rPr>
                        <a:t>Garantire una comunicazione efficace anche in rapporto alla trasparenza, all’integrità ed all’anticorruzione</a:t>
                      </a:r>
                      <a:br>
                        <a:rPr lang="it-IT" sz="1000">
                          <a:effectLst/>
                        </a:rPr>
                      </a:br>
                      <a:r>
                        <a:rPr lang="it-IT" sz="1000">
                          <a:effectLst/>
                        </a:rPr>
                        <a:t>(PESO 10%)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a:effectLst/>
                        </a:rPr>
                        <a:t>96,00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1387880960"/>
                  </a:ext>
                </a:extLst>
              </a:tr>
              <a:tr h="544183">
                <a:tc vMerge="1">
                  <a:txBody>
                    <a:bodyPr/>
                    <a:lstStyle/>
                    <a:p>
                      <a:endParaRPr lang="it-IT"/>
                    </a:p>
                  </a:txBody>
                  <a:tcPr/>
                </a:tc>
                <a:tc vMerge="1">
                  <a:txBody>
                    <a:bodyPr/>
                    <a:lstStyle/>
                    <a:p>
                      <a:endParaRPr lang="it-IT"/>
                    </a:p>
                  </a:txBody>
                  <a:tcPr/>
                </a:tc>
                <a:tc>
                  <a:txBody>
                    <a:bodyPr/>
                    <a:lstStyle/>
                    <a:p>
                      <a:pPr algn="ctr"/>
                      <a:r>
                        <a:rPr lang="it-IT" sz="1000">
                          <a:effectLst/>
                        </a:rPr>
                        <a:t>Garantire un’adeguata attività di monitoraggio anche in rapporto alla trasparenza ed all_integrità</a:t>
                      </a:r>
                      <a:br>
                        <a:rPr lang="it-IT" sz="1000">
                          <a:effectLst/>
                        </a:rPr>
                      </a:br>
                      <a:r>
                        <a:rPr lang="it-IT" sz="1000">
                          <a:effectLst/>
                        </a:rPr>
                        <a:t>(PESO 15%)</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a:effectLst/>
                        </a:rPr>
                        <a:t>97,98</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3165945084"/>
                  </a:ext>
                </a:extLst>
              </a:tr>
              <a:tr h="326510">
                <a:tc>
                  <a:txBody>
                    <a:bodyPr/>
                    <a:lstStyle/>
                    <a:p>
                      <a:pPr algn="ctr"/>
                      <a:r>
                        <a:rPr lang="it-IT" sz="1000">
                          <a:effectLst/>
                        </a:rPr>
                        <a:t>Raggiungimento degli obiettivi di spesa previsti dai regolamenti comunitari di riferimento per i Fondi FEAGA e FEASR e perfezionamento dell’iter dei pagamenti</a:t>
                      </a:r>
                      <a:br>
                        <a:rPr lang="it-IT" sz="1000">
                          <a:effectLst/>
                        </a:rPr>
                      </a:br>
                      <a:r>
                        <a:rPr lang="it-IT" sz="1000">
                          <a:effectLst/>
                        </a:rPr>
                        <a:t>(PESO 30%)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a:effectLst/>
                        </a:rPr>
                        <a:t>75,00 %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a:effectLst/>
                        </a:rPr>
                        <a:t>Implementazione delle necessarie procedure tecnico-amministrative</a:t>
                      </a:r>
                      <a:br>
                        <a:rPr lang="it-IT" sz="1000">
                          <a:effectLst/>
                        </a:rPr>
                      </a:br>
                      <a:r>
                        <a:rPr lang="it-IT" sz="1000">
                          <a:effectLst/>
                        </a:rPr>
                        <a:t>(PESO 100%)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a:effectLst/>
                        </a:rPr>
                        <a:t>75,00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3129009494"/>
                  </a:ext>
                </a:extLst>
              </a:tr>
              <a:tr h="217673">
                <a:tc rowSpan="2">
                  <a:txBody>
                    <a:bodyPr/>
                    <a:lstStyle/>
                    <a:p>
                      <a:pPr algn="ctr"/>
                      <a:r>
                        <a:rPr lang="it-IT" sz="1000">
                          <a:effectLst/>
                        </a:rPr>
                        <a:t>Adeguamento delle funzionalità del sistema informativo, anche in funzione del Piano Triennale per l’Informatizzazione e di quanto disposto dal Reg (UE) 907/2014 in merito alla sicurezza delle informazioni</a:t>
                      </a:r>
                      <a:br>
                        <a:rPr lang="it-IT" sz="1000">
                          <a:effectLst/>
                        </a:rPr>
                      </a:br>
                      <a:r>
                        <a:rPr lang="it-IT" sz="1000">
                          <a:effectLst/>
                        </a:rPr>
                        <a:t>(PESO 30%)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rowSpan="2">
                  <a:txBody>
                    <a:bodyPr/>
                    <a:lstStyle/>
                    <a:p>
                      <a:pPr algn="ctr"/>
                      <a:r>
                        <a:rPr lang="it-IT" sz="1000">
                          <a:effectLst/>
                        </a:rPr>
                        <a:t>100,00 %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a:effectLst/>
                        </a:rPr>
                        <a:t>Garantire un adeguato livello di sicurezza delle informazioni</a:t>
                      </a:r>
                      <a:br>
                        <a:rPr lang="it-IT" sz="1000">
                          <a:effectLst/>
                        </a:rPr>
                      </a:br>
                      <a:r>
                        <a:rPr lang="it-IT" sz="1000">
                          <a:effectLst/>
                        </a:rPr>
                        <a:t>(PESO 50%)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a:effectLst/>
                        </a:rPr>
                        <a:t>100,00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4233980156"/>
                  </a:ext>
                </a:extLst>
              </a:tr>
              <a:tr h="326510">
                <a:tc vMerge="1">
                  <a:txBody>
                    <a:bodyPr/>
                    <a:lstStyle/>
                    <a:p>
                      <a:endParaRPr lang="it-IT"/>
                    </a:p>
                  </a:txBody>
                  <a:tcPr/>
                </a:tc>
                <a:tc vMerge="1">
                  <a:txBody>
                    <a:bodyPr/>
                    <a:lstStyle/>
                    <a:p>
                      <a:endParaRPr lang="it-IT"/>
                    </a:p>
                  </a:txBody>
                  <a:tcPr/>
                </a:tc>
                <a:tc>
                  <a:txBody>
                    <a:bodyPr/>
                    <a:lstStyle/>
                    <a:p>
                      <a:pPr algn="ctr"/>
                      <a:r>
                        <a:rPr lang="it-IT" sz="1000" dirty="0">
                          <a:effectLst/>
                        </a:rPr>
                        <a:t>Migliorare l’efficienza dei processi introducendo un nuovo sistema di protocollazione informatico e gestione documentale</a:t>
                      </a:r>
                      <a:br>
                        <a:rPr lang="it-IT" sz="1000" dirty="0">
                          <a:effectLst/>
                        </a:rPr>
                      </a:br>
                      <a:r>
                        <a:rPr lang="it-IT" sz="1000" dirty="0">
                          <a:effectLst/>
                        </a:rPr>
                        <a:t>(PESO 50%)</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1000" dirty="0">
                          <a:effectLst/>
                        </a:rPr>
                        <a:t>100,00</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1513028780"/>
                  </a:ext>
                </a:extLst>
              </a:tr>
            </a:tbl>
          </a:graphicData>
        </a:graphic>
      </p:graphicFrame>
    </p:spTree>
    <p:extLst>
      <p:ext uri="{BB962C8B-B14F-4D97-AF65-F5344CB8AC3E}">
        <p14:creationId xmlns:p14="http://schemas.microsoft.com/office/powerpoint/2010/main" val="1312021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018390372"/>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dirty="0"/>
              <a:t>Premessa</a:t>
            </a:r>
          </a:p>
        </p:txBody>
      </p:sp>
    </p:spTree>
    <p:extLst>
      <p:ext uri="{BB962C8B-B14F-4D97-AF65-F5344CB8AC3E}">
        <p14:creationId xmlns:p14="http://schemas.microsoft.com/office/powerpoint/2010/main" val="1551127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261672946"/>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Gli indicatori di risultato</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20</a:t>
            </a:fld>
            <a:endParaRPr lang="it-IT"/>
          </a:p>
        </p:txBody>
      </p:sp>
    </p:spTree>
    <p:extLst>
      <p:ext uri="{BB962C8B-B14F-4D97-AF65-F5344CB8AC3E}">
        <p14:creationId xmlns:p14="http://schemas.microsoft.com/office/powerpoint/2010/main" val="975870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21</a:t>
            </a:fld>
            <a:endParaRPr lang="it-IT"/>
          </a:p>
        </p:txBody>
      </p:sp>
      <p:graphicFrame>
        <p:nvGraphicFramePr>
          <p:cNvPr id="2" name="Tabella 1">
            <a:extLst>
              <a:ext uri="{FF2B5EF4-FFF2-40B4-BE49-F238E27FC236}">
                <a16:creationId xmlns:a16="http://schemas.microsoft.com/office/drawing/2014/main" id="{CE4C3495-FE6D-4AAE-BFB2-78165AFAF993}"/>
              </a:ext>
            </a:extLst>
          </p:cNvPr>
          <p:cNvGraphicFramePr>
            <a:graphicFrameLocks noGrp="1"/>
          </p:cNvGraphicFramePr>
          <p:nvPr>
            <p:extLst>
              <p:ext uri="{D42A27DB-BD31-4B8C-83A1-F6EECF244321}">
                <p14:modId xmlns:p14="http://schemas.microsoft.com/office/powerpoint/2010/main" val="2739982475"/>
              </p:ext>
            </p:extLst>
          </p:nvPr>
        </p:nvGraphicFramePr>
        <p:xfrm>
          <a:off x="107504" y="2"/>
          <a:ext cx="9036495" cy="6857997"/>
        </p:xfrm>
        <a:graphic>
          <a:graphicData uri="http://schemas.openxmlformats.org/drawingml/2006/table">
            <a:tbl>
              <a:tblPr firstRow="1" firstCol="1" bandRow="1">
                <a:tableStyleId>{5C22544A-7EE6-4342-B048-85BDC9FD1C3A}</a:tableStyleId>
              </a:tblPr>
              <a:tblGrid>
                <a:gridCol w="2614011">
                  <a:extLst>
                    <a:ext uri="{9D8B030D-6E8A-4147-A177-3AD203B41FA5}">
                      <a16:colId xmlns:a16="http://schemas.microsoft.com/office/drawing/2014/main" val="993439391"/>
                    </a:ext>
                  </a:extLst>
                </a:gridCol>
                <a:gridCol w="601101">
                  <a:extLst>
                    <a:ext uri="{9D8B030D-6E8A-4147-A177-3AD203B41FA5}">
                      <a16:colId xmlns:a16="http://schemas.microsoft.com/office/drawing/2014/main" val="85135014"/>
                    </a:ext>
                  </a:extLst>
                </a:gridCol>
                <a:gridCol w="1893382">
                  <a:extLst>
                    <a:ext uri="{9D8B030D-6E8A-4147-A177-3AD203B41FA5}">
                      <a16:colId xmlns:a16="http://schemas.microsoft.com/office/drawing/2014/main" val="1056110856"/>
                    </a:ext>
                  </a:extLst>
                </a:gridCol>
                <a:gridCol w="840533">
                  <a:extLst>
                    <a:ext uri="{9D8B030D-6E8A-4147-A177-3AD203B41FA5}">
                      <a16:colId xmlns:a16="http://schemas.microsoft.com/office/drawing/2014/main" val="2243137992"/>
                    </a:ext>
                  </a:extLst>
                </a:gridCol>
                <a:gridCol w="2712373">
                  <a:extLst>
                    <a:ext uri="{9D8B030D-6E8A-4147-A177-3AD203B41FA5}">
                      <a16:colId xmlns:a16="http://schemas.microsoft.com/office/drawing/2014/main" val="3038084539"/>
                    </a:ext>
                  </a:extLst>
                </a:gridCol>
                <a:gridCol w="375095">
                  <a:extLst>
                    <a:ext uri="{9D8B030D-6E8A-4147-A177-3AD203B41FA5}">
                      <a16:colId xmlns:a16="http://schemas.microsoft.com/office/drawing/2014/main" val="2037463170"/>
                    </a:ext>
                  </a:extLst>
                </a:gridCol>
              </a:tblGrid>
              <a:tr h="253894">
                <a:tc>
                  <a:txBody>
                    <a:bodyPr/>
                    <a:lstStyle/>
                    <a:p>
                      <a:pPr algn="ctr"/>
                      <a:r>
                        <a:rPr lang="it-IT" sz="800">
                          <a:effectLst/>
                        </a:rPr>
                        <a:t>Obiettivo Strategico</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Risultato</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Obiettivi Operativi</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Risultato O.O.</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Indicatori</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Risultato</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4107585590"/>
                  </a:ext>
                </a:extLst>
              </a:tr>
              <a:tr h="253894">
                <a:tc rowSpan="15">
                  <a:txBody>
                    <a:bodyPr/>
                    <a:lstStyle/>
                    <a:p>
                      <a:pPr algn="ctr"/>
                      <a:r>
                        <a:rPr lang="it-IT" sz="800" dirty="0">
                          <a:effectLst/>
                        </a:rPr>
                        <a:t>Mantenimento dei criteri di riconoscimento quale Organismo Pagatore, ai sensi del Reg. (CE) n. 907/14</a:t>
                      </a:r>
                    </a:p>
                    <a:p>
                      <a:pPr algn="ctr"/>
                      <a:r>
                        <a:rPr lang="it-IT" sz="800" dirty="0">
                          <a:effectLst/>
                        </a:rPr>
                        <a:t>(PESO 40%)</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rowSpan="15">
                  <a:txBody>
                    <a:bodyPr/>
                    <a:lstStyle/>
                    <a:p>
                      <a:pPr algn="ctr"/>
                      <a:r>
                        <a:rPr lang="it-IT" sz="800">
                          <a:effectLst/>
                        </a:rPr>
                        <a:t>93,76 %</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rowSpan="2">
                  <a:txBody>
                    <a:bodyPr/>
                    <a:lstStyle/>
                    <a:p>
                      <a:pPr algn="ctr"/>
                      <a:r>
                        <a:rPr lang="it-IT" sz="800">
                          <a:effectLst/>
                        </a:rPr>
                        <a:t>Garantire un adeguato ambiente interno, anche con riferimento al corretto funzionamento dell’Agenzia</a:t>
                      </a:r>
                      <a:br>
                        <a:rPr lang="it-IT" sz="800">
                          <a:effectLst/>
                        </a:rPr>
                      </a:br>
                      <a:r>
                        <a:rPr lang="it-IT" sz="800">
                          <a:effectLst/>
                        </a:rPr>
                        <a:t>(PESO 20%)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rowSpan="2">
                  <a:txBody>
                    <a:bodyPr/>
                    <a:lstStyle/>
                    <a:p>
                      <a:pPr algn="ctr"/>
                      <a:r>
                        <a:rPr lang="it-IT" sz="800">
                          <a:effectLst/>
                        </a:rPr>
                        <a:t>90,80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dirty="0">
                          <a:effectLst/>
                        </a:rPr>
                        <a:t>Livello di maturità complessivo dell’ARCEA, riscontrato dall’Organismo di Certificazione (PESO 60%)</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84,67</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3260806159"/>
                  </a:ext>
                </a:extLst>
              </a:tr>
              <a:tr h="253894">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800" dirty="0">
                          <a:effectLst/>
                        </a:rPr>
                        <a:t>Eventi formativi rivolti a tutto il personale (PESO 40%)</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100,00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2768616713"/>
                  </a:ext>
                </a:extLst>
              </a:tr>
              <a:tr h="253894">
                <a:tc vMerge="1">
                  <a:txBody>
                    <a:bodyPr/>
                    <a:lstStyle/>
                    <a:p>
                      <a:endParaRPr lang="it-IT"/>
                    </a:p>
                  </a:txBody>
                  <a:tcPr/>
                </a:tc>
                <a:tc vMerge="1">
                  <a:txBody>
                    <a:bodyPr/>
                    <a:lstStyle/>
                    <a:p>
                      <a:endParaRPr lang="it-IT"/>
                    </a:p>
                  </a:txBody>
                  <a:tcPr/>
                </a:tc>
                <a:tc rowSpan="4">
                  <a:txBody>
                    <a:bodyPr/>
                    <a:lstStyle/>
                    <a:p>
                      <a:pPr algn="ctr"/>
                      <a:r>
                        <a:rPr lang="it-IT" sz="800">
                          <a:effectLst/>
                        </a:rPr>
                        <a:t>Garantire la salute finanziaria dell’Agenzia</a:t>
                      </a:r>
                      <a:br>
                        <a:rPr lang="it-IT" sz="800">
                          <a:effectLst/>
                        </a:rPr>
                      </a:br>
                      <a:r>
                        <a:rPr lang="it-IT" sz="800">
                          <a:effectLst/>
                        </a:rPr>
                        <a:t>(PESO 15%)</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rowSpan="4">
                  <a:txBody>
                    <a:bodyPr/>
                    <a:lstStyle/>
                    <a:p>
                      <a:pPr algn="ctr"/>
                      <a:r>
                        <a:rPr lang="it-IT" sz="800">
                          <a:effectLst/>
                        </a:rPr>
                        <a:t>96,33</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dirty="0">
                          <a:effectLst/>
                        </a:rPr>
                        <a:t>Incidenza spesa personale sulla spesa corrente (Indicatore di equilibrio economico-finanziario (PESO 25%)</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100,00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3665914994"/>
                  </a:ext>
                </a:extLst>
              </a:tr>
              <a:tr h="253894">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800" dirty="0">
                          <a:effectLst/>
                        </a:rPr>
                        <a:t>Indicatore di realizzazione delle previsioni di competenza concernenti le entrate correnti (PESO 25%)</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85,32</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2164586128"/>
                  </a:ext>
                </a:extLst>
              </a:tr>
              <a:tr h="253894">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800" dirty="0">
                          <a:effectLst/>
                        </a:rPr>
                        <a:t>Incidenza spese rigide (disavanzo, personale e debito) su entrate correnti (PESO 25%)</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100,00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2646834414"/>
                  </a:ext>
                </a:extLst>
              </a:tr>
              <a:tr h="253894">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800" dirty="0">
                          <a:effectLst/>
                        </a:rPr>
                        <a:t>Indicatore di smaltimento debiti commerciali Stanziamento di cassa (PESO 25%)</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100,00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1600951608"/>
                  </a:ext>
                </a:extLst>
              </a:tr>
              <a:tr h="380843">
                <a:tc vMerge="1">
                  <a:txBody>
                    <a:bodyPr/>
                    <a:lstStyle/>
                    <a:p>
                      <a:endParaRPr lang="it-IT"/>
                    </a:p>
                  </a:txBody>
                  <a:tcPr/>
                </a:tc>
                <a:tc vMerge="1">
                  <a:txBody>
                    <a:bodyPr/>
                    <a:lstStyle/>
                    <a:p>
                      <a:endParaRPr lang="it-IT"/>
                    </a:p>
                  </a:txBody>
                  <a:tcPr/>
                </a:tc>
                <a:tc rowSpan="4">
                  <a:txBody>
                    <a:bodyPr/>
                    <a:lstStyle/>
                    <a:p>
                      <a:pPr algn="ctr"/>
                      <a:r>
                        <a:rPr lang="it-IT" sz="800">
                          <a:effectLst/>
                        </a:rPr>
                        <a:t>Garantire un’adeguata attività di controllo nel rispetto della normativa di riferimento</a:t>
                      </a:r>
                      <a:br>
                        <a:rPr lang="it-IT" sz="800">
                          <a:effectLst/>
                        </a:rPr>
                      </a:br>
                      <a:r>
                        <a:rPr lang="it-IT" sz="800">
                          <a:effectLst/>
                        </a:rPr>
                        <a:t>(PESO 20%)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rowSpan="4">
                  <a:txBody>
                    <a:bodyPr/>
                    <a:lstStyle/>
                    <a:p>
                      <a:pPr algn="ctr"/>
                      <a:r>
                        <a:rPr lang="it-IT" sz="800">
                          <a:effectLst/>
                        </a:rPr>
                        <a:t>96,25</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dirty="0">
                          <a:effectLst/>
                        </a:rPr>
                        <a:t>Numero di Piani d’azione, definiti in fase di audit, implementati dalle Funzioni/OODD entro il termine indicato (PESO 20%)</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81,25</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1936424635"/>
                  </a:ext>
                </a:extLst>
              </a:tr>
              <a:tr h="253894">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800" dirty="0">
                          <a:effectLst/>
                        </a:rPr>
                        <a:t>Numero di incontri formativi/informativi con i CAA, l’ordine degli Agronomi e degli agrotecnici (PESO 10%)</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100,00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2168125547"/>
                  </a:ext>
                </a:extLst>
              </a:tr>
              <a:tr h="25531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800" dirty="0">
                          <a:effectLst/>
                        </a:rPr>
                        <a:t>Riduzione del tasso d’errore presente nelle statistiche di controllo relative al FEASR SIGC (PESO 35%)</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100,00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1268824670"/>
                  </a:ext>
                </a:extLst>
              </a:tr>
              <a:tr h="25531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800" dirty="0">
                          <a:effectLst/>
                        </a:rPr>
                        <a:t>Riduzione del tasso d’errore presente nelle statistiche di controllo relative al FEASR NON SIGC (PESO 35%)</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100,00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2906409675"/>
                  </a:ext>
                </a:extLst>
              </a:tr>
              <a:tr h="507790">
                <a:tc vMerge="1">
                  <a:txBody>
                    <a:bodyPr/>
                    <a:lstStyle/>
                    <a:p>
                      <a:endParaRPr lang="it-IT"/>
                    </a:p>
                  </a:txBody>
                  <a:tcPr/>
                </a:tc>
                <a:tc vMerge="1">
                  <a:txBody>
                    <a:bodyPr/>
                    <a:lstStyle/>
                    <a:p>
                      <a:endParaRPr lang="it-IT"/>
                    </a:p>
                  </a:txBody>
                  <a:tcPr/>
                </a:tc>
                <a:tc rowSpan="2">
                  <a:txBody>
                    <a:bodyPr/>
                    <a:lstStyle/>
                    <a:p>
                      <a:pPr algn="ctr"/>
                      <a:r>
                        <a:rPr lang="it-IT" sz="800">
                          <a:effectLst/>
                        </a:rPr>
                        <a:t>Garantire l’efficienza e l’adeguatezza dei sistemi di monitoraggio dell’Agenzia, nel rispetto della normativa di riferimento</a:t>
                      </a:r>
                      <a:br>
                        <a:rPr lang="it-IT" sz="800">
                          <a:effectLst/>
                        </a:rPr>
                      </a:br>
                      <a:r>
                        <a:rPr lang="it-IT" sz="800">
                          <a:effectLst/>
                        </a:rPr>
                        <a:t>(PESO 20%)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rowSpan="2">
                  <a:txBody>
                    <a:bodyPr/>
                    <a:lstStyle/>
                    <a:p>
                      <a:pPr algn="ctr"/>
                      <a:r>
                        <a:rPr lang="it-IT" sz="800">
                          <a:effectLst/>
                        </a:rPr>
                        <a:t>88,00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dirty="0">
                          <a:effectLst/>
                        </a:rPr>
                        <a:t>Numero di monitoraggi effettuati con riferimento alle statistiche relative alle misure FEASR non SIGC allo scopo di verificare il processo di istruttoria delle domande di pagamento (PESO 40%)</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100,00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1961638852"/>
                  </a:ext>
                </a:extLst>
              </a:tr>
              <a:tr h="507790">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800" dirty="0">
                          <a:effectLst/>
                        </a:rPr>
                        <a:t>Numero di report inviati dalle Funzioni/Uffici al fine di consentire monitoraggi periodici dello stato d’avanzamento degli obiettivi strategici e operativi previsti dal Piano della Performance (PESO 60%)</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80,00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285252620"/>
                  </a:ext>
                </a:extLst>
              </a:tr>
              <a:tr h="380843">
                <a:tc vMerge="1">
                  <a:txBody>
                    <a:bodyPr/>
                    <a:lstStyle/>
                    <a:p>
                      <a:endParaRPr lang="it-IT"/>
                    </a:p>
                  </a:txBody>
                  <a:tcPr/>
                </a:tc>
                <a:tc vMerge="1">
                  <a:txBody>
                    <a:bodyPr/>
                    <a:lstStyle/>
                    <a:p>
                      <a:endParaRPr lang="it-IT"/>
                    </a:p>
                  </a:txBody>
                  <a:tcPr/>
                </a:tc>
                <a:tc rowSpan="2">
                  <a:txBody>
                    <a:bodyPr/>
                    <a:lstStyle/>
                    <a:p>
                      <a:pPr algn="ctr"/>
                      <a:r>
                        <a:rPr lang="it-IT" sz="800">
                          <a:effectLst/>
                        </a:rPr>
                        <a:t>Garantire una comunicazione efficace anche in rapporto alla trasparenza, all’integrità ed all’anticorruzione</a:t>
                      </a:r>
                      <a:br>
                        <a:rPr lang="it-IT" sz="800">
                          <a:effectLst/>
                        </a:rPr>
                      </a:br>
                      <a:r>
                        <a:rPr lang="it-IT" sz="800">
                          <a:effectLst/>
                        </a:rPr>
                        <a:t>(PESO 10%)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rowSpan="2">
                  <a:txBody>
                    <a:bodyPr/>
                    <a:lstStyle/>
                    <a:p>
                      <a:pPr algn="ctr"/>
                      <a:r>
                        <a:rPr lang="it-IT" sz="800">
                          <a:effectLst/>
                        </a:rPr>
                        <a:t>96,00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dirty="0">
                          <a:effectLst/>
                        </a:rPr>
                        <a:t>Percentuale di ulteriori Misure di Prevenzione della Corruzione attuate rispetto a quanto previsto nel Piano Anticorruzione (PESO 80%)</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100,00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812470628"/>
                  </a:ext>
                </a:extLst>
              </a:tr>
              <a:tr h="507790">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800" dirty="0">
                          <a:effectLst/>
                        </a:rPr>
                        <a:t>Numero di report inviati dalle Funzioni/Uffici al fine di consentire monitoraggi periodici con riferimento all’attuazione delle misure previste nel Piano anticorruzione e trasparenza (PESO 20%)</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80,00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274539346"/>
                  </a:ext>
                </a:extLst>
              </a:tr>
              <a:tr h="507790">
                <a:tc vMerge="1">
                  <a:txBody>
                    <a:bodyPr/>
                    <a:lstStyle/>
                    <a:p>
                      <a:endParaRPr lang="it-IT"/>
                    </a:p>
                  </a:txBody>
                  <a:tcPr/>
                </a:tc>
                <a:tc vMerge="1">
                  <a:txBody>
                    <a:bodyPr/>
                    <a:lstStyle/>
                    <a:p>
                      <a:endParaRPr lang="it-IT"/>
                    </a:p>
                  </a:txBody>
                  <a:tcPr/>
                </a:tc>
                <a:tc>
                  <a:txBody>
                    <a:bodyPr/>
                    <a:lstStyle/>
                    <a:p>
                      <a:pPr algn="ctr"/>
                      <a:r>
                        <a:rPr lang="it-IT" sz="800">
                          <a:effectLst/>
                        </a:rPr>
                        <a:t>Garantire un’adeguata attività di monitoraggio anche in rapporto alla trasparenza ed all_integrità</a:t>
                      </a:r>
                      <a:br>
                        <a:rPr lang="it-IT" sz="800">
                          <a:effectLst/>
                        </a:rPr>
                      </a:br>
                      <a:r>
                        <a:rPr lang="it-IT" sz="800">
                          <a:effectLst/>
                        </a:rPr>
                        <a:t>(PESO 15%)</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97,98</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dirty="0">
                          <a:effectLst/>
                        </a:rPr>
                        <a:t>Percentuale di raggiungimento degli indicatori connessi agli obiettivi strategici in materia di Trasparenza indicati nel Piano della Prevenzione della Corruzione e della Trasparenza pari al 100% (PESO 100%)</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97,98</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2163413201"/>
                  </a:ext>
                </a:extLst>
              </a:tr>
              <a:tr h="139263">
                <a:tc rowSpan="2">
                  <a:txBody>
                    <a:bodyPr/>
                    <a:lstStyle/>
                    <a:p>
                      <a:pPr algn="ctr"/>
                      <a:r>
                        <a:rPr lang="it-IT" sz="800">
                          <a:effectLst/>
                        </a:rPr>
                        <a:t>Raggiungimento degli obiettivi di spesa previsti dai regolamenti comunitari di riferimento per i Fondi FEAGA e FEASR e perfezionamento dell’iter dei pagamenti</a:t>
                      </a:r>
                      <a:br>
                        <a:rPr lang="it-IT" sz="800">
                          <a:effectLst/>
                        </a:rPr>
                      </a:br>
                      <a:r>
                        <a:rPr lang="it-IT" sz="800">
                          <a:effectLst/>
                        </a:rPr>
                        <a:t>(PESO 30%)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rowSpan="2">
                  <a:txBody>
                    <a:bodyPr/>
                    <a:lstStyle/>
                    <a:p>
                      <a:pPr algn="ctr"/>
                      <a:r>
                        <a:rPr lang="it-IT" sz="800">
                          <a:effectLst/>
                        </a:rPr>
                        <a:t>75,00 %</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rowSpan="2">
                  <a:txBody>
                    <a:bodyPr/>
                    <a:lstStyle/>
                    <a:p>
                      <a:pPr algn="ctr"/>
                      <a:r>
                        <a:rPr lang="it-IT" sz="800">
                          <a:effectLst/>
                        </a:rPr>
                        <a:t>Implementazione delle necessarie procedure tecnico-amministrative</a:t>
                      </a:r>
                      <a:br>
                        <a:rPr lang="it-IT" sz="800">
                          <a:effectLst/>
                        </a:rPr>
                      </a:br>
                      <a:r>
                        <a:rPr lang="it-IT" sz="800">
                          <a:effectLst/>
                        </a:rPr>
                        <a:t>(PESO 100%)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rowSpan="2">
                  <a:txBody>
                    <a:bodyPr/>
                    <a:lstStyle/>
                    <a:p>
                      <a:pPr algn="ctr"/>
                      <a:r>
                        <a:rPr lang="it-IT" sz="800">
                          <a:effectLst/>
                        </a:rPr>
                        <a:t>75,00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dirty="0">
                          <a:effectLst/>
                        </a:rPr>
                        <a:t>Numero di Circolari/ adottati dalle Funzioni (PESO 50%)</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100,00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4257825630"/>
                  </a:ext>
                </a:extLst>
              </a:tr>
              <a:tr h="368526">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800" dirty="0">
                          <a:effectLst/>
                        </a:rPr>
                        <a:t>Numero di Manuali operativi adottati dalle Funzioni (PESO 50%)</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50,00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2410808954"/>
                  </a:ext>
                </a:extLst>
              </a:tr>
              <a:tr h="380843">
                <a:tc rowSpan="2">
                  <a:txBody>
                    <a:bodyPr/>
                    <a:lstStyle/>
                    <a:p>
                      <a:pPr algn="ctr"/>
                      <a:r>
                        <a:rPr lang="it-IT" sz="800">
                          <a:effectLst/>
                        </a:rPr>
                        <a:t>Adeguamento delle funzionalità del sistema informativo, anche in funzione del Piano Triennale per l’Informatizzazione e di quanto disposto dal Reg (UE) 907/2014 in merito alla sicurezza delle informazioni</a:t>
                      </a:r>
                      <a:br>
                        <a:rPr lang="it-IT" sz="800">
                          <a:effectLst/>
                        </a:rPr>
                      </a:br>
                      <a:r>
                        <a:rPr lang="it-IT" sz="800">
                          <a:effectLst/>
                        </a:rPr>
                        <a:t>(PESO 30%)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rowSpan="2">
                  <a:txBody>
                    <a:bodyPr/>
                    <a:lstStyle/>
                    <a:p>
                      <a:pPr algn="ctr"/>
                      <a:r>
                        <a:rPr lang="it-IT" sz="800">
                          <a:effectLst/>
                        </a:rPr>
                        <a:t>100,00 %</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Garantire un adeguato livello di sicurezza delle informazioni</a:t>
                      </a:r>
                      <a:br>
                        <a:rPr lang="it-IT" sz="800">
                          <a:effectLst/>
                        </a:rPr>
                      </a:br>
                      <a:r>
                        <a:rPr lang="it-IT" sz="800">
                          <a:effectLst/>
                        </a:rPr>
                        <a:t>(PESO 50%)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100,00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dirty="0">
                          <a:effectLst/>
                        </a:rPr>
                        <a:t>Grado di maturità riscontrato dall’Organismo di Certificazione (PESO 100%)</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100,00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674252220"/>
                  </a:ext>
                </a:extLst>
              </a:tr>
              <a:tr h="634737">
                <a:tc vMerge="1">
                  <a:txBody>
                    <a:bodyPr/>
                    <a:lstStyle/>
                    <a:p>
                      <a:endParaRPr lang="it-IT"/>
                    </a:p>
                  </a:txBody>
                  <a:tcPr/>
                </a:tc>
                <a:tc vMerge="1">
                  <a:txBody>
                    <a:bodyPr/>
                    <a:lstStyle/>
                    <a:p>
                      <a:endParaRPr lang="it-IT"/>
                    </a:p>
                  </a:txBody>
                  <a:tcPr/>
                </a:tc>
                <a:tc>
                  <a:txBody>
                    <a:bodyPr/>
                    <a:lstStyle/>
                    <a:p>
                      <a:pPr algn="ctr"/>
                      <a:r>
                        <a:rPr lang="it-IT" sz="800">
                          <a:effectLst/>
                        </a:rPr>
                        <a:t>Migliorare l’efficienza dei processi introducendo un nuovo sistema di protocollazione informatico e gestione documentale</a:t>
                      </a:r>
                      <a:br>
                        <a:rPr lang="it-IT" sz="800">
                          <a:effectLst/>
                        </a:rPr>
                      </a:br>
                      <a:r>
                        <a:rPr lang="it-IT" sz="800">
                          <a:effectLst/>
                        </a:rPr>
                        <a:t>(PESO 50%)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a:effectLst/>
                        </a:rPr>
                        <a:t>100,00</a:t>
                      </a:r>
                      <a:endParaRPr lang="it-IT"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dirty="0">
                          <a:effectLst/>
                        </a:rPr>
                        <a:t>Messa in esercizio del nuovo software per la protocollazione informatica e la gestione documentale (PESO 100%)</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tc>
                  <a:txBody>
                    <a:bodyPr/>
                    <a:lstStyle/>
                    <a:p>
                      <a:pPr algn="ctr"/>
                      <a:r>
                        <a:rPr lang="it-IT" sz="800" dirty="0">
                          <a:effectLst/>
                        </a:rPr>
                        <a:t>100,00</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0" marR="8820" marT="0" marB="0"/>
                </a:tc>
                <a:extLst>
                  <a:ext uri="{0D108BD9-81ED-4DB2-BD59-A6C34878D82A}">
                    <a16:rowId xmlns:a16="http://schemas.microsoft.com/office/drawing/2014/main" val="4251698591"/>
                  </a:ext>
                </a:extLst>
              </a:tr>
            </a:tbl>
          </a:graphicData>
        </a:graphic>
      </p:graphicFrame>
    </p:spTree>
    <p:extLst>
      <p:ext uri="{BB962C8B-B14F-4D97-AF65-F5344CB8AC3E}">
        <p14:creationId xmlns:p14="http://schemas.microsoft.com/office/powerpoint/2010/main" val="1756665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22</a:t>
            </a:fld>
            <a:endParaRPr lang="it-IT"/>
          </a:p>
        </p:txBody>
      </p:sp>
      <p:graphicFrame>
        <p:nvGraphicFramePr>
          <p:cNvPr id="7" name="Tabella 6"/>
          <p:cNvGraphicFramePr>
            <a:graphicFrameLocks noGrp="1"/>
          </p:cNvGraphicFramePr>
          <p:nvPr>
            <p:extLst>
              <p:ext uri="{D42A27DB-BD31-4B8C-83A1-F6EECF244321}">
                <p14:modId xmlns:p14="http://schemas.microsoft.com/office/powerpoint/2010/main" val="3383976271"/>
              </p:ext>
            </p:extLst>
          </p:nvPr>
        </p:nvGraphicFramePr>
        <p:xfrm>
          <a:off x="251519" y="1268758"/>
          <a:ext cx="8784977" cy="3816424"/>
        </p:xfrm>
        <a:graphic>
          <a:graphicData uri="http://schemas.openxmlformats.org/drawingml/2006/table">
            <a:tbl>
              <a:tblPr firstRow="1" firstCol="1" bandRow="1">
                <a:tableStyleId>{5C22544A-7EE6-4342-B048-85BDC9FD1C3A}</a:tableStyleId>
              </a:tblPr>
              <a:tblGrid>
                <a:gridCol w="1330045">
                  <a:extLst>
                    <a:ext uri="{9D8B030D-6E8A-4147-A177-3AD203B41FA5}">
                      <a16:colId xmlns:a16="http://schemas.microsoft.com/office/drawing/2014/main" val="20000"/>
                    </a:ext>
                  </a:extLst>
                </a:gridCol>
                <a:gridCol w="1330045">
                  <a:extLst>
                    <a:ext uri="{9D8B030D-6E8A-4147-A177-3AD203B41FA5}">
                      <a16:colId xmlns:a16="http://schemas.microsoft.com/office/drawing/2014/main" val="20001"/>
                    </a:ext>
                  </a:extLst>
                </a:gridCol>
                <a:gridCol w="1402082">
                  <a:extLst>
                    <a:ext uri="{9D8B030D-6E8A-4147-A177-3AD203B41FA5}">
                      <a16:colId xmlns:a16="http://schemas.microsoft.com/office/drawing/2014/main" val="20002"/>
                    </a:ext>
                  </a:extLst>
                </a:gridCol>
                <a:gridCol w="1268551">
                  <a:extLst>
                    <a:ext uri="{9D8B030D-6E8A-4147-A177-3AD203B41FA5}">
                      <a16:colId xmlns:a16="http://schemas.microsoft.com/office/drawing/2014/main" val="20003"/>
                    </a:ext>
                  </a:extLst>
                </a:gridCol>
                <a:gridCol w="1899313">
                  <a:extLst>
                    <a:ext uri="{9D8B030D-6E8A-4147-A177-3AD203B41FA5}">
                      <a16:colId xmlns:a16="http://schemas.microsoft.com/office/drawing/2014/main" val="20004"/>
                    </a:ext>
                  </a:extLst>
                </a:gridCol>
                <a:gridCol w="1554941">
                  <a:extLst>
                    <a:ext uri="{9D8B030D-6E8A-4147-A177-3AD203B41FA5}">
                      <a16:colId xmlns:a16="http://schemas.microsoft.com/office/drawing/2014/main" val="20005"/>
                    </a:ext>
                  </a:extLst>
                </a:gridCol>
              </a:tblGrid>
              <a:tr h="2775580">
                <a:tc>
                  <a:txBody>
                    <a:bodyPr/>
                    <a:lstStyle/>
                    <a:p>
                      <a:pPr algn="ctr">
                        <a:lnSpc>
                          <a:spcPct val="107000"/>
                        </a:lnSpc>
                        <a:spcAft>
                          <a:spcPts val="0"/>
                        </a:spcAft>
                      </a:pPr>
                      <a:r>
                        <a:rPr lang="it-IT" sz="1800" dirty="0">
                          <a:effectLst/>
                        </a:rPr>
                        <a:t>OBIETTIVO STRATEGICO</a:t>
                      </a:r>
                      <a:endParaRPr lang="it-IT"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PESO OBIETTIVO STRATEGICO</a:t>
                      </a:r>
                      <a:endParaRPr lang="it-IT"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RAPPORTO TRA VALORE CONSEGUITO E TARGET PER L’INDICATORE DI IMPATTO</a:t>
                      </a:r>
                      <a:endParaRPr lang="it-IT"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MEDIA PONDERATA OBIETTIVI OPERATIVI</a:t>
                      </a:r>
                      <a:endParaRPr lang="it-IT"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 RAGGIUNGIMENTO OBIETTIVO STRATEGICO</a:t>
                      </a:r>
                      <a:endParaRPr lang="it-IT"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INDICATORE SINTETICO DI PERFORMANCE GENERALE</a:t>
                      </a:r>
                      <a:endParaRPr lang="it-IT" sz="1800" dirty="0">
                        <a:effectLst/>
                        <a:latin typeface="Times New Roman"/>
                        <a:ea typeface="Times New Roman"/>
                        <a:cs typeface="Times New Roman"/>
                      </a:endParaRPr>
                    </a:p>
                  </a:txBody>
                  <a:tcPr marL="44450" marR="44450" marT="0" marB="0" anchor="ctr"/>
                </a:tc>
                <a:extLst>
                  <a:ext uri="{0D108BD9-81ED-4DB2-BD59-A6C34878D82A}">
                    <a16:rowId xmlns:a16="http://schemas.microsoft.com/office/drawing/2014/main" val="10000"/>
                  </a:ext>
                </a:extLst>
              </a:tr>
              <a:tr h="346948">
                <a:tc>
                  <a:txBody>
                    <a:bodyPr/>
                    <a:lstStyle/>
                    <a:p>
                      <a:pPr algn="ctr">
                        <a:lnSpc>
                          <a:spcPct val="115000"/>
                        </a:lnSpc>
                      </a:pPr>
                      <a:r>
                        <a:rPr lang="it-IT"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OS1</a:t>
                      </a:r>
                      <a:endParaRPr lang="it-IT"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it-I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tc>
                <a:tc>
                  <a:txBody>
                    <a:bodyPr/>
                    <a:lstStyle/>
                    <a:p>
                      <a:pPr algn="ctr">
                        <a:lnSpc>
                          <a:spcPct val="115000"/>
                        </a:lnSpc>
                      </a:pPr>
                      <a:r>
                        <a:rPr lang="it-I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p>
                  </a:txBody>
                  <a:tcPr marL="68580" marR="68580" marT="0" marB="0"/>
                </a:tc>
                <a:tc>
                  <a:txBody>
                    <a:bodyPr/>
                    <a:lstStyle/>
                    <a:p>
                      <a:pPr algn="ctr">
                        <a:lnSpc>
                          <a:spcPct val="115000"/>
                        </a:lnSpc>
                      </a:pPr>
                      <a:r>
                        <a:rPr lang="it-I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93,76</a:t>
                      </a:r>
                    </a:p>
                  </a:txBody>
                  <a:tcPr marL="68580" marR="68580" marT="0" marB="0"/>
                </a:tc>
                <a:tc>
                  <a:txBody>
                    <a:bodyPr/>
                    <a:lstStyle/>
                    <a:p>
                      <a:pPr algn="ctr">
                        <a:lnSpc>
                          <a:spcPct val="115000"/>
                        </a:lnSpc>
                      </a:pPr>
                      <a:r>
                        <a:rPr lang="it-I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96,88</a:t>
                      </a:r>
                    </a:p>
                  </a:txBody>
                  <a:tcPr marL="68580" marR="68580" marT="0" marB="0"/>
                </a:tc>
                <a:tc rowSpan="3">
                  <a:txBody>
                    <a:bodyPr/>
                    <a:lstStyle/>
                    <a:p>
                      <a:pPr algn="ctr">
                        <a:lnSpc>
                          <a:spcPct val="107000"/>
                        </a:lnSpc>
                        <a:spcAft>
                          <a:spcPts val="0"/>
                        </a:spcAft>
                      </a:pPr>
                      <a:r>
                        <a:rPr lang="it-I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95,00%</a:t>
                      </a:r>
                      <a:endParaRPr lang="en-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46948">
                <a:tc>
                  <a:txBody>
                    <a:bodyPr/>
                    <a:lstStyle/>
                    <a:p>
                      <a:pPr algn="ctr">
                        <a:lnSpc>
                          <a:spcPct val="115000"/>
                        </a:lnSpc>
                      </a:pPr>
                      <a:r>
                        <a:rPr lang="it-IT"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OS2</a:t>
                      </a:r>
                      <a:endParaRPr lang="it-IT"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it-IT"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tc>
                <a:tc>
                  <a:txBody>
                    <a:bodyPr/>
                    <a:lstStyle/>
                    <a:p>
                      <a:pPr algn="ctr">
                        <a:lnSpc>
                          <a:spcPct val="115000"/>
                        </a:lnSpc>
                      </a:pPr>
                      <a:r>
                        <a:rPr lang="it-IT"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p>
                  </a:txBody>
                  <a:tcPr marL="68580" marR="68580" marT="0" marB="0"/>
                </a:tc>
                <a:tc>
                  <a:txBody>
                    <a:bodyPr/>
                    <a:lstStyle/>
                    <a:p>
                      <a:pPr algn="ctr">
                        <a:lnSpc>
                          <a:spcPct val="115000"/>
                        </a:lnSpc>
                      </a:pPr>
                      <a:r>
                        <a:rPr lang="it-IT"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75,00</a:t>
                      </a:r>
                    </a:p>
                  </a:txBody>
                  <a:tcPr marL="68580" marR="68580" marT="0" marB="0"/>
                </a:tc>
                <a:tc>
                  <a:txBody>
                    <a:bodyPr/>
                    <a:lstStyle/>
                    <a:p>
                      <a:pPr algn="ctr">
                        <a:lnSpc>
                          <a:spcPct val="115000"/>
                        </a:lnSpc>
                      </a:pPr>
                      <a:r>
                        <a:rPr lang="it-IT"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87,50</a:t>
                      </a:r>
                    </a:p>
                  </a:txBody>
                  <a:tcPr marL="68580" marR="68580" marT="0" marB="0"/>
                </a:tc>
                <a:tc vMerge="1">
                  <a:txBody>
                    <a:bodyPr/>
                    <a:lstStyle/>
                    <a:p>
                      <a:endParaRPr lang="en-IT"/>
                    </a:p>
                  </a:txBody>
                  <a:tcPr/>
                </a:tc>
                <a:extLst>
                  <a:ext uri="{0D108BD9-81ED-4DB2-BD59-A6C34878D82A}">
                    <a16:rowId xmlns:a16="http://schemas.microsoft.com/office/drawing/2014/main" val="10002"/>
                  </a:ext>
                </a:extLst>
              </a:tr>
              <a:tr h="346948">
                <a:tc>
                  <a:txBody>
                    <a:bodyPr/>
                    <a:lstStyle/>
                    <a:p>
                      <a:pPr algn="ctr">
                        <a:lnSpc>
                          <a:spcPct val="115000"/>
                        </a:lnSpc>
                      </a:pPr>
                      <a:r>
                        <a:rPr lang="it-IT"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OS3</a:t>
                      </a:r>
                      <a:endParaRPr lang="it-IT"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it-IT"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tc>
                <a:tc>
                  <a:txBody>
                    <a:bodyPr/>
                    <a:lstStyle/>
                    <a:p>
                      <a:pPr algn="ctr">
                        <a:lnSpc>
                          <a:spcPct val="115000"/>
                        </a:lnSpc>
                      </a:pPr>
                      <a:r>
                        <a:rPr lang="it-IT"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p>
                  </a:txBody>
                  <a:tcPr marL="68580" marR="68580" marT="0" marB="0"/>
                </a:tc>
                <a:tc>
                  <a:txBody>
                    <a:bodyPr/>
                    <a:lstStyle/>
                    <a:p>
                      <a:pPr algn="ctr">
                        <a:lnSpc>
                          <a:spcPct val="115000"/>
                        </a:lnSpc>
                      </a:pPr>
                      <a:r>
                        <a:rPr lang="it-IT"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100,00</a:t>
                      </a:r>
                    </a:p>
                  </a:txBody>
                  <a:tcPr marL="68580" marR="68580" marT="0" marB="0"/>
                </a:tc>
                <a:tc>
                  <a:txBody>
                    <a:bodyPr/>
                    <a:lstStyle/>
                    <a:p>
                      <a:pPr algn="ctr">
                        <a:lnSpc>
                          <a:spcPct val="115000"/>
                        </a:lnSpc>
                      </a:pPr>
                      <a:r>
                        <a:rPr lang="it-IT"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100,00</a:t>
                      </a:r>
                    </a:p>
                  </a:txBody>
                  <a:tcPr marL="68580" marR="68580" marT="0" marB="0"/>
                </a:tc>
                <a:tc vMerge="1">
                  <a:txBody>
                    <a:bodyPr/>
                    <a:lstStyle/>
                    <a:p>
                      <a:endParaRPr lang="en-IT"/>
                    </a:p>
                  </a:txBody>
                  <a:tcPr/>
                </a:tc>
                <a:extLst>
                  <a:ext uri="{0D108BD9-81ED-4DB2-BD59-A6C34878D82A}">
                    <a16:rowId xmlns:a16="http://schemas.microsoft.com/office/drawing/2014/main" val="10003"/>
                  </a:ext>
                </a:extLst>
              </a:tr>
            </a:tbl>
          </a:graphicData>
        </a:graphic>
      </p:graphicFrame>
      <p:sp>
        <p:nvSpPr>
          <p:cNvPr id="6" name="Segnaposto contenuto 2"/>
          <p:cNvSpPr>
            <a:spLocks noGrp="1"/>
          </p:cNvSpPr>
          <p:nvPr>
            <p:ph idx="21"/>
          </p:nvPr>
        </p:nvSpPr>
        <p:spPr>
          <a:xfrm>
            <a:off x="88445" y="96085"/>
            <a:ext cx="8948051" cy="740627"/>
          </a:xfrm>
        </p:spPr>
        <p:txBody>
          <a:bodyPr/>
          <a:lstStyle/>
          <a:p>
            <a:pPr algn="ctr"/>
            <a:r>
              <a:rPr lang="it-IT" b="1" dirty="0">
                <a:solidFill>
                  <a:srgbClr val="1F497D"/>
                </a:solidFill>
              </a:rPr>
              <a:t>La performance di Ente</a:t>
            </a:r>
          </a:p>
        </p:txBody>
      </p:sp>
    </p:spTree>
    <p:extLst>
      <p:ext uri="{BB962C8B-B14F-4D97-AF65-F5344CB8AC3E}">
        <p14:creationId xmlns:p14="http://schemas.microsoft.com/office/powerpoint/2010/main" val="1957044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4052168708"/>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a:xfrm>
            <a:off x="88445" y="44624"/>
            <a:ext cx="8948051" cy="740627"/>
          </a:xfrm>
        </p:spPr>
        <p:txBody>
          <a:bodyPr/>
          <a:lstStyle/>
          <a:p>
            <a:pPr marL="0" indent="0" algn="ctr">
              <a:buNone/>
            </a:pPr>
            <a:r>
              <a:rPr lang="it-IT" b="1" dirty="0">
                <a:solidFill>
                  <a:srgbClr val="1F497D"/>
                </a:solidFill>
              </a:rPr>
              <a:t>Focus tematici</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23</a:t>
            </a:fld>
            <a:endParaRPr lang="it-IT"/>
          </a:p>
        </p:txBody>
      </p:sp>
    </p:spTree>
    <p:extLst>
      <p:ext uri="{BB962C8B-B14F-4D97-AF65-F5344CB8AC3E}">
        <p14:creationId xmlns:p14="http://schemas.microsoft.com/office/powerpoint/2010/main" val="217245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24</a:t>
            </a:fld>
            <a:endParaRPr lang="it-IT"/>
          </a:p>
        </p:txBody>
      </p:sp>
      <p:sp>
        <p:nvSpPr>
          <p:cNvPr id="7" name="Segnaposto contenuto 2"/>
          <p:cNvSpPr>
            <a:spLocks noGrp="1"/>
          </p:cNvSpPr>
          <p:nvPr>
            <p:ph idx="21"/>
          </p:nvPr>
        </p:nvSpPr>
        <p:spPr>
          <a:xfrm>
            <a:off x="88445" y="24077"/>
            <a:ext cx="8948051" cy="740627"/>
          </a:xfrm>
        </p:spPr>
        <p:txBody>
          <a:bodyPr/>
          <a:lstStyle/>
          <a:p>
            <a:pPr marL="0" indent="0" algn="ctr">
              <a:buNone/>
            </a:pPr>
            <a:r>
              <a:rPr lang="it-IT" b="1" dirty="0">
                <a:solidFill>
                  <a:srgbClr val="1F497D"/>
                </a:solidFill>
              </a:rPr>
              <a:t>Fondo FEASR</a:t>
            </a:r>
          </a:p>
        </p:txBody>
      </p:sp>
      <p:graphicFrame>
        <p:nvGraphicFramePr>
          <p:cNvPr id="3" name="Tabella 2">
            <a:extLst>
              <a:ext uri="{FF2B5EF4-FFF2-40B4-BE49-F238E27FC236}">
                <a16:creationId xmlns:a16="http://schemas.microsoft.com/office/drawing/2014/main" id="{37F7504C-E0D5-4558-BD83-DDE0E12CF7DC}"/>
              </a:ext>
            </a:extLst>
          </p:cNvPr>
          <p:cNvGraphicFramePr>
            <a:graphicFrameLocks noGrp="1"/>
          </p:cNvGraphicFramePr>
          <p:nvPr>
            <p:extLst>
              <p:ext uri="{D42A27DB-BD31-4B8C-83A1-F6EECF244321}">
                <p14:modId xmlns:p14="http://schemas.microsoft.com/office/powerpoint/2010/main" val="2444246778"/>
              </p:ext>
            </p:extLst>
          </p:nvPr>
        </p:nvGraphicFramePr>
        <p:xfrm>
          <a:off x="179512" y="692696"/>
          <a:ext cx="8948052" cy="6165311"/>
        </p:xfrm>
        <a:graphic>
          <a:graphicData uri="http://schemas.openxmlformats.org/drawingml/2006/table">
            <a:tbl>
              <a:tblPr/>
              <a:tblGrid>
                <a:gridCol w="2237013">
                  <a:extLst>
                    <a:ext uri="{9D8B030D-6E8A-4147-A177-3AD203B41FA5}">
                      <a16:colId xmlns:a16="http://schemas.microsoft.com/office/drawing/2014/main" val="2403822440"/>
                    </a:ext>
                  </a:extLst>
                </a:gridCol>
                <a:gridCol w="2237013">
                  <a:extLst>
                    <a:ext uri="{9D8B030D-6E8A-4147-A177-3AD203B41FA5}">
                      <a16:colId xmlns:a16="http://schemas.microsoft.com/office/drawing/2014/main" val="754451170"/>
                    </a:ext>
                  </a:extLst>
                </a:gridCol>
                <a:gridCol w="2237013">
                  <a:extLst>
                    <a:ext uri="{9D8B030D-6E8A-4147-A177-3AD203B41FA5}">
                      <a16:colId xmlns:a16="http://schemas.microsoft.com/office/drawing/2014/main" val="3617663111"/>
                    </a:ext>
                  </a:extLst>
                </a:gridCol>
                <a:gridCol w="2237013">
                  <a:extLst>
                    <a:ext uri="{9D8B030D-6E8A-4147-A177-3AD203B41FA5}">
                      <a16:colId xmlns:a16="http://schemas.microsoft.com/office/drawing/2014/main" val="293623093"/>
                    </a:ext>
                  </a:extLst>
                </a:gridCol>
              </a:tblGrid>
              <a:tr h="198881">
                <a:tc>
                  <a:txBody>
                    <a:bodyPr/>
                    <a:lstStyle/>
                    <a:p>
                      <a:r>
                        <a:rPr lang="it-IT" sz="1200">
                          <a:effectLst/>
                        </a:rPr>
                        <a:t>NUM_DECRETO</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tc>
                  <a:txBody>
                    <a:bodyPr/>
                    <a:lstStyle/>
                    <a:p>
                      <a:r>
                        <a:rPr lang="it-IT" sz="1200">
                          <a:effectLst/>
                        </a:rPr>
                        <a:t>DATA</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tc>
                  <a:txBody>
                    <a:bodyPr/>
                    <a:lstStyle/>
                    <a:p>
                      <a:r>
                        <a:rPr lang="it-IT" sz="1200">
                          <a:effectLst/>
                        </a:rPr>
                        <a:t>NUMERO BENEFICIARI</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tc>
                  <a:txBody>
                    <a:bodyPr/>
                    <a:lstStyle/>
                    <a:p>
                      <a:r>
                        <a:rPr lang="it-IT" sz="1200">
                          <a:effectLst/>
                        </a:rPr>
                        <a:t>IMPORTO TOTALE</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extLst>
                  <a:ext uri="{0D108BD9-81ED-4DB2-BD59-A6C34878D82A}">
                    <a16:rowId xmlns:a16="http://schemas.microsoft.com/office/drawing/2014/main" val="2698488381"/>
                  </a:ext>
                </a:extLst>
              </a:tr>
              <a:tr h="198881">
                <a:tc>
                  <a:txBody>
                    <a:bodyPr/>
                    <a:lstStyle/>
                    <a:p>
                      <a:r>
                        <a:rPr lang="it-IT" sz="1200">
                          <a:effectLst/>
                        </a:rPr>
                        <a:t>2019-0058</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24-01-2019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131</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€ 844.302,67</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3144291663"/>
                  </a:ext>
                </a:extLst>
              </a:tr>
              <a:tr h="198881">
                <a:tc>
                  <a:txBody>
                    <a:bodyPr/>
                    <a:lstStyle/>
                    <a:p>
                      <a:r>
                        <a:rPr lang="it-IT" sz="1200">
                          <a:effectLst/>
                        </a:rPr>
                        <a:t>2019-0059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04-02-2019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179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€ 7.005.131,11</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702119052"/>
                  </a:ext>
                </a:extLst>
              </a:tr>
              <a:tr h="198881">
                <a:tc>
                  <a:txBody>
                    <a:bodyPr/>
                    <a:lstStyle/>
                    <a:p>
                      <a:r>
                        <a:rPr lang="it-IT" sz="1200">
                          <a:effectLst/>
                        </a:rPr>
                        <a:t>2019-0060</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26-02-2019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100</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€ 4.431.360,89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3138260999"/>
                  </a:ext>
                </a:extLst>
              </a:tr>
              <a:tr h="198881">
                <a:tc>
                  <a:txBody>
                    <a:bodyPr/>
                    <a:lstStyle/>
                    <a:p>
                      <a:r>
                        <a:rPr lang="it-IT" sz="1200">
                          <a:effectLst/>
                        </a:rPr>
                        <a:t>2019-0061</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04-03-2019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366</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€ 571.320,97</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715508923"/>
                  </a:ext>
                </a:extLst>
              </a:tr>
              <a:tr h="198881">
                <a:tc>
                  <a:txBody>
                    <a:bodyPr/>
                    <a:lstStyle/>
                    <a:p>
                      <a:r>
                        <a:rPr lang="it-IT" sz="1200">
                          <a:effectLst/>
                        </a:rPr>
                        <a:t>2019-0062</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12-03-2019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53</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€ 5.064.817,82</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4265525712"/>
                  </a:ext>
                </a:extLst>
              </a:tr>
              <a:tr h="198881">
                <a:tc>
                  <a:txBody>
                    <a:bodyPr/>
                    <a:lstStyle/>
                    <a:p>
                      <a:r>
                        <a:rPr lang="it-IT" sz="1200">
                          <a:effectLst/>
                        </a:rPr>
                        <a:t>2019-0063</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14-03-2019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3.491</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€ 13.157.895,73</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098411380"/>
                  </a:ext>
                </a:extLst>
              </a:tr>
              <a:tr h="198881">
                <a:tc>
                  <a:txBody>
                    <a:bodyPr/>
                    <a:lstStyle/>
                    <a:p>
                      <a:r>
                        <a:rPr lang="it-IT" sz="1200">
                          <a:effectLst/>
                        </a:rPr>
                        <a:t>2019-0065</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09-04-2019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153</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€ 585.359,40</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558024235"/>
                  </a:ext>
                </a:extLst>
              </a:tr>
              <a:tr h="198881">
                <a:tc>
                  <a:txBody>
                    <a:bodyPr/>
                    <a:lstStyle/>
                    <a:p>
                      <a:r>
                        <a:rPr lang="it-IT" sz="1200">
                          <a:effectLst/>
                        </a:rPr>
                        <a:t>2019-0064</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01-04-2019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114</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€ 1.732.649,98</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85948935"/>
                  </a:ext>
                </a:extLst>
              </a:tr>
              <a:tr h="198881">
                <a:tc>
                  <a:txBody>
                    <a:bodyPr/>
                    <a:lstStyle/>
                    <a:p>
                      <a:r>
                        <a:rPr lang="it-IT" sz="1200">
                          <a:effectLst/>
                        </a:rPr>
                        <a:t>2019-0066</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16-04-2019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4.146</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€ 15.352.649,07</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2157787413"/>
                  </a:ext>
                </a:extLst>
              </a:tr>
              <a:tr h="198881">
                <a:tc>
                  <a:txBody>
                    <a:bodyPr/>
                    <a:lstStyle/>
                    <a:p>
                      <a:r>
                        <a:rPr lang="it-IT" sz="1200">
                          <a:effectLst/>
                        </a:rPr>
                        <a:t>2019-0067</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03-05-2019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136</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€ 7.378.407,08</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737345708"/>
                  </a:ext>
                </a:extLst>
              </a:tr>
              <a:tr h="198881">
                <a:tc>
                  <a:txBody>
                    <a:bodyPr/>
                    <a:lstStyle/>
                    <a:p>
                      <a:r>
                        <a:rPr lang="it-IT" sz="1200">
                          <a:effectLst/>
                        </a:rPr>
                        <a:t>2019-0068</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07-05-2019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179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€ 994.033,86</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3159708898"/>
                  </a:ext>
                </a:extLst>
              </a:tr>
              <a:tr h="198881">
                <a:tc>
                  <a:txBody>
                    <a:bodyPr/>
                    <a:lstStyle/>
                    <a:p>
                      <a:r>
                        <a:rPr lang="it-IT" sz="1200">
                          <a:effectLst/>
                        </a:rPr>
                        <a:t>2019-0070</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28-05-2019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€ 2.422.500,65</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521698962"/>
                  </a:ext>
                </a:extLst>
              </a:tr>
              <a:tr h="198881">
                <a:tc>
                  <a:txBody>
                    <a:bodyPr/>
                    <a:lstStyle/>
                    <a:p>
                      <a:r>
                        <a:rPr lang="it-IT" sz="1200">
                          <a:effectLst/>
                        </a:rPr>
                        <a:t>2019-0069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13-05-2019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175</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€ 307.308,61</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3859994151"/>
                  </a:ext>
                </a:extLst>
              </a:tr>
              <a:tr h="198881">
                <a:tc>
                  <a:txBody>
                    <a:bodyPr/>
                    <a:lstStyle/>
                    <a:p>
                      <a:r>
                        <a:rPr lang="it-IT" sz="1200">
                          <a:effectLst/>
                        </a:rPr>
                        <a:t>2019-0071</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06-06-2019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93</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€ 5.967.434,08</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580375784"/>
                  </a:ext>
                </a:extLst>
              </a:tr>
              <a:tr h="198881">
                <a:tc>
                  <a:txBody>
                    <a:bodyPr/>
                    <a:lstStyle/>
                    <a:p>
                      <a:r>
                        <a:rPr lang="it-IT" sz="1200">
                          <a:effectLst/>
                        </a:rPr>
                        <a:t>2019-0072</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24-06-2019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€ 1.937.633,36</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3129262154"/>
                  </a:ext>
                </a:extLst>
              </a:tr>
              <a:tr h="198881">
                <a:tc>
                  <a:txBody>
                    <a:bodyPr/>
                    <a:lstStyle/>
                    <a:p>
                      <a:r>
                        <a:rPr lang="it-IT" sz="1200">
                          <a:effectLst/>
                        </a:rPr>
                        <a:t>2019-0073</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05-07-2019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1.534</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€ 7.636.160,56</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46870796"/>
                  </a:ext>
                </a:extLst>
              </a:tr>
              <a:tr h="198881">
                <a:tc>
                  <a:txBody>
                    <a:bodyPr/>
                    <a:lstStyle/>
                    <a:p>
                      <a:r>
                        <a:rPr lang="it-IT" sz="1200">
                          <a:effectLst/>
                        </a:rPr>
                        <a:t>2019-0076</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27-08-2019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492</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€ 3.041.258,14</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1626931790"/>
                  </a:ext>
                </a:extLst>
              </a:tr>
              <a:tr h="198881">
                <a:tc>
                  <a:txBody>
                    <a:bodyPr/>
                    <a:lstStyle/>
                    <a:p>
                      <a:r>
                        <a:rPr lang="it-IT" sz="1200">
                          <a:effectLst/>
                        </a:rPr>
                        <a:t>2019-0075</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07-08-2019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181</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€ 10.352.768,21</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17572127"/>
                  </a:ext>
                </a:extLst>
              </a:tr>
              <a:tr h="198881">
                <a:tc>
                  <a:txBody>
                    <a:bodyPr/>
                    <a:lstStyle/>
                    <a:p>
                      <a:r>
                        <a:rPr lang="it-IT" sz="1200">
                          <a:effectLst/>
                        </a:rPr>
                        <a:t>2019-0074</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12-07-2019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2.764</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€ 6.254.441,58</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2992990345"/>
                  </a:ext>
                </a:extLst>
              </a:tr>
              <a:tr h="198881">
                <a:tc>
                  <a:txBody>
                    <a:bodyPr/>
                    <a:lstStyle/>
                    <a:p>
                      <a:r>
                        <a:rPr lang="it-IT" sz="1200">
                          <a:effectLst/>
                        </a:rPr>
                        <a:t>2019-0077</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16-09-2019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482</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€ 1.816.918,98</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075899043"/>
                  </a:ext>
                </a:extLst>
              </a:tr>
              <a:tr h="198881">
                <a:tc>
                  <a:txBody>
                    <a:bodyPr/>
                    <a:lstStyle/>
                    <a:p>
                      <a:r>
                        <a:rPr lang="it-IT" sz="1200">
                          <a:effectLst/>
                        </a:rPr>
                        <a:t>2019-0078</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23-09-2019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566</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€ 3.200.750,46</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3443241908"/>
                  </a:ext>
                </a:extLst>
              </a:tr>
              <a:tr h="198881">
                <a:tc>
                  <a:txBody>
                    <a:bodyPr/>
                    <a:lstStyle/>
                    <a:p>
                      <a:r>
                        <a:rPr lang="it-IT" sz="1200">
                          <a:effectLst/>
                        </a:rPr>
                        <a:t>2019-0079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11-10-2019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77</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€ 6.123.256,61</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49937377"/>
                  </a:ext>
                </a:extLst>
              </a:tr>
              <a:tr h="198881">
                <a:tc>
                  <a:txBody>
                    <a:bodyPr/>
                    <a:lstStyle/>
                    <a:p>
                      <a:r>
                        <a:rPr lang="it-IT" sz="1200">
                          <a:effectLst/>
                        </a:rPr>
                        <a:t>2019-0080</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07-11-2019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908</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€ 4.199.114,47</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79947928"/>
                  </a:ext>
                </a:extLst>
              </a:tr>
              <a:tr h="198881">
                <a:tc>
                  <a:txBody>
                    <a:bodyPr/>
                    <a:lstStyle/>
                    <a:p>
                      <a:r>
                        <a:rPr lang="it-IT" sz="1200">
                          <a:effectLst/>
                        </a:rPr>
                        <a:t>2019-0081</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15-11-2019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127</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€ 11.535.706,35</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717825735"/>
                  </a:ext>
                </a:extLst>
              </a:tr>
              <a:tr h="198881">
                <a:tc>
                  <a:txBody>
                    <a:bodyPr/>
                    <a:lstStyle/>
                    <a:p>
                      <a:r>
                        <a:rPr lang="it-IT" sz="1200">
                          <a:effectLst/>
                        </a:rPr>
                        <a:t>2019-0082</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27-11-2019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3.254</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€ 13.058.791,24</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2363700130"/>
                  </a:ext>
                </a:extLst>
              </a:tr>
              <a:tr h="198881">
                <a:tc>
                  <a:txBody>
                    <a:bodyPr/>
                    <a:lstStyle/>
                    <a:p>
                      <a:r>
                        <a:rPr lang="it-IT" sz="1200">
                          <a:effectLst/>
                        </a:rPr>
                        <a:t>2019-0085</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20-12-2019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7</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€ 510.161,75</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699726366"/>
                  </a:ext>
                </a:extLst>
              </a:tr>
              <a:tr h="198881">
                <a:tc>
                  <a:txBody>
                    <a:bodyPr/>
                    <a:lstStyle/>
                    <a:p>
                      <a:r>
                        <a:rPr lang="it-IT" sz="1200">
                          <a:effectLst/>
                        </a:rPr>
                        <a:t>2019-0083</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15-12-2019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111</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€ 7.643.321,70</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1287104566"/>
                  </a:ext>
                </a:extLst>
              </a:tr>
              <a:tr h="198881">
                <a:tc>
                  <a:txBody>
                    <a:bodyPr/>
                    <a:lstStyle/>
                    <a:p>
                      <a:r>
                        <a:rPr lang="it-IT" sz="1200">
                          <a:effectLst/>
                        </a:rPr>
                        <a:t>2019-0084</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16-12-2019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4.435</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200">
                          <a:effectLst/>
                        </a:rPr>
                        <a:t>€ 8.112.974,31</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877747166"/>
                  </a:ext>
                </a:extLst>
              </a:tr>
              <a:tr h="198881">
                <a:tc>
                  <a:txBody>
                    <a:bodyPr/>
                    <a:lstStyle/>
                    <a:p>
                      <a:r>
                        <a:rPr lang="it-IT" sz="1200">
                          <a:effectLst/>
                        </a:rPr>
                        <a:t>2019-0086</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23-12-2019</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712</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200">
                          <a:effectLst/>
                        </a:rPr>
                        <a:t>€ 3.617.439,74</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3242896943"/>
                  </a:ext>
                </a:extLst>
              </a:tr>
              <a:tr h="198881">
                <a:tc>
                  <a:txBody>
                    <a:bodyPr/>
                    <a:lstStyle/>
                    <a:p>
                      <a:endParaRPr lang="it-IT" sz="1200">
                        <a:effectLst/>
                      </a:endParaRP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tc>
                  <a:txBody>
                    <a:bodyPr/>
                    <a:lstStyle/>
                    <a:p>
                      <a:endParaRPr lang="it-IT" sz="1200">
                        <a:effectLst/>
                      </a:endParaRP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tc>
                  <a:txBody>
                    <a:bodyPr/>
                    <a:lstStyle/>
                    <a:p>
                      <a:r>
                        <a:rPr lang="it-IT" sz="1200">
                          <a:effectLst/>
                        </a:rPr>
                        <a:t>25.004</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tc>
                  <a:txBody>
                    <a:bodyPr/>
                    <a:lstStyle/>
                    <a:p>
                      <a:r>
                        <a:rPr lang="it-IT" sz="1200" dirty="0">
                          <a:effectLst/>
                        </a:rPr>
                        <a:t>€ 154.855.869,38</a:t>
                      </a:r>
                    </a:p>
                  </a:txBody>
                  <a:tcPr marL="7880" marR="7880" marT="3940" marB="394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extLst>
                  <a:ext uri="{0D108BD9-81ED-4DB2-BD59-A6C34878D82A}">
                    <a16:rowId xmlns:a16="http://schemas.microsoft.com/office/drawing/2014/main" val="636857433"/>
                  </a:ext>
                </a:extLst>
              </a:tr>
            </a:tbl>
          </a:graphicData>
        </a:graphic>
      </p:graphicFrame>
      <p:sp>
        <p:nvSpPr>
          <p:cNvPr id="6" name="Rectangle 1">
            <a:extLst>
              <a:ext uri="{FF2B5EF4-FFF2-40B4-BE49-F238E27FC236}">
                <a16:creationId xmlns:a16="http://schemas.microsoft.com/office/drawing/2014/main" id="{7FA2D068-A09F-4CC5-B962-55A1C9FE52B0}"/>
              </a:ext>
            </a:extLst>
          </p:cNvPr>
          <p:cNvSpPr>
            <a:spLocks noChangeArrowheads="1"/>
          </p:cNvSpPr>
          <p:nvPr/>
        </p:nvSpPr>
        <p:spPr bwMode="auto">
          <a:xfrm>
            <a:off x="4252913" y="182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2610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25</a:t>
            </a:fld>
            <a:endParaRPr lang="it-IT"/>
          </a:p>
        </p:txBody>
      </p:sp>
      <p:graphicFrame>
        <p:nvGraphicFramePr>
          <p:cNvPr id="6" name="Grafico 5"/>
          <p:cNvGraphicFramePr>
            <a:graphicFrameLocks/>
          </p:cNvGraphicFramePr>
          <p:nvPr>
            <p:extLst>
              <p:ext uri="{D42A27DB-BD31-4B8C-83A1-F6EECF244321}">
                <p14:modId xmlns:p14="http://schemas.microsoft.com/office/powerpoint/2010/main" val="2614941401"/>
              </p:ext>
            </p:extLst>
          </p:nvPr>
        </p:nvGraphicFramePr>
        <p:xfrm>
          <a:off x="0" y="908720"/>
          <a:ext cx="4464588" cy="2592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ico 8"/>
          <p:cNvGraphicFramePr>
            <a:graphicFrameLocks/>
          </p:cNvGraphicFramePr>
          <p:nvPr>
            <p:extLst>
              <p:ext uri="{D42A27DB-BD31-4B8C-83A1-F6EECF244321}">
                <p14:modId xmlns:p14="http://schemas.microsoft.com/office/powerpoint/2010/main" val="2965011917"/>
              </p:ext>
            </p:extLst>
          </p:nvPr>
        </p:nvGraphicFramePr>
        <p:xfrm>
          <a:off x="4283968" y="2348880"/>
          <a:ext cx="4680520"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11" name="Segnaposto contenuto 2"/>
          <p:cNvSpPr>
            <a:spLocks noGrp="1"/>
          </p:cNvSpPr>
          <p:nvPr>
            <p:ph idx="21"/>
          </p:nvPr>
        </p:nvSpPr>
        <p:spPr>
          <a:xfrm>
            <a:off x="88445" y="24077"/>
            <a:ext cx="8948051" cy="740627"/>
          </a:xfrm>
        </p:spPr>
        <p:txBody>
          <a:bodyPr/>
          <a:lstStyle/>
          <a:p>
            <a:pPr marL="0" indent="0" algn="ctr">
              <a:buNone/>
            </a:pPr>
            <a:r>
              <a:rPr lang="it-IT" b="1" dirty="0">
                <a:solidFill>
                  <a:srgbClr val="1F497D"/>
                </a:solidFill>
              </a:rPr>
              <a:t>Fondo FEASR</a:t>
            </a:r>
          </a:p>
        </p:txBody>
      </p:sp>
    </p:spTree>
    <p:extLst>
      <p:ext uri="{BB962C8B-B14F-4D97-AF65-F5344CB8AC3E}">
        <p14:creationId xmlns:p14="http://schemas.microsoft.com/office/powerpoint/2010/main" val="4290836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26</a:t>
            </a:fld>
            <a:endParaRPr lang="it-IT"/>
          </a:p>
        </p:txBody>
      </p:sp>
      <p:sp>
        <p:nvSpPr>
          <p:cNvPr id="7" name="Segnaposto contenuto 2"/>
          <p:cNvSpPr>
            <a:spLocks noGrp="1"/>
          </p:cNvSpPr>
          <p:nvPr>
            <p:ph idx="21"/>
          </p:nvPr>
        </p:nvSpPr>
        <p:spPr>
          <a:xfrm>
            <a:off x="88445" y="-47931"/>
            <a:ext cx="8948051" cy="740627"/>
          </a:xfrm>
        </p:spPr>
        <p:txBody>
          <a:bodyPr/>
          <a:lstStyle/>
          <a:p>
            <a:pPr marL="0" indent="0" algn="ctr">
              <a:buNone/>
            </a:pPr>
            <a:r>
              <a:rPr lang="it-IT" b="1" dirty="0">
                <a:solidFill>
                  <a:srgbClr val="1F497D"/>
                </a:solidFill>
              </a:rPr>
              <a:t>Fondo FEAGA </a:t>
            </a:r>
          </a:p>
        </p:txBody>
      </p:sp>
      <p:graphicFrame>
        <p:nvGraphicFramePr>
          <p:cNvPr id="6" name="Tabella 5">
            <a:extLst>
              <a:ext uri="{FF2B5EF4-FFF2-40B4-BE49-F238E27FC236}">
                <a16:creationId xmlns:a16="http://schemas.microsoft.com/office/drawing/2014/main" id="{33C7396F-F51E-4CAB-AA19-CD7FBAD3557A}"/>
              </a:ext>
            </a:extLst>
          </p:cNvPr>
          <p:cNvGraphicFramePr>
            <a:graphicFrameLocks noGrp="1"/>
          </p:cNvGraphicFramePr>
          <p:nvPr>
            <p:extLst>
              <p:ext uri="{D42A27DB-BD31-4B8C-83A1-F6EECF244321}">
                <p14:modId xmlns:p14="http://schemas.microsoft.com/office/powerpoint/2010/main" val="2572333"/>
              </p:ext>
            </p:extLst>
          </p:nvPr>
        </p:nvGraphicFramePr>
        <p:xfrm>
          <a:off x="0" y="548680"/>
          <a:ext cx="9144000" cy="6309312"/>
        </p:xfrm>
        <a:graphic>
          <a:graphicData uri="http://schemas.openxmlformats.org/drawingml/2006/table">
            <a:tbl>
              <a:tblPr/>
              <a:tblGrid>
                <a:gridCol w="2286000">
                  <a:extLst>
                    <a:ext uri="{9D8B030D-6E8A-4147-A177-3AD203B41FA5}">
                      <a16:colId xmlns:a16="http://schemas.microsoft.com/office/drawing/2014/main" val="498780644"/>
                    </a:ext>
                  </a:extLst>
                </a:gridCol>
                <a:gridCol w="2286000">
                  <a:extLst>
                    <a:ext uri="{9D8B030D-6E8A-4147-A177-3AD203B41FA5}">
                      <a16:colId xmlns:a16="http://schemas.microsoft.com/office/drawing/2014/main" val="3436192338"/>
                    </a:ext>
                  </a:extLst>
                </a:gridCol>
                <a:gridCol w="2286000">
                  <a:extLst>
                    <a:ext uri="{9D8B030D-6E8A-4147-A177-3AD203B41FA5}">
                      <a16:colId xmlns:a16="http://schemas.microsoft.com/office/drawing/2014/main" val="4228093921"/>
                    </a:ext>
                  </a:extLst>
                </a:gridCol>
                <a:gridCol w="2286000">
                  <a:extLst>
                    <a:ext uri="{9D8B030D-6E8A-4147-A177-3AD203B41FA5}">
                      <a16:colId xmlns:a16="http://schemas.microsoft.com/office/drawing/2014/main" val="3744607801"/>
                    </a:ext>
                  </a:extLst>
                </a:gridCol>
              </a:tblGrid>
              <a:tr h="262888">
                <a:tc>
                  <a:txBody>
                    <a:bodyPr/>
                    <a:lstStyle/>
                    <a:p>
                      <a:r>
                        <a:rPr lang="it-IT" sz="1000">
                          <a:effectLst/>
                        </a:rPr>
                        <a:t>NUM_DECRETO</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tc>
                  <a:txBody>
                    <a:bodyPr/>
                    <a:lstStyle/>
                    <a:p>
                      <a:r>
                        <a:rPr lang="it-IT" sz="1000">
                          <a:effectLst/>
                        </a:rPr>
                        <a:t>DATA</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tc>
                  <a:txBody>
                    <a:bodyPr/>
                    <a:lstStyle/>
                    <a:p>
                      <a:r>
                        <a:rPr lang="it-IT" sz="1000">
                          <a:effectLst/>
                        </a:rPr>
                        <a:t>NUMERO BENEFICIARI</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tc>
                  <a:txBody>
                    <a:bodyPr/>
                    <a:lstStyle/>
                    <a:p>
                      <a:r>
                        <a:rPr lang="it-IT" sz="1000">
                          <a:effectLst/>
                        </a:rPr>
                        <a:t>IMPORTO TOTALE</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extLst>
                  <a:ext uri="{0D108BD9-81ED-4DB2-BD59-A6C34878D82A}">
                    <a16:rowId xmlns:a16="http://schemas.microsoft.com/office/drawing/2014/main" val="3857958253"/>
                  </a:ext>
                </a:extLst>
              </a:tr>
              <a:tr h="262888">
                <a:tc>
                  <a:txBody>
                    <a:bodyPr/>
                    <a:lstStyle/>
                    <a:p>
                      <a:r>
                        <a:rPr lang="it-IT" sz="1000">
                          <a:effectLst/>
                        </a:rPr>
                        <a:t>2018-0005</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28-01-2019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1.726</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€ 4.816.040,24</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1750972632"/>
                  </a:ext>
                </a:extLst>
              </a:tr>
              <a:tr h="262888">
                <a:tc>
                  <a:txBody>
                    <a:bodyPr/>
                    <a:lstStyle/>
                    <a:p>
                      <a:r>
                        <a:rPr lang="it-IT" sz="1000">
                          <a:effectLst/>
                        </a:rPr>
                        <a:t>2014-0016</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07-03-2019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107</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€ 434.413,08</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701331719"/>
                  </a:ext>
                </a:extLst>
              </a:tr>
              <a:tr h="262888">
                <a:tc>
                  <a:txBody>
                    <a:bodyPr/>
                    <a:lstStyle/>
                    <a:p>
                      <a:r>
                        <a:rPr lang="it-IT" sz="1000">
                          <a:effectLst/>
                        </a:rPr>
                        <a:t>2018-0006</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20-03-2019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2.173</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€ 4.704.371,29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1125506898"/>
                  </a:ext>
                </a:extLst>
              </a:tr>
              <a:tr h="262888">
                <a:tc>
                  <a:txBody>
                    <a:bodyPr/>
                    <a:lstStyle/>
                    <a:p>
                      <a:r>
                        <a:rPr lang="it-IT" sz="1000">
                          <a:effectLst/>
                        </a:rPr>
                        <a:t>2016-0016</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15-04-2019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3.141</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€ 2.311.847,30</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382740083"/>
                  </a:ext>
                </a:extLst>
              </a:tr>
              <a:tr h="262888">
                <a:tc>
                  <a:txBody>
                    <a:bodyPr/>
                    <a:lstStyle/>
                    <a:p>
                      <a:r>
                        <a:rPr lang="it-IT" sz="1000">
                          <a:effectLst/>
                        </a:rPr>
                        <a:t>2018-0007</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13-05-2019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2.458</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€ 6.146.015,18</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3651719021"/>
                  </a:ext>
                </a:extLst>
              </a:tr>
              <a:tr h="262888">
                <a:tc>
                  <a:txBody>
                    <a:bodyPr/>
                    <a:lstStyle/>
                    <a:p>
                      <a:r>
                        <a:rPr lang="it-IT" sz="1000">
                          <a:effectLst/>
                        </a:rPr>
                        <a:t>2018-0008</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18-06-2019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43.876</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€ 32.420.541,82</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261689550"/>
                  </a:ext>
                </a:extLst>
              </a:tr>
              <a:tr h="262888">
                <a:tc>
                  <a:txBody>
                    <a:bodyPr/>
                    <a:lstStyle/>
                    <a:p>
                      <a:r>
                        <a:rPr lang="it-IT" sz="1000">
                          <a:effectLst/>
                        </a:rPr>
                        <a:t>2018-0009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25-06-2019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4.838</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€ 7.714.498,22</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1791013014"/>
                  </a:ext>
                </a:extLst>
              </a:tr>
              <a:tr h="262888">
                <a:tc>
                  <a:txBody>
                    <a:bodyPr/>
                    <a:lstStyle/>
                    <a:p>
                      <a:r>
                        <a:rPr lang="it-IT" sz="1000">
                          <a:effectLst/>
                        </a:rPr>
                        <a:t>2019-0001</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30-07-2019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882</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€ 2.682.218,92</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153405781"/>
                  </a:ext>
                </a:extLst>
              </a:tr>
              <a:tr h="262888">
                <a:tc>
                  <a:txBody>
                    <a:bodyPr/>
                    <a:lstStyle/>
                    <a:p>
                      <a:r>
                        <a:rPr lang="it-IT" sz="1000">
                          <a:effectLst/>
                        </a:rPr>
                        <a:t>2018-0010</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25-07-2019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701</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€ 608.575,85</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3668566199"/>
                  </a:ext>
                </a:extLst>
              </a:tr>
              <a:tr h="262888">
                <a:tc>
                  <a:txBody>
                    <a:bodyPr/>
                    <a:lstStyle/>
                    <a:p>
                      <a:r>
                        <a:rPr lang="it-IT" sz="1000">
                          <a:effectLst/>
                        </a:rPr>
                        <a:t>2019-0002</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09-09-2019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214</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€ 3.289.853,85</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577557088"/>
                  </a:ext>
                </a:extLst>
              </a:tr>
              <a:tr h="262888">
                <a:tc>
                  <a:txBody>
                    <a:bodyPr/>
                    <a:lstStyle/>
                    <a:p>
                      <a:r>
                        <a:rPr lang="it-IT" sz="1000">
                          <a:effectLst/>
                        </a:rPr>
                        <a:t>2013-0015</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24-09-2019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106</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€ 464.860,31</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2553927290"/>
                  </a:ext>
                </a:extLst>
              </a:tr>
              <a:tr h="262888">
                <a:tc>
                  <a:txBody>
                    <a:bodyPr/>
                    <a:lstStyle/>
                    <a:p>
                      <a:r>
                        <a:rPr lang="it-IT" sz="1000">
                          <a:effectLst/>
                        </a:rPr>
                        <a:t>2013-0016</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10-10-2019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23</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€ 4.783,66</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174733806"/>
                  </a:ext>
                </a:extLst>
              </a:tr>
              <a:tr h="262888">
                <a:tc>
                  <a:txBody>
                    <a:bodyPr/>
                    <a:lstStyle/>
                    <a:p>
                      <a:r>
                        <a:rPr lang="it-IT" sz="1000">
                          <a:effectLst/>
                        </a:rPr>
                        <a:t>2014-0017</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09-10-2019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24</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€ 3.180,21</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1450121782"/>
                  </a:ext>
                </a:extLst>
              </a:tr>
              <a:tr h="262888">
                <a:tc>
                  <a:txBody>
                    <a:bodyPr/>
                    <a:lstStyle/>
                    <a:p>
                      <a:r>
                        <a:rPr lang="it-IT" sz="1000">
                          <a:effectLst/>
                        </a:rPr>
                        <a:t>2015-0017</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09-10-2019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971</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€ 95.977,65</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81146232"/>
                  </a:ext>
                </a:extLst>
              </a:tr>
              <a:tr h="262888">
                <a:tc>
                  <a:txBody>
                    <a:bodyPr/>
                    <a:lstStyle/>
                    <a:p>
                      <a:r>
                        <a:rPr lang="it-IT" sz="1000">
                          <a:effectLst/>
                        </a:rPr>
                        <a:t>2016-0017</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08-10-2019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291</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€ 25.158,07</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651644063"/>
                  </a:ext>
                </a:extLst>
              </a:tr>
              <a:tr h="262888">
                <a:tc>
                  <a:txBody>
                    <a:bodyPr/>
                    <a:lstStyle/>
                    <a:p>
                      <a:r>
                        <a:rPr lang="it-IT" sz="1000">
                          <a:effectLst/>
                        </a:rPr>
                        <a:t>2018-0011</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08-10-2019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12.665</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€ 1.678.441,20</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655390094"/>
                  </a:ext>
                </a:extLst>
              </a:tr>
              <a:tr h="262888">
                <a:tc>
                  <a:txBody>
                    <a:bodyPr/>
                    <a:lstStyle/>
                    <a:p>
                      <a:r>
                        <a:rPr lang="it-IT" sz="1000">
                          <a:effectLst/>
                        </a:rPr>
                        <a:t>2019-0003</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23-10-2019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50.162</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€ 47.553.052,72</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1436947642"/>
                  </a:ext>
                </a:extLst>
              </a:tr>
              <a:tr h="262888">
                <a:tc>
                  <a:txBody>
                    <a:bodyPr/>
                    <a:lstStyle/>
                    <a:p>
                      <a:r>
                        <a:rPr lang="it-IT" sz="1000">
                          <a:effectLst/>
                        </a:rPr>
                        <a:t>2019-0004</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07-11-2019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4.918</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€ 14.201.981,03</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085024655"/>
                  </a:ext>
                </a:extLst>
              </a:tr>
              <a:tr h="262888">
                <a:tc>
                  <a:txBody>
                    <a:bodyPr/>
                    <a:lstStyle/>
                    <a:p>
                      <a:r>
                        <a:rPr lang="it-IT" sz="1000">
                          <a:effectLst/>
                        </a:rPr>
                        <a:t>2017-0011</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15-11-2019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2.890</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€ 3.102.248,68</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3206955069"/>
                  </a:ext>
                </a:extLst>
              </a:tr>
              <a:tr h="262888">
                <a:tc>
                  <a:txBody>
                    <a:bodyPr/>
                    <a:lstStyle/>
                    <a:p>
                      <a:r>
                        <a:rPr lang="it-IT" sz="1000">
                          <a:effectLst/>
                        </a:rPr>
                        <a:t>2019-0005</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20-11-2019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953</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€ 2.428.988,22</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392566351"/>
                  </a:ext>
                </a:extLst>
              </a:tr>
              <a:tr h="262888">
                <a:tc>
                  <a:txBody>
                    <a:bodyPr/>
                    <a:lstStyle/>
                    <a:p>
                      <a:r>
                        <a:rPr lang="it-IT" sz="1000">
                          <a:effectLst/>
                        </a:rPr>
                        <a:t>2019-0006</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22-11-2019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9.156</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1000">
                          <a:effectLst/>
                        </a:rPr>
                        <a:t>€ 30.884.110,10</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extLst>
                  <a:ext uri="{0D108BD9-81ED-4DB2-BD59-A6C34878D82A}">
                    <a16:rowId xmlns:a16="http://schemas.microsoft.com/office/drawing/2014/main" val="904520782"/>
                  </a:ext>
                </a:extLst>
              </a:tr>
              <a:tr h="262888">
                <a:tc>
                  <a:txBody>
                    <a:bodyPr/>
                    <a:lstStyle/>
                    <a:p>
                      <a:r>
                        <a:rPr lang="it-IT" sz="1000">
                          <a:effectLst/>
                        </a:rPr>
                        <a:t>2019-0007</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12-12-2019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57.274</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1000">
                          <a:effectLst/>
                        </a:rPr>
                        <a:t>€ 27.357.372,27</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890348317"/>
                  </a:ext>
                </a:extLst>
              </a:tr>
              <a:tr h="262888">
                <a:tc>
                  <a:txBody>
                    <a:bodyPr/>
                    <a:lstStyle/>
                    <a:p>
                      <a:endParaRPr lang="it-IT" sz="1000">
                        <a:effectLst/>
                      </a:endParaRP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tc>
                  <a:txBody>
                    <a:bodyPr/>
                    <a:lstStyle/>
                    <a:p>
                      <a:endParaRPr lang="it-IT" sz="1000">
                        <a:effectLst/>
                      </a:endParaRP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tc>
                  <a:txBody>
                    <a:bodyPr/>
                    <a:lstStyle/>
                    <a:p>
                      <a:r>
                        <a:rPr lang="it-IT" sz="1000">
                          <a:effectLst/>
                        </a:rPr>
                        <a:t>199.549</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tc>
                  <a:txBody>
                    <a:bodyPr/>
                    <a:lstStyle/>
                    <a:p>
                      <a:r>
                        <a:rPr lang="it-IT" sz="1000" dirty="0">
                          <a:effectLst/>
                        </a:rPr>
                        <a:t>€ 192.928.529,87</a:t>
                      </a:r>
                    </a:p>
                  </a:txBody>
                  <a:tcPr marL="10179" marR="10179" marT="5089" marB="508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extLst>
                  <a:ext uri="{0D108BD9-81ED-4DB2-BD59-A6C34878D82A}">
                    <a16:rowId xmlns:a16="http://schemas.microsoft.com/office/drawing/2014/main" val="2735138955"/>
                  </a:ext>
                </a:extLst>
              </a:tr>
            </a:tbl>
          </a:graphicData>
        </a:graphic>
      </p:graphicFrame>
      <p:sp>
        <p:nvSpPr>
          <p:cNvPr id="9" name="Rectangle 1">
            <a:extLst>
              <a:ext uri="{FF2B5EF4-FFF2-40B4-BE49-F238E27FC236}">
                <a16:creationId xmlns:a16="http://schemas.microsoft.com/office/drawing/2014/main" id="{F41372EA-6249-4CAE-931E-3227DE6010E8}"/>
              </a:ext>
            </a:extLst>
          </p:cNvPr>
          <p:cNvSpPr>
            <a:spLocks noChangeArrowheads="1"/>
          </p:cNvSpPr>
          <p:nvPr/>
        </p:nvSpPr>
        <p:spPr bwMode="auto">
          <a:xfrm>
            <a:off x="252271" y="248376"/>
            <a:ext cx="97508011" cy="64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0387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27</a:t>
            </a:fld>
            <a:endParaRPr lang="it-IT"/>
          </a:p>
        </p:txBody>
      </p:sp>
      <p:graphicFrame>
        <p:nvGraphicFramePr>
          <p:cNvPr id="6" name="Grafico 5"/>
          <p:cNvGraphicFramePr>
            <a:graphicFrameLocks/>
          </p:cNvGraphicFramePr>
          <p:nvPr>
            <p:extLst>
              <p:ext uri="{D42A27DB-BD31-4B8C-83A1-F6EECF244321}">
                <p14:modId xmlns:p14="http://schemas.microsoft.com/office/powerpoint/2010/main" val="836883467"/>
              </p:ext>
            </p:extLst>
          </p:nvPr>
        </p:nvGraphicFramePr>
        <p:xfrm>
          <a:off x="28378" y="980728"/>
          <a:ext cx="5191694" cy="2016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6"/>
          <p:cNvGraphicFramePr>
            <a:graphicFrameLocks/>
          </p:cNvGraphicFramePr>
          <p:nvPr>
            <p:extLst>
              <p:ext uri="{D42A27DB-BD31-4B8C-83A1-F6EECF244321}">
                <p14:modId xmlns:p14="http://schemas.microsoft.com/office/powerpoint/2010/main" val="933835188"/>
              </p:ext>
            </p:extLst>
          </p:nvPr>
        </p:nvGraphicFramePr>
        <p:xfrm>
          <a:off x="3203849" y="2924944"/>
          <a:ext cx="5940152" cy="2451720"/>
        </p:xfrm>
        <a:graphic>
          <a:graphicData uri="http://schemas.openxmlformats.org/drawingml/2006/chart">
            <c:chart xmlns:c="http://schemas.openxmlformats.org/drawingml/2006/chart" xmlns:r="http://schemas.openxmlformats.org/officeDocument/2006/relationships" r:id="rId3"/>
          </a:graphicData>
        </a:graphic>
      </p:graphicFrame>
      <p:sp>
        <p:nvSpPr>
          <p:cNvPr id="8" name="Segnaposto contenuto 2"/>
          <p:cNvSpPr>
            <a:spLocks noGrp="1"/>
          </p:cNvSpPr>
          <p:nvPr>
            <p:ph idx="21"/>
          </p:nvPr>
        </p:nvSpPr>
        <p:spPr>
          <a:xfrm>
            <a:off x="88445" y="-47931"/>
            <a:ext cx="8948051" cy="740627"/>
          </a:xfrm>
        </p:spPr>
        <p:txBody>
          <a:bodyPr/>
          <a:lstStyle/>
          <a:p>
            <a:pPr marL="0" indent="0" algn="ctr">
              <a:buNone/>
            </a:pPr>
            <a:r>
              <a:rPr lang="it-IT" b="1" dirty="0">
                <a:solidFill>
                  <a:srgbClr val="1F497D"/>
                </a:solidFill>
              </a:rPr>
              <a:t>Fondo FEAGA </a:t>
            </a:r>
          </a:p>
        </p:txBody>
      </p:sp>
    </p:spTree>
    <p:extLst>
      <p:ext uri="{BB962C8B-B14F-4D97-AF65-F5344CB8AC3E}">
        <p14:creationId xmlns:p14="http://schemas.microsoft.com/office/powerpoint/2010/main" val="2659740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28</a:t>
            </a:fld>
            <a:endParaRPr lang="it-IT"/>
          </a:p>
        </p:txBody>
      </p:sp>
      <p:pic>
        <p:nvPicPr>
          <p:cNvPr id="6" name="Immagine 5"/>
          <p:cNvPicPr>
            <a:picLocks noChangeAspect="1"/>
          </p:cNvPicPr>
          <p:nvPr/>
        </p:nvPicPr>
        <p:blipFill>
          <a:blip r:embed="rId2"/>
          <a:stretch>
            <a:fillRect/>
          </a:stretch>
        </p:blipFill>
        <p:spPr>
          <a:xfrm>
            <a:off x="-36512" y="0"/>
            <a:ext cx="4884539" cy="6858000"/>
          </a:xfrm>
          <a:prstGeom prst="rect">
            <a:avLst/>
          </a:prstGeom>
        </p:spPr>
      </p:pic>
      <p:sp>
        <p:nvSpPr>
          <p:cNvPr id="7" name="CasellaDiTesto 6"/>
          <p:cNvSpPr txBox="1"/>
          <p:nvPr/>
        </p:nvSpPr>
        <p:spPr>
          <a:xfrm>
            <a:off x="5724128" y="1746681"/>
            <a:ext cx="2952328" cy="1754327"/>
          </a:xfrm>
          <a:prstGeom prst="rect">
            <a:avLst/>
          </a:prstGeom>
          <a:noFill/>
        </p:spPr>
        <p:txBody>
          <a:bodyPr wrap="square" rtlCol="0">
            <a:spAutoFit/>
          </a:bodyPr>
          <a:lstStyle/>
          <a:p>
            <a:pPr algn="ctr"/>
            <a:r>
              <a:rPr lang="it-IT" sz="3600" dirty="0"/>
              <a:t>Flusso di lavoro FEASR SIGC</a:t>
            </a:r>
          </a:p>
        </p:txBody>
      </p:sp>
    </p:spTree>
    <p:extLst>
      <p:ext uri="{BB962C8B-B14F-4D97-AF65-F5344CB8AC3E}">
        <p14:creationId xmlns:p14="http://schemas.microsoft.com/office/powerpoint/2010/main" val="2815684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29</a:t>
            </a:fld>
            <a:endParaRPr lang="it-IT"/>
          </a:p>
        </p:txBody>
      </p:sp>
      <p:pic>
        <p:nvPicPr>
          <p:cNvPr id="6" name="Picture 3" descr="C:\Users\ARCEA\Documents\Audit_Visite_Ispettive\Commissione_Europea_Giugno_2015\DU_S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1" y="-5789"/>
            <a:ext cx="4608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5724128" y="1746681"/>
            <a:ext cx="2952328" cy="1754327"/>
          </a:xfrm>
          <a:prstGeom prst="rect">
            <a:avLst/>
          </a:prstGeom>
          <a:noFill/>
        </p:spPr>
        <p:txBody>
          <a:bodyPr wrap="square" rtlCol="0">
            <a:spAutoFit/>
          </a:bodyPr>
          <a:lstStyle/>
          <a:p>
            <a:pPr algn="ctr"/>
            <a:r>
              <a:rPr lang="it-IT" sz="3600" dirty="0"/>
              <a:t>Flusso di lavoro FEAGA</a:t>
            </a:r>
          </a:p>
        </p:txBody>
      </p:sp>
    </p:spTree>
    <p:extLst>
      <p:ext uri="{BB962C8B-B14F-4D97-AF65-F5344CB8AC3E}">
        <p14:creationId xmlns:p14="http://schemas.microsoft.com/office/powerpoint/2010/main" val="2248375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692696"/>
            <a:ext cx="8928992" cy="2160240"/>
          </a:xfrm>
        </p:spPr>
        <p:txBody>
          <a:bodyPr/>
          <a:lstStyle/>
          <a:p>
            <a:pPr marL="0" lvl="1" indent="0" algn="just">
              <a:buNone/>
            </a:pPr>
            <a:r>
              <a:rPr lang="it-IT" sz="2400" dirty="0"/>
              <a:t>Il presente è un documento grafico, pensato come una presentazione “</a:t>
            </a:r>
            <a:r>
              <a:rPr lang="it-IT" sz="2400" dirty="0" err="1"/>
              <a:t>Power</a:t>
            </a:r>
            <a:r>
              <a:rPr lang="it-IT" sz="2400" dirty="0"/>
              <a:t> Point”, in cui sono condensati nella forma grafica e fortemente intuitiva delle “slide”, i punti essenziali del Piano e sono proposti focus tematici su argomenti di interesse di diverse categorie di stakeholder. In particolare, rispetto allo scorso anno, sono stati selezioni i seguenti focus tematici:</a:t>
            </a:r>
            <a:endParaRPr lang="it-IT" dirty="0"/>
          </a:p>
        </p:txBody>
      </p:sp>
      <p:sp>
        <p:nvSpPr>
          <p:cNvPr id="3" name="Segnaposto contenuto 2"/>
          <p:cNvSpPr>
            <a:spLocks noGrp="1"/>
          </p:cNvSpPr>
          <p:nvPr>
            <p:ph idx="21"/>
          </p:nvPr>
        </p:nvSpPr>
        <p:spPr/>
        <p:txBody>
          <a:bodyPr/>
          <a:lstStyle/>
          <a:p>
            <a:pPr marL="0" indent="0" algn="ctr">
              <a:buNone/>
            </a:pPr>
            <a:r>
              <a:rPr lang="it-IT" dirty="0"/>
              <a:t>Il presente documento</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3</a:t>
            </a:fld>
            <a:endParaRPr lang="it-IT"/>
          </a:p>
        </p:txBody>
      </p:sp>
      <p:graphicFrame>
        <p:nvGraphicFramePr>
          <p:cNvPr id="7" name="Tabella 6"/>
          <p:cNvGraphicFramePr>
            <a:graphicFrameLocks noGrp="1"/>
          </p:cNvGraphicFramePr>
          <p:nvPr>
            <p:extLst>
              <p:ext uri="{D42A27DB-BD31-4B8C-83A1-F6EECF244321}">
                <p14:modId xmlns:p14="http://schemas.microsoft.com/office/powerpoint/2010/main" val="229032763"/>
              </p:ext>
            </p:extLst>
          </p:nvPr>
        </p:nvGraphicFramePr>
        <p:xfrm>
          <a:off x="36512" y="2982431"/>
          <a:ext cx="9144000" cy="2246769"/>
        </p:xfrm>
        <a:graphic>
          <a:graphicData uri="http://schemas.openxmlformats.org/drawingml/2006/table">
            <a:tbl>
              <a:tblPr firstRow="1" firstCol="1" bandRow="1">
                <a:tableStyleId>{68D230F3-CF80-4859-8CE7-A43EE81993B5}</a:tableStyleId>
              </a:tblPr>
              <a:tblGrid>
                <a:gridCol w="2915816">
                  <a:extLst>
                    <a:ext uri="{9D8B030D-6E8A-4147-A177-3AD203B41FA5}">
                      <a16:colId xmlns:a16="http://schemas.microsoft.com/office/drawing/2014/main" val="20000"/>
                    </a:ext>
                  </a:extLst>
                </a:gridCol>
                <a:gridCol w="6228184">
                  <a:extLst>
                    <a:ext uri="{9D8B030D-6E8A-4147-A177-3AD203B41FA5}">
                      <a16:colId xmlns:a16="http://schemas.microsoft.com/office/drawing/2014/main" val="20001"/>
                    </a:ext>
                  </a:extLst>
                </a:gridCol>
              </a:tblGrid>
              <a:tr h="218805">
                <a:tc>
                  <a:txBody>
                    <a:bodyPr/>
                    <a:lstStyle/>
                    <a:p>
                      <a:pPr algn="ctr">
                        <a:lnSpc>
                          <a:spcPct val="115000"/>
                        </a:lnSpc>
                        <a:spcAft>
                          <a:spcPts val="0"/>
                        </a:spcAft>
                      </a:pPr>
                      <a:r>
                        <a:rPr lang="it-IT" sz="1400" dirty="0">
                          <a:effectLst/>
                        </a:rPr>
                        <a:t>Focus Tematico</a:t>
                      </a:r>
                      <a:endParaRPr lang="it-IT" sz="14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Principali </a:t>
                      </a:r>
                      <a:r>
                        <a:rPr lang="it-IT" sz="1400" dirty="0" err="1">
                          <a:effectLst/>
                        </a:rPr>
                        <a:t>stakeholders</a:t>
                      </a:r>
                      <a:r>
                        <a:rPr lang="it-IT" sz="1400" dirty="0">
                          <a:effectLst/>
                        </a:rPr>
                        <a:t> di riferimento</a:t>
                      </a:r>
                      <a:endParaRPr lang="it-IT" sz="14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18805">
                <a:tc>
                  <a:txBody>
                    <a:bodyPr/>
                    <a:lstStyle/>
                    <a:p>
                      <a:pPr algn="just">
                        <a:lnSpc>
                          <a:spcPct val="115000"/>
                        </a:lnSpc>
                        <a:spcAft>
                          <a:spcPts val="0"/>
                        </a:spcAft>
                      </a:pPr>
                      <a:r>
                        <a:rPr lang="it-IT" sz="1400" dirty="0">
                          <a:effectLst/>
                        </a:rPr>
                        <a:t>I dettagli dei pagamenti effettuati</a:t>
                      </a:r>
                      <a:endParaRPr lang="it-IT" sz="140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CAA e beneficiari</a:t>
                      </a:r>
                      <a:endParaRPr lang="it-IT" sz="14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01291">
                <a:tc>
                  <a:txBody>
                    <a:bodyPr/>
                    <a:lstStyle/>
                    <a:p>
                      <a:pPr algn="just">
                        <a:lnSpc>
                          <a:spcPct val="115000"/>
                        </a:lnSpc>
                        <a:spcAft>
                          <a:spcPts val="0"/>
                        </a:spcAft>
                      </a:pPr>
                      <a:r>
                        <a:rPr lang="it-IT" sz="1400" dirty="0">
                          <a:effectLst/>
                        </a:rPr>
                        <a:t>La Sicurezza delle Informazioni</a:t>
                      </a:r>
                      <a:endParaRPr lang="it-IT" sz="140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Istituzioni poste a presidio del processo di informatizzazione della pubblicazione amministrazione, come l’AGID o Garante per la privacy</a:t>
                      </a:r>
                      <a:endParaRPr lang="it-IT" sz="14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83728">
                <a:tc>
                  <a:txBody>
                    <a:bodyPr/>
                    <a:lstStyle/>
                    <a:p>
                      <a:pPr algn="just">
                        <a:lnSpc>
                          <a:spcPct val="115000"/>
                        </a:lnSpc>
                        <a:spcAft>
                          <a:spcPts val="0"/>
                        </a:spcAft>
                      </a:pPr>
                      <a:r>
                        <a:rPr lang="it-IT" sz="1400">
                          <a:effectLst/>
                        </a:rPr>
                        <a:t>Il processo sotteso alle erogazioni dei fondi FEASR e FEAGA ed al sistema dei controlli</a:t>
                      </a:r>
                      <a:endParaRPr lang="it-IT" sz="140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Regione Calabria, Ministero delle Politiche Agricole, la Commissione Europea e l’Organismo di Certificazione</a:t>
                      </a:r>
                      <a:endParaRPr lang="it-IT" sz="14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18805">
                <a:tc>
                  <a:txBody>
                    <a:bodyPr/>
                    <a:lstStyle/>
                    <a:p>
                      <a:pPr algn="just">
                        <a:lnSpc>
                          <a:spcPct val="115000"/>
                        </a:lnSpc>
                        <a:spcAft>
                          <a:spcPts val="0"/>
                        </a:spcAft>
                      </a:pPr>
                      <a:r>
                        <a:rPr lang="it-IT" sz="1400" dirty="0">
                          <a:solidFill>
                            <a:schemeClr val="tx1"/>
                          </a:solidFill>
                          <a:effectLst/>
                          <a:latin typeface="Calibri"/>
                          <a:ea typeface="Calibri"/>
                          <a:cs typeface="Times New Roman"/>
                        </a:rPr>
                        <a:t>Istruttoria Informatizzata</a:t>
                      </a: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it-IT" sz="1400" dirty="0">
                          <a:solidFill>
                            <a:schemeClr val="tx1"/>
                          </a:solidFill>
                          <a:effectLst/>
                        </a:rPr>
                        <a:t>CAA e beneficiari</a:t>
                      </a:r>
                      <a:endParaRPr lang="it-IT"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val="10004"/>
                  </a:ext>
                </a:extLst>
              </a:tr>
              <a:tr h="218805">
                <a:tc>
                  <a:txBody>
                    <a:bodyPr/>
                    <a:lstStyle/>
                    <a:p>
                      <a:pPr algn="just">
                        <a:lnSpc>
                          <a:spcPct val="115000"/>
                        </a:lnSpc>
                        <a:spcAft>
                          <a:spcPts val="0"/>
                        </a:spcAft>
                      </a:pPr>
                      <a:r>
                        <a:rPr lang="it-IT" sz="1400" dirty="0">
                          <a:effectLst/>
                        </a:rPr>
                        <a:t>La lotta antifrode dell’ARCEA</a:t>
                      </a:r>
                      <a:endParaRPr lang="it-IT" sz="140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Corte dei Conti, Corpi di Polizia, Prefetture e Procure dello Stato</a:t>
                      </a:r>
                      <a:endParaRPr lang="it-IT" sz="14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9497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egnaposto contenuto 10"/>
          <p:cNvGraphicFramePr>
            <a:graphicFrameLocks noGrp="1"/>
          </p:cNvGraphicFramePr>
          <p:nvPr>
            <p:ph idx="1"/>
            <p:extLst>
              <p:ext uri="{D42A27DB-BD31-4B8C-83A1-F6EECF244321}">
                <p14:modId xmlns:p14="http://schemas.microsoft.com/office/powerpoint/2010/main" val="1209450885"/>
              </p:ext>
            </p:extLst>
          </p:nvPr>
        </p:nvGraphicFramePr>
        <p:xfrm>
          <a:off x="107950" y="908050"/>
          <a:ext cx="518413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data 2"/>
          <p:cNvSpPr>
            <a:spLocks noGrp="1"/>
          </p:cNvSpPr>
          <p:nvPr>
            <p:ph type="dt" sz="half" idx="22"/>
          </p:nvPr>
        </p:nvSpPr>
        <p:spPr/>
        <p:txBody>
          <a:bodyPr/>
          <a:lstStyle/>
          <a:p>
            <a:pPr>
              <a:defRPr/>
            </a:pPr>
            <a:fld id="{07C70D68-8BEF-4F34-8F7A-225B90205A18}" type="datetime1">
              <a:rPr lang="it-IT" smtClean="0"/>
              <a:pPr>
                <a:defRPr/>
              </a:pPr>
              <a:t>27/04/2021</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30</a:t>
            </a:fld>
            <a:endParaRPr lang="it-IT" dirty="0"/>
          </a:p>
        </p:txBody>
      </p:sp>
      <p:sp>
        <p:nvSpPr>
          <p:cNvPr id="5" name="Segnaposto contenuto 2"/>
          <p:cNvSpPr txBox="1">
            <a:spLocks/>
          </p:cNvSpPr>
          <p:nvPr/>
        </p:nvSpPr>
        <p:spPr>
          <a:xfrm>
            <a:off x="179512"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it-IT" dirty="0"/>
              <a:t>I numeri dell’ Istruttoria Informatizzata FEASR</a:t>
            </a:r>
          </a:p>
        </p:txBody>
      </p:sp>
      <p:graphicFrame>
        <p:nvGraphicFramePr>
          <p:cNvPr id="9" name="Tabella 8"/>
          <p:cNvGraphicFramePr>
            <a:graphicFrameLocks noGrp="1"/>
          </p:cNvGraphicFramePr>
          <p:nvPr>
            <p:extLst>
              <p:ext uri="{D42A27DB-BD31-4B8C-83A1-F6EECF244321}">
                <p14:modId xmlns:p14="http://schemas.microsoft.com/office/powerpoint/2010/main" val="3623746739"/>
              </p:ext>
            </p:extLst>
          </p:nvPr>
        </p:nvGraphicFramePr>
        <p:xfrm>
          <a:off x="5724128" y="764703"/>
          <a:ext cx="3240360" cy="4266629"/>
        </p:xfrm>
        <a:graphic>
          <a:graphicData uri="http://schemas.openxmlformats.org/drawingml/2006/table">
            <a:tbl>
              <a:tblPr firstRow="1" bandRow="1">
                <a:tableStyleId>{3B4B98B0-60AC-42C2-AFA5-B58CD77FA1E5}</a:tableStyleId>
              </a:tblPr>
              <a:tblGrid>
                <a:gridCol w="907301">
                  <a:extLst>
                    <a:ext uri="{9D8B030D-6E8A-4147-A177-3AD203B41FA5}">
                      <a16:colId xmlns:a16="http://schemas.microsoft.com/office/drawing/2014/main" val="20000"/>
                    </a:ext>
                  </a:extLst>
                </a:gridCol>
                <a:gridCol w="1036915">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807955">
                <a:tc>
                  <a:txBody>
                    <a:bodyPr/>
                    <a:lstStyle/>
                    <a:p>
                      <a:pPr algn="ctr">
                        <a:lnSpc>
                          <a:spcPct val="107000"/>
                        </a:lnSpc>
                        <a:spcAft>
                          <a:spcPts val="0"/>
                        </a:spcAft>
                      </a:pPr>
                      <a:r>
                        <a:rPr lang="it-IT" sz="1200" u="none" dirty="0">
                          <a:effectLst/>
                        </a:rPr>
                        <a:t>MISURA</a:t>
                      </a:r>
                      <a:endParaRPr lang="en-US" sz="1200" u="none"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1200" u="none" dirty="0">
                          <a:effectLst/>
                        </a:rPr>
                        <a:t>NUMERO BENEFICIARI AMMESSI</a:t>
                      </a:r>
                      <a:endParaRPr lang="en-US" sz="1200" u="none"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1200" u="none" dirty="0">
                          <a:effectLst/>
                        </a:rPr>
                        <a:t>NUMERO CONTROLLI AUTOMATIZZATI</a:t>
                      </a:r>
                      <a:endParaRPr lang="en-US" sz="1200" u="none"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269318">
                <a:tc>
                  <a:txBody>
                    <a:bodyPr/>
                    <a:lstStyle/>
                    <a:p>
                      <a:pPr algn="ctr">
                        <a:lnSpc>
                          <a:spcPct val="107000"/>
                        </a:lnSpc>
                        <a:spcAft>
                          <a:spcPts val="0"/>
                        </a:spcAft>
                      </a:pPr>
                      <a:r>
                        <a:rPr lang="it-IT" sz="1200" dirty="0">
                          <a:effectLst/>
                        </a:rPr>
                        <a:t>13.01.01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8810</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26.430</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69318">
                <a:tc>
                  <a:txBody>
                    <a:bodyPr/>
                    <a:lstStyle/>
                    <a:p>
                      <a:pPr algn="ctr">
                        <a:lnSpc>
                          <a:spcPct val="107000"/>
                        </a:lnSpc>
                        <a:spcAft>
                          <a:spcPts val="0"/>
                        </a:spcAft>
                      </a:pPr>
                      <a:r>
                        <a:rPr lang="it-IT" sz="1200" dirty="0">
                          <a:effectLst/>
                        </a:rPr>
                        <a:t>13.02.01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7027</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21.081</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69318">
                <a:tc>
                  <a:txBody>
                    <a:bodyPr/>
                    <a:lstStyle/>
                    <a:p>
                      <a:pPr algn="ctr">
                        <a:lnSpc>
                          <a:spcPct val="107000"/>
                        </a:lnSpc>
                        <a:spcAft>
                          <a:spcPts val="0"/>
                        </a:spcAft>
                      </a:pPr>
                      <a:r>
                        <a:rPr lang="it-IT" sz="1200">
                          <a:effectLst/>
                        </a:rPr>
                        <a:t>11.01.01</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2934</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20.538</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69318">
                <a:tc>
                  <a:txBody>
                    <a:bodyPr/>
                    <a:lstStyle/>
                    <a:p>
                      <a:pPr algn="ctr">
                        <a:lnSpc>
                          <a:spcPct val="107000"/>
                        </a:lnSpc>
                        <a:spcAft>
                          <a:spcPts val="0"/>
                        </a:spcAft>
                      </a:pPr>
                      <a:r>
                        <a:rPr lang="it-IT" sz="1200">
                          <a:effectLst/>
                        </a:rPr>
                        <a:t>11.02.01</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2983</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cs-CZ" sz="1200" u="none" strike="noStrike" dirty="0">
                          <a:effectLst/>
                        </a:rPr>
                        <a:t>17.898</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69318">
                <a:tc>
                  <a:txBody>
                    <a:bodyPr/>
                    <a:lstStyle/>
                    <a:p>
                      <a:pPr algn="ctr">
                        <a:lnSpc>
                          <a:spcPct val="107000"/>
                        </a:lnSpc>
                        <a:spcAft>
                          <a:spcPts val="0"/>
                        </a:spcAft>
                      </a:pPr>
                      <a:r>
                        <a:rPr lang="it-IT" sz="1200" dirty="0">
                          <a:effectLst/>
                        </a:rPr>
                        <a:t>10.01.02</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1978</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13.846</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69318">
                <a:tc>
                  <a:txBody>
                    <a:bodyPr/>
                    <a:lstStyle/>
                    <a:p>
                      <a:pPr algn="ctr">
                        <a:lnSpc>
                          <a:spcPct val="107000"/>
                        </a:lnSpc>
                        <a:spcAft>
                          <a:spcPts val="0"/>
                        </a:spcAft>
                      </a:pPr>
                      <a:r>
                        <a:rPr lang="it-IT" sz="1200">
                          <a:effectLst/>
                        </a:rPr>
                        <a:t>10.01.01</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690</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u="none" strike="noStrike" dirty="0">
                          <a:effectLst/>
                        </a:rPr>
                        <a:t>4.140</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69318">
                <a:tc>
                  <a:txBody>
                    <a:bodyPr/>
                    <a:lstStyle/>
                    <a:p>
                      <a:pPr algn="ctr">
                        <a:lnSpc>
                          <a:spcPct val="107000"/>
                        </a:lnSpc>
                        <a:spcAft>
                          <a:spcPts val="0"/>
                        </a:spcAft>
                      </a:pPr>
                      <a:r>
                        <a:rPr lang="it-IT" sz="1200" dirty="0">
                          <a:effectLst/>
                        </a:rPr>
                        <a:t>10.01.03</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31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u="none" strike="noStrike" dirty="0">
                          <a:effectLst/>
                        </a:rPr>
                        <a:t>155</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69318">
                <a:tc>
                  <a:txBody>
                    <a:bodyPr/>
                    <a:lstStyle/>
                    <a:p>
                      <a:pPr algn="ctr">
                        <a:lnSpc>
                          <a:spcPct val="107000"/>
                        </a:lnSpc>
                        <a:spcAft>
                          <a:spcPts val="0"/>
                        </a:spcAft>
                      </a:pPr>
                      <a:r>
                        <a:rPr lang="it-IT" sz="1200">
                          <a:effectLst/>
                        </a:rPr>
                        <a:t>10.01.04</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57</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513</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69318">
                <a:tc>
                  <a:txBody>
                    <a:bodyPr/>
                    <a:lstStyle/>
                    <a:p>
                      <a:pPr algn="ctr">
                        <a:lnSpc>
                          <a:spcPct val="107000"/>
                        </a:lnSpc>
                        <a:spcAft>
                          <a:spcPts val="0"/>
                        </a:spcAft>
                      </a:pPr>
                      <a:r>
                        <a:rPr lang="it-IT" sz="1200">
                          <a:effectLst/>
                        </a:rPr>
                        <a:t>10.01.05</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919</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8.271</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69318">
                <a:tc>
                  <a:txBody>
                    <a:bodyPr/>
                    <a:lstStyle/>
                    <a:p>
                      <a:pPr algn="ctr">
                        <a:lnSpc>
                          <a:spcPct val="107000"/>
                        </a:lnSpc>
                        <a:spcAft>
                          <a:spcPts val="0"/>
                        </a:spcAft>
                      </a:pPr>
                      <a:r>
                        <a:rPr lang="it-IT" sz="1200" dirty="0">
                          <a:effectLst/>
                        </a:rPr>
                        <a:t>10.01.07</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233</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u="none" strike="noStrike" dirty="0">
                          <a:effectLst/>
                        </a:rPr>
                        <a:t>699</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69318">
                <a:tc>
                  <a:txBody>
                    <a:bodyPr/>
                    <a:lstStyle/>
                    <a:p>
                      <a:pPr algn="ctr">
                        <a:lnSpc>
                          <a:spcPct val="107000"/>
                        </a:lnSpc>
                        <a:spcAft>
                          <a:spcPts val="0"/>
                        </a:spcAft>
                      </a:pPr>
                      <a:r>
                        <a:rPr lang="it-IT" sz="1200" dirty="0">
                          <a:effectLst/>
                        </a:rPr>
                        <a:t>10.01.08</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296</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1.184</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246875">
                <a:tc>
                  <a:txBody>
                    <a:bodyPr/>
                    <a:lstStyle/>
                    <a:p>
                      <a:pPr algn="ctr">
                        <a:lnSpc>
                          <a:spcPct val="107000"/>
                        </a:lnSpc>
                        <a:spcAft>
                          <a:spcPts val="0"/>
                        </a:spcAft>
                      </a:pPr>
                      <a:r>
                        <a:rPr lang="en-US" sz="1200" dirty="0">
                          <a:effectLst/>
                        </a:rPr>
                        <a:t>14.01.01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200" dirty="0">
                          <a:effectLst/>
                        </a:rPr>
                        <a:t>945</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12.000</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173415">
                <a:tc>
                  <a:txBody>
                    <a:bodyPr/>
                    <a:lstStyle/>
                    <a:p>
                      <a:pPr algn="ctr">
                        <a:lnSpc>
                          <a:spcPct val="107000"/>
                        </a:lnSpc>
                        <a:spcAft>
                          <a:spcPts val="0"/>
                        </a:spcAft>
                      </a:pPr>
                      <a:r>
                        <a:rPr lang="en-US" sz="1600" dirty="0">
                          <a:effectLst/>
                        </a:rPr>
                        <a:t>TOTALE</a:t>
                      </a:r>
                      <a:endParaRPr lang="en-US" sz="16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b="1" dirty="0">
                          <a:effectLst/>
                        </a:rPr>
                        <a:t>26.903</a:t>
                      </a:r>
                      <a:endParaRPr lang="en-US" sz="14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400" b="1" u="none" strike="noStrike" dirty="0">
                          <a:effectLst/>
                        </a:rPr>
                        <a:t>126.755</a:t>
                      </a:r>
                      <a:endParaRPr lang="en-US" sz="1400" b="1" dirty="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47089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344465262"/>
              </p:ext>
            </p:extLst>
          </p:nvPr>
        </p:nvGraphicFramePr>
        <p:xfrm>
          <a:off x="10795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a:prstGeom prst="rect">
            <a:avLst/>
          </a:prstGeom>
        </p:spPr>
        <p:txBody>
          <a:bodyPr/>
          <a:lstStyle/>
          <a:p>
            <a:pPr>
              <a:buNone/>
            </a:pPr>
            <a:r>
              <a:rPr lang="it-IT" dirty="0"/>
              <a:t>Aspetti salienti dell’Istruttoria Informatizzata 1/2</a:t>
            </a:r>
          </a:p>
        </p:txBody>
      </p:sp>
    </p:spTree>
    <p:extLst>
      <p:ext uri="{BB962C8B-B14F-4D97-AF65-F5344CB8AC3E}">
        <p14:creationId xmlns:p14="http://schemas.microsoft.com/office/powerpoint/2010/main" val="405306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1424642636"/>
              </p:ext>
            </p:extLst>
          </p:nvPr>
        </p:nvGraphicFramePr>
        <p:xfrm>
          <a:off x="10795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txBox="1">
            <a:spLocks/>
          </p:cNvSpPr>
          <p:nvPr/>
        </p:nvSpPr>
        <p:spPr>
          <a:xfrm>
            <a:off x="107504"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it-IT" dirty="0"/>
              <a:t>Aspetti salienti dell’Istruttoria Informatizzata 2/2</a:t>
            </a:r>
          </a:p>
        </p:txBody>
      </p:sp>
    </p:spTree>
    <p:extLst>
      <p:ext uri="{BB962C8B-B14F-4D97-AF65-F5344CB8AC3E}">
        <p14:creationId xmlns:p14="http://schemas.microsoft.com/office/powerpoint/2010/main" val="1911679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a:spLocks noGrp="1"/>
          </p:cNvSpPr>
          <p:nvPr>
            <p:ph idx="1"/>
          </p:nvPr>
        </p:nvSpPr>
        <p:spPr>
          <a:prstGeom prst="rect">
            <a:avLst/>
          </a:prstGeom>
        </p:spPr>
        <p:txBody>
          <a:bodyPr/>
          <a:lstStyle/>
          <a:p>
            <a:pPr marL="0" indent="0" algn="ctr" fontAlgn="auto">
              <a:spcBef>
                <a:spcPts val="0"/>
              </a:spcBef>
              <a:spcAft>
                <a:spcPts val="0"/>
              </a:spcAft>
              <a:buNone/>
              <a:defRPr/>
            </a:pPr>
            <a:r>
              <a:rPr lang="it-IT" dirty="0"/>
              <a:t>Sistema di Controllo del PSR Calabria - Ruoli</a:t>
            </a:r>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33</a:t>
            </a:fld>
            <a:endParaRPr lang="it-IT" dirty="0"/>
          </a:p>
        </p:txBody>
      </p:sp>
      <p:sp>
        <p:nvSpPr>
          <p:cNvPr id="7" name="Rettangolo 6"/>
          <p:cNvSpPr/>
          <p:nvPr/>
        </p:nvSpPr>
        <p:spPr>
          <a:xfrm>
            <a:off x="467544" y="622003"/>
            <a:ext cx="8136904" cy="136683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just">
              <a:defRPr/>
            </a:pPr>
            <a:r>
              <a:rPr lang="it-IT" sz="2000" dirty="0">
                <a:solidFill>
                  <a:schemeClr val="tx1"/>
                </a:solidFill>
                <a:ea typeface="Calibri" pitchFamily="34" charset="0"/>
                <a:cs typeface="Calibri" pitchFamily="34" charset="0"/>
              </a:rPr>
              <a:t>In prima approssimazione, con notevole semplificazione, è possibile rappresentare la struttura del sistema di controllo del PSR Calabria,  per mezzo della tabella seguente:</a:t>
            </a:r>
            <a:endParaRPr lang="it-IT" sz="2400" dirty="0">
              <a:solidFill>
                <a:schemeClr val="tx1"/>
              </a:solidFill>
              <a:latin typeface="Arial" pitchFamily="34" charset="0"/>
              <a:cs typeface="Arial" pitchFamily="34" charset="0"/>
            </a:endParaRPr>
          </a:p>
        </p:txBody>
      </p:sp>
      <p:pic>
        <p:nvPicPr>
          <p:cNvPr id="8" name="Immagine 7"/>
          <p:cNvPicPr>
            <a:picLocks noChangeAspect="1" noChangeArrowheads="1"/>
          </p:cNvPicPr>
          <p:nvPr/>
        </p:nvPicPr>
        <p:blipFill>
          <a:blip r:embed="rId2" cstate="print">
            <a:extLst>
              <a:ext uri="{28A0092B-C50C-407E-A947-70E740481C1C}">
                <a14:useLocalDpi xmlns:a14="http://schemas.microsoft.com/office/drawing/2010/main" val="0"/>
              </a:ext>
            </a:extLst>
          </a:blip>
          <a:srcRect l="16493" t="10748" r="8110"/>
          <a:stretch>
            <a:fillRect/>
          </a:stretch>
        </p:blipFill>
        <p:spPr bwMode="auto">
          <a:xfrm>
            <a:off x="1043609" y="1844824"/>
            <a:ext cx="7128791"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2518389" y="3121223"/>
            <a:ext cx="397427" cy="307777"/>
          </a:xfrm>
          <a:prstGeom prst="rect">
            <a:avLst/>
          </a:prstGeom>
          <a:noFill/>
        </p:spPr>
        <p:txBody>
          <a:bodyPr wrap="none" rtlCol="0">
            <a:spAutoFit/>
          </a:bodyPr>
          <a:lstStyle/>
          <a:p>
            <a:r>
              <a:rPr lang="it-IT" sz="1400" dirty="0">
                <a:latin typeface="Arial Narrow"/>
                <a:cs typeface="Arial Narrow"/>
              </a:rPr>
              <a:t>-20</a:t>
            </a:r>
          </a:p>
        </p:txBody>
      </p:sp>
      <p:sp>
        <p:nvSpPr>
          <p:cNvPr id="9" name="Segnaposto contenuto 2"/>
          <p:cNvSpPr txBox="1">
            <a:spLocks/>
          </p:cNvSpPr>
          <p:nvPr/>
        </p:nvSpPr>
        <p:spPr>
          <a:xfrm>
            <a:off x="107502" y="26977"/>
            <a:ext cx="8856984" cy="52170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it-IT"/>
              <a:t>Sistema di Controllo del PSR Calabria - Ruoli</a:t>
            </a:r>
            <a:endParaRPr lang="it-IT" dirty="0"/>
          </a:p>
        </p:txBody>
      </p:sp>
    </p:spTree>
    <p:extLst>
      <p:ext uri="{BB962C8B-B14F-4D97-AF65-F5344CB8AC3E}">
        <p14:creationId xmlns:p14="http://schemas.microsoft.com/office/powerpoint/2010/main" val="115148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1977878130"/>
              </p:ext>
            </p:extLst>
          </p:nvPr>
        </p:nvGraphicFramePr>
        <p:xfrm>
          <a:off x="323528" y="836712"/>
          <a:ext cx="8640959"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egnaposto contenuto 2"/>
          <p:cNvSpPr>
            <a:spLocks noGrp="1"/>
          </p:cNvSpPr>
          <p:nvPr>
            <p:ph idx="1"/>
          </p:nvPr>
        </p:nvSpPr>
        <p:spPr>
          <a:xfrm>
            <a:off x="192862" y="116632"/>
            <a:ext cx="8928992" cy="4320480"/>
          </a:xfrm>
          <a:prstGeom prst="rect">
            <a:avLst/>
          </a:prstGeom>
        </p:spPr>
        <p:txBody>
          <a:bodyPr/>
          <a:lstStyle/>
          <a:p>
            <a:pPr marL="0" indent="0" algn="ctr" fontAlgn="auto">
              <a:spcBef>
                <a:spcPts val="0"/>
              </a:spcBef>
              <a:spcAft>
                <a:spcPts val="0"/>
              </a:spcAft>
              <a:buNone/>
              <a:defRPr/>
            </a:pPr>
            <a:r>
              <a:rPr lang="it-IT" dirty="0"/>
              <a:t>Sistema di Controllo del PSR Calabria </a:t>
            </a:r>
            <a:r>
              <a:rPr lang="mr-IN" dirty="0"/>
              <a:t>–</a:t>
            </a:r>
            <a:r>
              <a:rPr lang="it-IT" dirty="0"/>
              <a:t> Sintesi 1/2</a:t>
            </a:r>
          </a:p>
        </p:txBody>
      </p:sp>
    </p:spTree>
    <p:extLst>
      <p:ext uri="{BB962C8B-B14F-4D97-AF65-F5344CB8AC3E}">
        <p14:creationId xmlns:p14="http://schemas.microsoft.com/office/powerpoint/2010/main" val="4176079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3256587298"/>
              </p:ext>
            </p:extLst>
          </p:nvPr>
        </p:nvGraphicFramePr>
        <p:xfrm>
          <a:off x="251521" y="764704"/>
          <a:ext cx="8784975"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egnaposto contenuto 2"/>
          <p:cNvSpPr>
            <a:spLocks noGrp="1"/>
          </p:cNvSpPr>
          <p:nvPr>
            <p:ph idx="1"/>
          </p:nvPr>
        </p:nvSpPr>
        <p:spPr>
          <a:xfrm>
            <a:off x="107504" y="44624"/>
            <a:ext cx="8928992" cy="4320480"/>
          </a:xfrm>
          <a:prstGeom prst="rect">
            <a:avLst/>
          </a:prstGeom>
        </p:spPr>
        <p:txBody>
          <a:bodyPr/>
          <a:lstStyle/>
          <a:p>
            <a:pPr marL="0" indent="0" algn="ctr" fontAlgn="auto">
              <a:spcBef>
                <a:spcPts val="0"/>
              </a:spcBef>
              <a:spcAft>
                <a:spcPts val="0"/>
              </a:spcAft>
              <a:buNone/>
              <a:defRPr/>
            </a:pPr>
            <a:r>
              <a:rPr lang="it-IT" dirty="0"/>
              <a:t>Sistema di Controllo del PSR Calabria </a:t>
            </a:r>
            <a:r>
              <a:rPr lang="mr-IN" dirty="0"/>
              <a:t>–</a:t>
            </a:r>
            <a:r>
              <a:rPr lang="it-IT" dirty="0"/>
              <a:t> Sintesi 2/2</a:t>
            </a:r>
          </a:p>
        </p:txBody>
      </p:sp>
    </p:spTree>
    <p:extLst>
      <p:ext uri="{BB962C8B-B14F-4D97-AF65-F5344CB8AC3E}">
        <p14:creationId xmlns:p14="http://schemas.microsoft.com/office/powerpoint/2010/main" val="2094278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4256305650"/>
              </p:ext>
            </p:extLst>
          </p:nvPr>
        </p:nvGraphicFramePr>
        <p:xfrm>
          <a:off x="10795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data 2"/>
          <p:cNvSpPr>
            <a:spLocks noGrp="1"/>
          </p:cNvSpPr>
          <p:nvPr>
            <p:ph type="dt" sz="half" idx="22"/>
          </p:nvPr>
        </p:nvSpPr>
        <p:spPr/>
        <p:txBody>
          <a:bodyPr/>
          <a:lstStyle/>
          <a:p>
            <a:pPr>
              <a:defRPr/>
            </a:pPr>
            <a:fld id="{07C70D68-8BEF-4F34-8F7A-225B90205A18}" type="datetime1">
              <a:rPr lang="it-IT" smtClean="0"/>
              <a:pPr>
                <a:defRPr/>
              </a:pPr>
              <a:t>27/04/2021</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36</a:t>
            </a:fld>
            <a:endParaRPr lang="it-IT" dirty="0"/>
          </a:p>
        </p:txBody>
      </p:sp>
      <p:sp>
        <p:nvSpPr>
          <p:cNvPr id="5" name="Segnaposto contenuto 2"/>
          <p:cNvSpPr txBox="1">
            <a:spLocks/>
          </p:cNvSpPr>
          <p:nvPr/>
        </p:nvSpPr>
        <p:spPr>
          <a:xfrm>
            <a:off x="107502" y="26977"/>
            <a:ext cx="8856984" cy="52170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it-IT" dirty="0"/>
              <a:t>Attività Delegate Regione Calabria</a:t>
            </a:r>
          </a:p>
        </p:txBody>
      </p:sp>
    </p:spTree>
    <p:extLst>
      <p:ext uri="{BB962C8B-B14F-4D97-AF65-F5344CB8AC3E}">
        <p14:creationId xmlns:p14="http://schemas.microsoft.com/office/powerpoint/2010/main" val="2791614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bwMode="auto">
          <a:xfrm>
            <a:off x="457200" y="13116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1800" b="1" dirty="0">
                <a:solidFill>
                  <a:srgbClr val="1F497D"/>
                </a:solidFill>
                <a:latin typeface="Times New Roman" charset="0"/>
              </a:rPr>
              <a:t>RISULTATI DELLA LOTTA ALLE FRODI E STATO DEI RECUPERI</a:t>
            </a:r>
            <a:br>
              <a:rPr lang="it-IT" sz="1800" b="1" dirty="0">
                <a:solidFill>
                  <a:srgbClr val="1F497D"/>
                </a:solidFill>
                <a:latin typeface="Times New Roman" charset="0"/>
              </a:rPr>
            </a:br>
            <a:endParaRPr lang="it-IT" sz="1800" b="1" dirty="0">
              <a:solidFill>
                <a:srgbClr val="1F497D"/>
              </a:solidFill>
              <a:latin typeface="Times New Roman" charset="0"/>
            </a:endParaRPr>
          </a:p>
        </p:txBody>
      </p:sp>
      <p:sp>
        <p:nvSpPr>
          <p:cNvPr id="65539" name="Rectangle 3"/>
          <p:cNvSpPr>
            <a:spLocks noGrp="1" noChangeArrowheads="1"/>
          </p:cNvSpPr>
          <p:nvPr>
            <p:ph type="body" idx="4294967295"/>
          </p:nvPr>
        </p:nvSpPr>
        <p:spPr bwMode="auto">
          <a:xfrm>
            <a:off x="6659563" y="1196975"/>
            <a:ext cx="2305050" cy="4032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a:lnSpc>
                <a:spcPct val="80000"/>
              </a:lnSpc>
              <a:buFont typeface="Arial" charset="0"/>
              <a:buNone/>
            </a:pPr>
            <a:endParaRPr lang="it-IT" sz="2400" b="1" dirty="0">
              <a:latin typeface="Times New Roman" charset="0"/>
            </a:endParaRPr>
          </a:p>
          <a:p>
            <a:pPr algn="r">
              <a:lnSpc>
                <a:spcPct val="90000"/>
              </a:lnSpc>
              <a:buFont typeface="Arial" charset="0"/>
              <a:buNone/>
            </a:pPr>
            <a:r>
              <a:rPr lang="it-IT" sz="2400" b="1" dirty="0">
                <a:solidFill>
                  <a:srgbClr val="1F497D"/>
                </a:solidFill>
                <a:effectLst>
                  <a:outerShdw blurRad="38100" dist="38100" dir="2700000" algn="tl">
                    <a:srgbClr val="DDDDDD"/>
                  </a:outerShdw>
                </a:effectLst>
                <a:latin typeface="Times New Roman" charset="0"/>
              </a:rPr>
              <a:t>Corte dei Conti</a:t>
            </a:r>
            <a:r>
              <a:rPr lang="it-IT" sz="2400" dirty="0">
                <a:solidFill>
                  <a:srgbClr val="1F497D"/>
                </a:solidFill>
                <a:latin typeface="Times New Roman" charset="0"/>
              </a:rPr>
              <a:t> </a:t>
            </a:r>
            <a:r>
              <a:rPr lang="it-IT" sz="2400" u="sng" dirty="0">
                <a:solidFill>
                  <a:srgbClr val="1F497D"/>
                </a:solidFill>
                <a:latin typeface="Times New Roman" charset="0"/>
              </a:rPr>
              <a:t>Relazione  annuale 2019</a:t>
            </a:r>
            <a:r>
              <a:rPr lang="it-IT" sz="2400" dirty="0">
                <a:solidFill>
                  <a:srgbClr val="1F497D"/>
                </a:solidFill>
                <a:latin typeface="Times New Roman" charset="0"/>
              </a:rPr>
              <a:t> </a:t>
            </a:r>
            <a:r>
              <a:rPr lang="it-IT" sz="2400" b="1" dirty="0">
                <a:solidFill>
                  <a:srgbClr val="1F497D"/>
                </a:solidFill>
                <a:latin typeface="Times New Roman" charset="0"/>
              </a:rPr>
              <a:t> </a:t>
            </a:r>
          </a:p>
          <a:p>
            <a:pPr algn="r">
              <a:lnSpc>
                <a:spcPct val="90000"/>
              </a:lnSpc>
              <a:buFont typeface="Arial" charset="0"/>
              <a:buNone/>
            </a:pPr>
            <a:r>
              <a:rPr lang="ja-JP" altLang="it-IT" sz="2000" b="1" dirty="0">
                <a:solidFill>
                  <a:srgbClr val="1F497D"/>
                </a:solidFill>
                <a:latin typeface="Times New Roman" charset="0"/>
              </a:rPr>
              <a:t>“</a:t>
            </a:r>
            <a:r>
              <a:rPr lang="it-IT" sz="2000" i="1" dirty="0">
                <a:solidFill>
                  <a:srgbClr val="1F497D"/>
                </a:solidFill>
                <a:latin typeface="Times New Roman" charset="0"/>
              </a:rPr>
              <a:t>I rapporti finanziari con l</a:t>
            </a:r>
            <a:r>
              <a:rPr lang="ja-JP" altLang="it-IT" sz="2000" i="1" dirty="0">
                <a:solidFill>
                  <a:srgbClr val="1F497D"/>
                </a:solidFill>
                <a:latin typeface="Times New Roman" charset="0"/>
              </a:rPr>
              <a:t>’</a:t>
            </a:r>
            <a:r>
              <a:rPr lang="it-IT" sz="2000" i="1" dirty="0">
                <a:solidFill>
                  <a:srgbClr val="1F497D"/>
                </a:solidFill>
                <a:latin typeface="Times New Roman" charset="0"/>
              </a:rPr>
              <a:t>Unione europea</a:t>
            </a:r>
          </a:p>
          <a:p>
            <a:pPr algn="r">
              <a:lnSpc>
                <a:spcPct val="90000"/>
              </a:lnSpc>
              <a:buFont typeface="Arial" charset="0"/>
              <a:buNone/>
            </a:pPr>
            <a:r>
              <a:rPr lang="it-IT" sz="2000" i="1" dirty="0">
                <a:solidFill>
                  <a:srgbClr val="1F497D"/>
                </a:solidFill>
                <a:latin typeface="Times New Roman" charset="0"/>
              </a:rPr>
              <a:t>e l</a:t>
            </a:r>
            <a:r>
              <a:rPr lang="ja-JP" altLang="it-IT" sz="2000" i="1" dirty="0">
                <a:solidFill>
                  <a:srgbClr val="1F497D"/>
                </a:solidFill>
                <a:latin typeface="Times New Roman" charset="0"/>
              </a:rPr>
              <a:t>’</a:t>
            </a:r>
            <a:r>
              <a:rPr lang="it-IT" sz="2000" i="1" dirty="0">
                <a:solidFill>
                  <a:srgbClr val="1F497D"/>
                </a:solidFill>
                <a:latin typeface="Times New Roman" charset="0"/>
              </a:rPr>
              <a:t>utilizzazione dei Fondi comunitari</a:t>
            </a:r>
            <a:r>
              <a:rPr lang="ja-JP" altLang="it-IT" sz="2000" b="1" dirty="0">
                <a:solidFill>
                  <a:srgbClr val="1F497D"/>
                </a:solidFill>
                <a:latin typeface="Times New Roman" charset="0"/>
              </a:rPr>
              <a:t>”</a:t>
            </a:r>
            <a:endParaRPr lang="it-IT" sz="2000" b="1" dirty="0">
              <a:solidFill>
                <a:srgbClr val="1F497D"/>
              </a:solidFill>
              <a:latin typeface="Times New Roman" charset="0"/>
            </a:endParaRPr>
          </a:p>
        </p:txBody>
      </p:sp>
      <p:pic>
        <p:nvPicPr>
          <p:cNvPr id="6554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7312" t="18591" r="23975" b="10010"/>
          <a:stretch/>
        </p:blipFill>
        <p:spPr bwMode="auto">
          <a:xfrm>
            <a:off x="539750" y="764397"/>
            <a:ext cx="5688013" cy="441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42729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bwMode="auto">
          <a:xfrm>
            <a:off x="395288" y="188913"/>
            <a:ext cx="8229600" cy="3603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br>
              <a:rPr lang="it-IT" sz="2000" b="1" dirty="0">
                <a:solidFill>
                  <a:srgbClr val="1F497D"/>
                </a:solidFill>
                <a:latin typeface="Times New Roman" charset="0"/>
              </a:rPr>
            </a:br>
            <a:endParaRPr lang="it-IT" sz="2000" b="1" dirty="0">
              <a:solidFill>
                <a:srgbClr val="1F497D"/>
              </a:solidFill>
              <a:latin typeface="Times New Roman" charset="0"/>
            </a:endParaRPr>
          </a:p>
        </p:txBody>
      </p:sp>
      <p:graphicFrame>
        <p:nvGraphicFramePr>
          <p:cNvPr id="2" name="Diagramma 1"/>
          <p:cNvGraphicFramePr/>
          <p:nvPr>
            <p:extLst>
              <p:ext uri="{D42A27DB-BD31-4B8C-83A1-F6EECF244321}">
                <p14:modId xmlns:p14="http://schemas.microsoft.com/office/powerpoint/2010/main" val="3614512527"/>
              </p:ext>
            </p:extLst>
          </p:nvPr>
        </p:nvGraphicFramePr>
        <p:xfrm>
          <a:off x="179388" y="620713"/>
          <a:ext cx="878522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9992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bwMode="auto">
          <a:xfrm>
            <a:off x="457200" y="274638"/>
            <a:ext cx="8229600" cy="4905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2853060315"/>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76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1820483058"/>
              </p:ext>
            </p:extLst>
          </p:nvPr>
        </p:nvGraphicFramePr>
        <p:xfrm>
          <a:off x="107950" y="908050"/>
          <a:ext cx="8856663"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p:cNvSpPr/>
          <p:nvPr/>
        </p:nvSpPr>
        <p:spPr>
          <a:xfrm>
            <a:off x="2123728" y="0"/>
            <a:ext cx="5040560" cy="584775"/>
          </a:xfrm>
          <a:prstGeom prst="rect">
            <a:avLst/>
          </a:prstGeom>
        </p:spPr>
        <p:txBody>
          <a:bodyPr wrap="square">
            <a:spAutoFit/>
          </a:bodyPr>
          <a:lstStyle/>
          <a:p>
            <a:pPr lvl="0" algn="ctr"/>
            <a:r>
              <a:rPr lang="it-IT" sz="3200" dirty="0">
                <a:solidFill>
                  <a:schemeClr val="tx2"/>
                </a:solidFill>
              </a:rPr>
              <a:t>La relazione</a:t>
            </a:r>
          </a:p>
        </p:txBody>
      </p:sp>
    </p:spTree>
    <p:extLst>
      <p:ext uri="{BB962C8B-B14F-4D97-AF65-F5344CB8AC3E}">
        <p14:creationId xmlns:p14="http://schemas.microsoft.com/office/powerpoint/2010/main" val="2487672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3790268424"/>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24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5"/>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pic>
        <p:nvPicPr>
          <p:cNvPr id="4" name="Immagine 6">
            <a:extLst>
              <a:ext uri="{FF2B5EF4-FFF2-40B4-BE49-F238E27FC236}">
                <a16:creationId xmlns:a16="http://schemas.microsoft.com/office/drawing/2014/main" id="{D369BEB3-4518-4B41-9C49-7027F6CDA3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9592" y="980728"/>
            <a:ext cx="6840760" cy="3888432"/>
          </a:xfrm>
          <a:prstGeom prst="rect">
            <a:avLst/>
          </a:prstGeom>
          <a:noFill/>
        </p:spPr>
      </p:pic>
    </p:spTree>
    <p:extLst>
      <p:ext uri="{BB962C8B-B14F-4D97-AF65-F5344CB8AC3E}">
        <p14:creationId xmlns:p14="http://schemas.microsoft.com/office/powerpoint/2010/main" val="1610369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br>
              <a:rPr lang="it-IT" sz="2000" b="1" dirty="0">
                <a:solidFill>
                  <a:srgbClr val="1F497D"/>
                </a:solidFill>
                <a:latin typeface="Times New Roman" charset="0"/>
              </a:rPr>
            </a:br>
            <a:endParaRPr lang="it-IT" sz="2000" b="1" dirty="0">
              <a:solidFill>
                <a:srgbClr val="1F497D"/>
              </a:solidFill>
              <a:latin typeface="Times New Roman" charset="0"/>
            </a:endParaRPr>
          </a:p>
        </p:txBody>
      </p:sp>
      <p:pic>
        <p:nvPicPr>
          <p:cNvPr id="4" name="Immagine 9">
            <a:extLst>
              <a:ext uri="{FF2B5EF4-FFF2-40B4-BE49-F238E27FC236}">
                <a16:creationId xmlns:a16="http://schemas.microsoft.com/office/drawing/2014/main" id="{4E0D9BC5-7335-0D42-A522-2CF99A20F8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7584" y="701412"/>
            <a:ext cx="7200800" cy="4527788"/>
          </a:xfrm>
          <a:prstGeom prst="rect">
            <a:avLst/>
          </a:prstGeom>
          <a:noFill/>
          <a:ln>
            <a:noFill/>
          </a:ln>
        </p:spPr>
      </p:pic>
    </p:spTree>
    <p:extLst>
      <p:ext uri="{BB962C8B-B14F-4D97-AF65-F5344CB8AC3E}">
        <p14:creationId xmlns:p14="http://schemas.microsoft.com/office/powerpoint/2010/main" val="643466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bwMode="auto">
          <a:xfrm>
            <a:off x="539750" y="44624"/>
            <a:ext cx="8147050" cy="2746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1800" b="1" dirty="0">
                <a:solidFill>
                  <a:srgbClr val="1F497D"/>
                </a:solidFill>
                <a:latin typeface="Times New Roman" charset="0"/>
              </a:rPr>
              <a:t>RISULTATI DELLA LOTTA ALLE FRODI E STATO DEI RECUPERI</a:t>
            </a:r>
            <a:br>
              <a:rPr lang="it-IT" sz="4000" b="1" dirty="0">
                <a:solidFill>
                  <a:srgbClr val="1F497D"/>
                </a:solidFill>
                <a:latin typeface="Calibri" charset="0"/>
              </a:rPr>
            </a:br>
            <a:endParaRPr lang="it-IT" sz="4000" b="1" dirty="0">
              <a:solidFill>
                <a:srgbClr val="1F497D"/>
              </a:solidFill>
              <a:latin typeface="Calibri" charset="0"/>
            </a:endParaRPr>
          </a:p>
        </p:txBody>
      </p:sp>
      <p:graphicFrame>
        <p:nvGraphicFramePr>
          <p:cNvPr id="2" name="Object 6"/>
          <p:cNvGraphicFramePr>
            <a:graphicFrameLocks noGrp="1" noChangeAspect="1"/>
          </p:cNvGraphicFramePr>
          <p:nvPr>
            <p:ph type="chart" idx="4294967295"/>
            <p:extLst>
              <p:ext uri="{D42A27DB-BD31-4B8C-83A1-F6EECF244321}">
                <p14:modId xmlns:p14="http://schemas.microsoft.com/office/powerpoint/2010/main" val="1481107856"/>
              </p:ext>
            </p:extLst>
          </p:nvPr>
        </p:nvGraphicFramePr>
        <p:xfrm>
          <a:off x="211138" y="885353"/>
          <a:ext cx="8620125" cy="4437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5732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endParaRPr lang="it-IT" sz="2000" b="1" dirty="0">
              <a:solidFill>
                <a:srgbClr val="1F497D"/>
              </a:solidFill>
              <a:latin typeface="Calibri" charset="0"/>
            </a:endParaRPr>
          </a:p>
        </p:txBody>
      </p:sp>
      <p:graphicFrame>
        <p:nvGraphicFramePr>
          <p:cNvPr id="2" name="Diagramma 1"/>
          <p:cNvGraphicFramePr/>
          <p:nvPr>
            <p:extLst>
              <p:ext uri="{D42A27DB-BD31-4B8C-83A1-F6EECF244321}">
                <p14:modId xmlns:p14="http://schemas.microsoft.com/office/powerpoint/2010/main" val="3300630601"/>
              </p:ext>
            </p:extLst>
          </p:nvPr>
        </p:nvGraphicFramePr>
        <p:xfrm>
          <a:off x="323850" y="765175"/>
          <a:ext cx="8496300"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574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7FD708C8-3F18-4A78-B954-5BA4CBE999BA}" type="slidenum">
              <a:rPr lang="it-IT"/>
              <a:pPr>
                <a:defRPr/>
              </a:pPr>
              <a:t>45</a:t>
            </a:fld>
            <a:endParaRPr lang="it-IT" dirty="0"/>
          </a:p>
        </p:txBody>
      </p:sp>
      <p:sp>
        <p:nvSpPr>
          <p:cNvPr id="15364" name="Segnaposto testo 5"/>
          <p:cNvSpPr>
            <a:spLocks noGrp="1"/>
          </p:cNvSpPr>
          <p:nvPr>
            <p:ph type="body" sz="quarter" idx="4294967295"/>
          </p:nvPr>
        </p:nvSpPr>
        <p:spPr>
          <a:xfrm>
            <a:off x="910034" y="120874"/>
            <a:ext cx="7118350" cy="931862"/>
          </a:xfrm>
          <a:prstGeom prst="rect">
            <a:avLst/>
          </a:prstGeom>
        </p:spPr>
        <p:txBody>
          <a:bodyPr/>
          <a:lstStyle/>
          <a:p>
            <a:pPr marL="0" indent="0" algn="ctr" eaLnBrk="1" hangingPunct="1">
              <a:buNone/>
            </a:pPr>
            <a:r>
              <a:rPr lang="it-IT" dirty="0"/>
              <a:t>Due Macro-Aree: SIAN ed ARCEA</a:t>
            </a:r>
          </a:p>
        </p:txBody>
      </p:sp>
      <p:graphicFrame>
        <p:nvGraphicFramePr>
          <p:cNvPr id="7" name="Segnaposto contenuto 4"/>
          <p:cNvGraphicFramePr>
            <a:graphicFrameLocks noGrp="1"/>
          </p:cNvGraphicFramePr>
          <p:nvPr>
            <p:ph idx="1"/>
            <p:extLst>
              <p:ext uri="{D42A27DB-BD31-4B8C-83A1-F6EECF244321}">
                <p14:modId xmlns:p14="http://schemas.microsoft.com/office/powerpoint/2010/main" val="2247741992"/>
              </p:ext>
            </p:extLst>
          </p:nvPr>
        </p:nvGraphicFramePr>
        <p:xfrm>
          <a:off x="985870" y="1556792"/>
          <a:ext cx="7143799" cy="2914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egnaposto contenuto 2"/>
          <p:cNvSpPr txBox="1">
            <a:spLocks/>
          </p:cNvSpPr>
          <p:nvPr/>
        </p:nvSpPr>
        <p:spPr>
          <a:xfrm>
            <a:off x="485775" y="836712"/>
            <a:ext cx="8229600" cy="979487"/>
          </a:xfrm>
          <a:prstGeom prst="rect">
            <a:avLst/>
          </a:prstGeom>
        </p:spPr>
        <p:txBody>
          <a:bodyPr>
            <a:normAutofit/>
          </a:bodyPr>
          <a:lstStyle/>
          <a:p>
            <a:pPr algn="just" fontAlgn="auto">
              <a:spcAft>
                <a:spcPts val="0"/>
              </a:spcAft>
              <a:defRPr/>
            </a:pPr>
            <a:r>
              <a:rPr lang="it-IT" sz="1400" dirty="0">
                <a:latin typeface="+mj-lt"/>
                <a:ea typeface="+mj-ea"/>
                <a:cs typeface="+mj-cs"/>
              </a:rPr>
              <a:t>Il sistema informativo dell’ Arcea si divide, dal punto di vista infrastrutturale, in due macro-aree, tra loro interconnesse tramite connessione SPC : </a:t>
            </a:r>
            <a:r>
              <a:rPr lang="it-IT" sz="1400" b="1" dirty="0">
                <a:solidFill>
                  <a:schemeClr val="accent3"/>
                </a:solidFill>
                <a:latin typeface="+mj-lt"/>
                <a:ea typeface="+mj-ea"/>
                <a:cs typeface="+mj-cs"/>
              </a:rPr>
              <a:t>la parte interna all’Agenzia </a:t>
            </a:r>
            <a:r>
              <a:rPr lang="it-IT" sz="1400" dirty="0">
                <a:latin typeface="+mj-lt"/>
                <a:ea typeface="+mj-ea"/>
                <a:cs typeface="+mj-cs"/>
              </a:rPr>
              <a:t>ed i</a:t>
            </a:r>
            <a:r>
              <a:rPr lang="it-IT" sz="1400" dirty="0">
                <a:solidFill>
                  <a:schemeClr val="accent3">
                    <a:lumMod val="75000"/>
                  </a:schemeClr>
                </a:solidFill>
                <a:latin typeface="+mj-lt"/>
                <a:ea typeface="+mj-ea"/>
                <a:cs typeface="+mj-cs"/>
              </a:rPr>
              <a:t> </a:t>
            </a:r>
            <a:r>
              <a:rPr lang="it-IT" sz="1400" b="1" dirty="0">
                <a:solidFill>
                  <a:schemeClr val="accent2"/>
                </a:solidFill>
                <a:latin typeface="+mj-lt"/>
                <a:ea typeface="+mj-ea"/>
                <a:cs typeface="+mj-cs"/>
              </a:rPr>
              <a:t>servizi erogati dal SIAN</a:t>
            </a:r>
            <a:r>
              <a:rPr lang="it-IT" sz="1400" dirty="0">
                <a:latin typeface="+mj-lt"/>
                <a:ea typeface="+mj-ea"/>
                <a:cs typeface="+mj-cs"/>
              </a:rPr>
              <a:t>, il Sistema Informativo Agricolo Nazionale. </a:t>
            </a:r>
          </a:p>
          <a:p>
            <a:pPr algn="ctr" fontAlgn="auto">
              <a:spcAft>
                <a:spcPts val="0"/>
              </a:spcAft>
              <a:defRPr/>
            </a:pPr>
            <a:endParaRPr lang="it-IT" sz="4400" dirty="0">
              <a:latin typeface="+mj-lt"/>
              <a:ea typeface="+mj-ea"/>
              <a:cs typeface="+mj-cs"/>
            </a:endParaRPr>
          </a:p>
        </p:txBody>
      </p:sp>
      <p:grpSp>
        <p:nvGrpSpPr>
          <p:cNvPr id="2" name="Gruppo 11"/>
          <p:cNvGrpSpPr>
            <a:grpSpLocks/>
          </p:cNvGrpSpPr>
          <p:nvPr/>
        </p:nvGrpSpPr>
        <p:grpSpPr bwMode="auto">
          <a:xfrm>
            <a:off x="1115616" y="3943325"/>
            <a:ext cx="7072313" cy="1285875"/>
            <a:chOff x="1200150" y="4714875"/>
            <a:chExt cx="7072313" cy="1285875"/>
          </a:xfrm>
        </p:grpSpPr>
        <p:sp>
          <p:nvSpPr>
            <p:cNvPr id="9" name="Freccia bidirezionale orizzontale 8"/>
            <p:cNvSpPr/>
            <p:nvPr/>
          </p:nvSpPr>
          <p:spPr>
            <a:xfrm>
              <a:off x="1200150" y="4714875"/>
              <a:ext cx="7072313" cy="1285875"/>
            </a:xfrm>
            <a:prstGeom prst="lef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CasellaDiTesto 9"/>
            <p:cNvSpPr txBox="1"/>
            <p:nvPr/>
          </p:nvSpPr>
          <p:spPr>
            <a:xfrm>
              <a:off x="2200275" y="5119688"/>
              <a:ext cx="5143500" cy="577081"/>
            </a:xfrm>
            <a:prstGeom prst="rect">
              <a:avLst/>
            </a:prstGeom>
            <a:noFill/>
          </p:spPr>
          <p:txBody>
            <a:bodyPr>
              <a:spAutoFit/>
            </a:bodyPr>
            <a:lstStyle/>
            <a:p>
              <a:pPr algn="ctr" fontAlgn="auto">
                <a:spcBef>
                  <a:spcPts val="0"/>
                </a:spcBef>
                <a:spcAft>
                  <a:spcPts val="0"/>
                </a:spcAft>
                <a:defRPr/>
              </a:pPr>
              <a:r>
                <a:rPr lang="it-IT" sz="1050" dirty="0">
                  <a:solidFill>
                    <a:schemeClr val="tx2"/>
                  </a:solidFill>
                  <a:latin typeface="+mn-lt"/>
                </a:rPr>
                <a:t>Connessione Sicura SPC (Simmetrica, Ridondata, Firewall Perimetrale, Antivirus, </a:t>
              </a:r>
              <a:r>
                <a:rPr lang="it-IT" sz="1050" dirty="0" err="1">
                  <a:solidFill>
                    <a:schemeClr val="tx2"/>
                  </a:solidFill>
                  <a:latin typeface="+mn-lt"/>
                </a:rPr>
                <a:t>Infranet</a:t>
              </a:r>
              <a:r>
                <a:rPr lang="it-IT" sz="1050" dirty="0">
                  <a:solidFill>
                    <a:schemeClr val="tx2"/>
                  </a:solidFill>
                  <a:latin typeface="+mn-lt"/>
                </a:rPr>
                <a:t> con SIAN)</a:t>
              </a:r>
            </a:p>
            <a:p>
              <a:pPr algn="ctr" fontAlgn="auto">
                <a:spcAft>
                  <a:spcPts val="0"/>
                </a:spcAft>
                <a:defRPr/>
              </a:pPr>
              <a:r>
                <a:rPr lang="it-IT" sz="1050" dirty="0">
                  <a:solidFill>
                    <a:schemeClr val="tx2"/>
                  </a:solidFill>
                  <a:latin typeface="+mn-lt"/>
                </a:rPr>
                <a:t>STANDARD per la Sicurezza Informatica ISO 27002 </a:t>
              </a:r>
            </a:p>
          </p:txBody>
        </p:sp>
      </p:grpSp>
    </p:spTree>
    <p:extLst>
      <p:ext uri="{BB962C8B-B14F-4D97-AF65-F5344CB8AC3E}">
        <p14:creationId xmlns:p14="http://schemas.microsoft.com/office/powerpoint/2010/main" val="1013642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863178991"/>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46</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Indirizzo Strategico</a:t>
            </a:r>
          </a:p>
        </p:txBody>
      </p:sp>
    </p:spTree>
    <p:extLst>
      <p:ext uri="{BB962C8B-B14F-4D97-AF65-F5344CB8AC3E}">
        <p14:creationId xmlns:p14="http://schemas.microsoft.com/office/powerpoint/2010/main" val="20269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841195771"/>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47</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Forte specializzazione sulla Sicurezza</a:t>
            </a:r>
          </a:p>
        </p:txBody>
      </p:sp>
    </p:spTree>
    <p:extLst>
      <p:ext uri="{BB962C8B-B14F-4D97-AF65-F5344CB8AC3E}">
        <p14:creationId xmlns:p14="http://schemas.microsoft.com/office/powerpoint/2010/main" val="4233020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48</a:t>
            </a:fld>
            <a:endParaRPr lang="it-IT" dirty="0"/>
          </a:p>
        </p:txBody>
      </p:sp>
      <p:pic>
        <p:nvPicPr>
          <p:cNvPr id="11" name="Picture 2" descr="http://www.isaca.org/SiteCollectionImages/2011%20Certification%20logos/CISA-Horizontal-175x69.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908720"/>
            <a:ext cx="1691999" cy="5965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isaca.org/SiteCollectionImages/2011%20Certification%20logos/CISM-Horizontal-174x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836712"/>
            <a:ext cx="2001636"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isaca.org/SiteCollectionImages/2011%20Certification%20logos/CGEIT-Horizontal-174x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908720"/>
            <a:ext cx="1691999" cy="7129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isaca.org/Images/certification/CRISC.h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908720"/>
            <a:ext cx="1669085" cy="720000"/>
          </a:xfrm>
          <a:prstGeom prst="rect">
            <a:avLst/>
          </a:prstGeom>
          <a:noFill/>
          <a:extLst>
            <a:ext uri="{909E8E84-426E-40DD-AFC4-6F175D3DCCD1}">
              <a14:hiddenFill xmlns:a14="http://schemas.microsoft.com/office/drawing/2010/main">
                <a:solidFill>
                  <a:srgbClr val="FFFFFF"/>
                </a:solidFill>
              </a14:hiddenFill>
            </a:ext>
          </a:extLst>
        </p:spPr>
      </p:pic>
      <p:sp>
        <p:nvSpPr>
          <p:cNvPr id="16"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Focalizzazione sulle competenze</a:t>
            </a:r>
          </a:p>
        </p:txBody>
      </p:sp>
      <p:graphicFrame>
        <p:nvGraphicFramePr>
          <p:cNvPr id="18" name="Diagramma 17"/>
          <p:cNvGraphicFramePr/>
          <p:nvPr>
            <p:extLst>
              <p:ext uri="{D42A27DB-BD31-4B8C-83A1-F6EECF244321}">
                <p14:modId xmlns:p14="http://schemas.microsoft.com/office/powerpoint/2010/main" val="2076953121"/>
              </p:ext>
            </p:extLst>
          </p:nvPr>
        </p:nvGraphicFramePr>
        <p:xfrm>
          <a:off x="207248" y="1772816"/>
          <a:ext cx="8757240" cy="34563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48933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49</a:t>
            </a:fld>
            <a:endParaRPr lang="it-IT" dirty="0"/>
          </a:p>
        </p:txBody>
      </p:sp>
      <p:pic>
        <p:nvPicPr>
          <p:cNvPr id="10" name="Immagine 9"/>
          <p:cNvPicPr>
            <a:picLocks noChangeAspect="1"/>
          </p:cNvPicPr>
          <p:nvPr/>
        </p:nvPicPr>
        <p:blipFill>
          <a:blip r:embed="rId2"/>
          <a:stretch>
            <a:fillRect/>
          </a:stretch>
        </p:blipFill>
        <p:spPr>
          <a:xfrm>
            <a:off x="251520" y="1052736"/>
            <a:ext cx="1512168" cy="1932214"/>
          </a:xfrm>
          <a:prstGeom prst="rect">
            <a:avLst/>
          </a:prstGeom>
        </p:spPr>
      </p:pic>
      <p:pic>
        <p:nvPicPr>
          <p:cNvPr id="11" name="Immagine 10"/>
          <p:cNvPicPr>
            <a:picLocks noChangeAspect="1"/>
          </p:cNvPicPr>
          <p:nvPr/>
        </p:nvPicPr>
        <p:blipFill>
          <a:blip r:embed="rId3"/>
          <a:stretch>
            <a:fillRect/>
          </a:stretch>
        </p:blipFill>
        <p:spPr>
          <a:xfrm>
            <a:off x="3264543" y="188640"/>
            <a:ext cx="5555929" cy="4320480"/>
          </a:xfrm>
          <a:prstGeom prst="rect">
            <a:avLst/>
          </a:prstGeom>
        </p:spPr>
      </p:pic>
      <p:sp>
        <p:nvSpPr>
          <p:cNvPr id="12" name="Segnaposto testo 5"/>
          <p:cNvSpPr txBox="1">
            <a:spLocks/>
          </p:cNvSpPr>
          <p:nvPr/>
        </p:nvSpPr>
        <p:spPr>
          <a:xfrm>
            <a:off x="395536" y="116632"/>
            <a:ext cx="2664296" cy="122413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Pubblicazioni</a:t>
            </a:r>
          </a:p>
        </p:txBody>
      </p:sp>
      <p:pic>
        <p:nvPicPr>
          <p:cNvPr id="2" name="Immagine 1"/>
          <p:cNvPicPr>
            <a:picLocks noChangeAspect="1"/>
          </p:cNvPicPr>
          <p:nvPr/>
        </p:nvPicPr>
        <p:blipFill>
          <a:blip r:embed="rId4"/>
          <a:stretch>
            <a:fillRect/>
          </a:stretch>
        </p:blipFill>
        <p:spPr>
          <a:xfrm>
            <a:off x="2327718" y="2924944"/>
            <a:ext cx="1682911" cy="2376264"/>
          </a:xfrm>
          <a:prstGeom prst="rect">
            <a:avLst/>
          </a:prstGeom>
        </p:spPr>
      </p:pic>
      <p:pic>
        <p:nvPicPr>
          <p:cNvPr id="3" name="Immagine 2"/>
          <p:cNvPicPr>
            <a:picLocks noChangeAspect="1"/>
          </p:cNvPicPr>
          <p:nvPr/>
        </p:nvPicPr>
        <p:blipFill>
          <a:blip r:embed="rId5"/>
          <a:stretch>
            <a:fillRect/>
          </a:stretch>
        </p:blipFill>
        <p:spPr>
          <a:xfrm>
            <a:off x="251520" y="3140968"/>
            <a:ext cx="1449501" cy="2016224"/>
          </a:xfrm>
          <a:prstGeom prst="rect">
            <a:avLst/>
          </a:prstGeom>
        </p:spPr>
      </p:pic>
      <p:pic>
        <p:nvPicPr>
          <p:cNvPr id="5" name="Immagine 4"/>
          <p:cNvPicPr>
            <a:picLocks noChangeAspect="1"/>
          </p:cNvPicPr>
          <p:nvPr/>
        </p:nvPicPr>
        <p:blipFill rotWithShape="1">
          <a:blip r:embed="rId6"/>
          <a:srcRect l="72375"/>
          <a:stretch/>
        </p:blipFill>
        <p:spPr>
          <a:xfrm>
            <a:off x="1979712" y="1052736"/>
            <a:ext cx="1396091" cy="695592"/>
          </a:xfrm>
          <a:prstGeom prst="rect">
            <a:avLst/>
          </a:prstGeom>
        </p:spPr>
      </p:pic>
      <p:pic>
        <p:nvPicPr>
          <p:cNvPr id="6" name="Immagine 5"/>
          <p:cNvPicPr>
            <a:picLocks noChangeAspect="1"/>
          </p:cNvPicPr>
          <p:nvPr/>
        </p:nvPicPr>
        <p:blipFill rotWithShape="1">
          <a:blip r:embed="rId7"/>
          <a:srcRect r="68889"/>
          <a:stretch/>
        </p:blipFill>
        <p:spPr>
          <a:xfrm>
            <a:off x="1979712" y="1988840"/>
            <a:ext cx="1416368" cy="720080"/>
          </a:xfrm>
          <a:prstGeom prst="rect">
            <a:avLst/>
          </a:prstGeom>
        </p:spPr>
      </p:pic>
    </p:spTree>
    <p:extLst>
      <p:ext uri="{BB962C8B-B14F-4D97-AF65-F5344CB8AC3E}">
        <p14:creationId xmlns:p14="http://schemas.microsoft.com/office/powerpoint/2010/main" val="423187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pPr marL="0" lvl="0" indent="0" algn="ctr">
              <a:buNone/>
            </a:pPr>
            <a:r>
              <a:rPr lang="it-IT" b="1" i="1" dirty="0">
                <a:solidFill>
                  <a:srgbClr val="1F497D"/>
                </a:solidFill>
              </a:rPr>
              <a:t>Il Contesto di riferimento</a:t>
            </a:r>
            <a:endParaRPr lang="it-IT"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5</a:t>
            </a:fld>
            <a:endParaRPr lang="it-IT"/>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1321354262"/>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568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TRISCIONE_O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48" y="980728"/>
            <a:ext cx="9118352" cy="3429194"/>
          </a:xfrm>
          <a:prstGeom prst="rect">
            <a:avLst/>
          </a:prstGeom>
        </p:spPr>
      </p:pic>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50</a:t>
            </a:fld>
            <a:endParaRPr lang="it-IT" dirty="0"/>
          </a:p>
        </p:txBody>
      </p:sp>
      <p:sp>
        <p:nvSpPr>
          <p:cNvPr id="6" name="Segnaposto testo 5"/>
          <p:cNvSpPr txBox="1">
            <a:spLocks/>
          </p:cNvSpPr>
          <p:nvPr/>
        </p:nvSpPr>
        <p:spPr>
          <a:xfrm>
            <a:off x="0" y="116632"/>
            <a:ext cx="7812360"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Condivisione dei risultati</a:t>
            </a:r>
          </a:p>
        </p:txBody>
      </p:sp>
      <p:pic>
        <p:nvPicPr>
          <p:cNvPr id="2" name="Immagine 1"/>
          <p:cNvPicPr>
            <a:picLocks noChangeAspect="1"/>
          </p:cNvPicPr>
          <p:nvPr/>
        </p:nvPicPr>
        <p:blipFill>
          <a:blip r:embed="rId3"/>
          <a:stretch>
            <a:fillRect/>
          </a:stretch>
        </p:blipFill>
        <p:spPr>
          <a:xfrm>
            <a:off x="3995936" y="2060848"/>
            <a:ext cx="772299" cy="840948"/>
          </a:xfrm>
          <a:prstGeom prst="rect">
            <a:avLst/>
          </a:prstGeom>
        </p:spPr>
      </p:pic>
      <p:pic>
        <p:nvPicPr>
          <p:cNvPr id="3" name="Immagine 2"/>
          <p:cNvPicPr>
            <a:picLocks noChangeAspect="1"/>
          </p:cNvPicPr>
          <p:nvPr/>
        </p:nvPicPr>
        <p:blipFill>
          <a:blip r:embed="rId4"/>
          <a:stretch>
            <a:fillRect/>
          </a:stretch>
        </p:blipFill>
        <p:spPr>
          <a:xfrm>
            <a:off x="3707904" y="2996952"/>
            <a:ext cx="1031776" cy="1081100"/>
          </a:xfrm>
          <a:prstGeom prst="rect">
            <a:avLst/>
          </a:prstGeom>
        </p:spPr>
      </p:pic>
      <p:pic>
        <p:nvPicPr>
          <p:cNvPr id="8" name="Immagine 7"/>
          <p:cNvPicPr>
            <a:picLocks noChangeAspect="1"/>
          </p:cNvPicPr>
          <p:nvPr/>
        </p:nvPicPr>
        <p:blipFill>
          <a:blip r:embed="rId5"/>
          <a:stretch>
            <a:fillRect/>
          </a:stretch>
        </p:blipFill>
        <p:spPr>
          <a:xfrm>
            <a:off x="611560" y="1484784"/>
            <a:ext cx="2960878" cy="3110942"/>
          </a:xfrm>
          <a:prstGeom prst="rect">
            <a:avLst/>
          </a:prstGeom>
        </p:spPr>
      </p:pic>
      <p:pic>
        <p:nvPicPr>
          <p:cNvPr id="9" name="Immagine 8"/>
          <p:cNvPicPr>
            <a:picLocks noChangeAspect="1"/>
          </p:cNvPicPr>
          <p:nvPr/>
        </p:nvPicPr>
        <p:blipFill>
          <a:blip r:embed="rId6"/>
          <a:stretch>
            <a:fillRect/>
          </a:stretch>
        </p:blipFill>
        <p:spPr>
          <a:xfrm>
            <a:off x="3923928" y="836712"/>
            <a:ext cx="4609622" cy="4289028"/>
          </a:xfrm>
          <a:prstGeom prst="rect">
            <a:avLst/>
          </a:prstGeom>
        </p:spPr>
      </p:pic>
    </p:spTree>
    <p:extLst>
      <p:ext uri="{BB962C8B-B14F-4D97-AF65-F5344CB8AC3E}">
        <p14:creationId xmlns:p14="http://schemas.microsoft.com/office/powerpoint/2010/main" val="38759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13334388"/>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51</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Fasi Evolutive</a:t>
            </a:r>
          </a:p>
        </p:txBody>
      </p:sp>
    </p:spTree>
    <p:extLst>
      <p:ext uri="{BB962C8B-B14F-4D97-AF65-F5344CB8AC3E}">
        <p14:creationId xmlns:p14="http://schemas.microsoft.com/office/powerpoint/2010/main" val="2701883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extLst>
              <p:ext uri="{D42A27DB-BD31-4B8C-83A1-F6EECF244321}">
                <p14:modId xmlns:p14="http://schemas.microsoft.com/office/powerpoint/2010/main" val="2647748748"/>
              </p:ext>
            </p:extLst>
          </p:nvPr>
        </p:nvGraphicFramePr>
        <p:xfrm>
          <a:off x="179512" y="980728"/>
          <a:ext cx="8856984" cy="420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6F721EA6-7268-4F22-ACC7-1F4B98B54454}" type="slidenum">
              <a:rPr lang="it-IT"/>
              <a:pPr>
                <a:defRPr/>
              </a:pPr>
              <a:t>52</a:t>
            </a:fld>
            <a:endParaRPr lang="it-IT" dirty="0"/>
          </a:p>
        </p:txBody>
      </p:sp>
      <p:sp>
        <p:nvSpPr>
          <p:cNvPr id="13317" name="Segnaposto testo 4"/>
          <p:cNvSpPr>
            <a:spLocks noGrp="1"/>
          </p:cNvSpPr>
          <p:nvPr>
            <p:ph type="body" sz="quarter" idx="4294967295"/>
          </p:nvPr>
        </p:nvSpPr>
        <p:spPr>
          <a:xfrm>
            <a:off x="467544" y="236260"/>
            <a:ext cx="8424936" cy="600452"/>
          </a:xfrm>
          <a:prstGeom prst="rect">
            <a:avLst/>
          </a:prstGeom>
        </p:spPr>
        <p:txBody>
          <a:bodyPr>
            <a:normAutofit/>
          </a:bodyPr>
          <a:lstStyle/>
          <a:p>
            <a:pPr marL="0" indent="0" eaLnBrk="1" hangingPunct="1">
              <a:buNone/>
              <a:defRPr/>
            </a:pPr>
            <a:r>
              <a:rPr lang="it-IT" sz="2800" dirty="0"/>
              <a:t>La Sicurezza delle Informazioni: Strutture di Riferimento </a:t>
            </a:r>
          </a:p>
          <a:p>
            <a:pPr marL="0" indent="0" eaLnBrk="1" hangingPunct="1">
              <a:buNone/>
              <a:defRPr/>
            </a:pPr>
            <a:endParaRPr lang="it-IT" sz="2800" dirty="0"/>
          </a:p>
        </p:txBody>
      </p:sp>
    </p:spTree>
    <p:extLst>
      <p:ext uri="{BB962C8B-B14F-4D97-AF65-F5344CB8AC3E}">
        <p14:creationId xmlns:p14="http://schemas.microsoft.com/office/powerpoint/2010/main" val="1585403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4209515117"/>
              </p:ext>
            </p:extLst>
          </p:nvPr>
        </p:nvGraphicFramePr>
        <p:xfrm>
          <a:off x="457200" y="620688"/>
          <a:ext cx="7329510"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ABCE0BE1-1AA6-48EC-A7EE-5A06C9A4427A}" type="slidenum">
              <a:rPr lang="it-IT"/>
              <a:pPr>
                <a:defRPr/>
              </a:pPr>
              <a:t>53</a:t>
            </a:fld>
            <a:endParaRPr lang="it-IT" dirty="0"/>
          </a:p>
        </p:txBody>
      </p:sp>
      <p:sp>
        <p:nvSpPr>
          <p:cNvPr id="16389" name="Segnaposto testo 4"/>
          <p:cNvSpPr>
            <a:spLocks noGrp="1"/>
          </p:cNvSpPr>
          <p:nvPr>
            <p:ph type="body" sz="quarter" idx="4294967295"/>
          </p:nvPr>
        </p:nvSpPr>
        <p:spPr>
          <a:xfrm>
            <a:off x="454024" y="-27384"/>
            <a:ext cx="7718375" cy="931862"/>
          </a:xfrm>
          <a:prstGeom prst="rect">
            <a:avLst/>
          </a:prstGeom>
        </p:spPr>
        <p:txBody>
          <a:bodyPr/>
          <a:lstStyle/>
          <a:p>
            <a:pPr marL="0" indent="0" eaLnBrk="1" hangingPunct="1">
              <a:buNone/>
            </a:pPr>
            <a:r>
              <a:rPr lang="it-IT" dirty="0"/>
              <a:t>Le Funzioni del Servizio Sistema Informativo</a:t>
            </a:r>
          </a:p>
        </p:txBody>
      </p:sp>
    </p:spTree>
    <p:extLst>
      <p:ext uri="{BB962C8B-B14F-4D97-AF65-F5344CB8AC3E}">
        <p14:creationId xmlns:p14="http://schemas.microsoft.com/office/powerpoint/2010/main" val="737122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6579514-ACB4-4E7D-8B73-5823E008155D}" type="slidenum">
              <a:rPr lang="it-IT"/>
              <a:pPr>
                <a:defRPr/>
              </a:pPr>
              <a:t>54</a:t>
            </a:fld>
            <a:endParaRPr lang="it-IT" dirty="0"/>
          </a:p>
        </p:txBody>
      </p:sp>
      <p:sp>
        <p:nvSpPr>
          <p:cNvPr id="9220" name="Segnaposto testo 4"/>
          <p:cNvSpPr>
            <a:spLocks noGrp="1"/>
          </p:cNvSpPr>
          <p:nvPr>
            <p:ph type="body" sz="quarter" idx="4294967295"/>
          </p:nvPr>
        </p:nvSpPr>
        <p:spPr>
          <a:xfrm>
            <a:off x="323528" y="44624"/>
            <a:ext cx="8689975" cy="931862"/>
          </a:xfrm>
          <a:prstGeom prst="rect">
            <a:avLst/>
          </a:prstGeom>
        </p:spPr>
        <p:txBody>
          <a:bodyPr>
            <a:normAutofit/>
          </a:bodyPr>
          <a:lstStyle/>
          <a:p>
            <a:pPr marL="0" indent="0" eaLnBrk="1" hangingPunct="1">
              <a:buNone/>
              <a:defRPr/>
            </a:pPr>
            <a:r>
              <a:rPr lang="it-IT" dirty="0"/>
              <a:t>La Sicurezza informatica: Strutture di Riferimento </a:t>
            </a:r>
          </a:p>
        </p:txBody>
      </p:sp>
      <p:sp>
        <p:nvSpPr>
          <p:cNvPr id="10" name="Rettangolo 9"/>
          <p:cNvSpPr>
            <a:spLocks noChangeArrowheads="1"/>
          </p:cNvSpPr>
          <p:nvPr/>
        </p:nvSpPr>
        <p:spPr bwMode="auto">
          <a:xfrm>
            <a:off x="288230" y="620688"/>
            <a:ext cx="5246687" cy="368300"/>
          </a:xfrm>
          <a:prstGeom prst="rect">
            <a:avLst/>
          </a:prstGeom>
          <a:noFill/>
          <a:ln w="9525">
            <a:noFill/>
            <a:miter lim="800000"/>
            <a:headEnd/>
            <a:tailEnd/>
          </a:ln>
        </p:spPr>
        <p:txBody>
          <a:bodyPr>
            <a:spAutoFit/>
          </a:bodyPr>
          <a:lstStyle/>
          <a:p>
            <a:r>
              <a:rPr lang="it-IT" b="1" dirty="0"/>
              <a:t>Comitato per la Sicurezza Informatica</a:t>
            </a:r>
          </a:p>
        </p:txBody>
      </p:sp>
      <p:pic>
        <p:nvPicPr>
          <p:cNvPr id="11" name="Immagine 10" descr="organizzazione-1.jpg"/>
          <p:cNvPicPr>
            <a:picLocks noChangeAspect="1"/>
          </p:cNvPicPr>
          <p:nvPr/>
        </p:nvPicPr>
        <p:blipFill>
          <a:blip r:embed="rId2" cstate="print"/>
          <a:srcRect/>
          <a:stretch>
            <a:fillRect/>
          </a:stretch>
        </p:blipFill>
        <p:spPr bwMode="auto">
          <a:xfrm>
            <a:off x="214313" y="3429000"/>
            <a:ext cx="2843212" cy="1730375"/>
          </a:xfrm>
          <a:prstGeom prst="rect">
            <a:avLst/>
          </a:prstGeom>
          <a:noFill/>
          <a:ln w="9525">
            <a:noFill/>
            <a:miter lim="800000"/>
            <a:headEnd/>
            <a:tailEnd/>
          </a:ln>
        </p:spPr>
      </p:pic>
      <p:sp>
        <p:nvSpPr>
          <p:cNvPr id="35" name="Rettangolo 34"/>
          <p:cNvSpPr>
            <a:spLocks noChangeArrowheads="1"/>
          </p:cNvSpPr>
          <p:nvPr/>
        </p:nvSpPr>
        <p:spPr bwMode="auto">
          <a:xfrm>
            <a:off x="6323012" y="2987105"/>
            <a:ext cx="2857500" cy="369887"/>
          </a:xfrm>
          <a:prstGeom prst="rect">
            <a:avLst/>
          </a:prstGeom>
          <a:noFill/>
          <a:ln w="9525">
            <a:noFill/>
            <a:miter lim="800000"/>
            <a:headEnd/>
            <a:tailEnd/>
          </a:ln>
        </p:spPr>
        <p:txBody>
          <a:bodyPr>
            <a:spAutoFit/>
          </a:bodyPr>
          <a:lstStyle/>
          <a:p>
            <a:r>
              <a:rPr lang="it-IT" b="1" dirty="0"/>
              <a:t>Piattaforma di Sicurezza</a:t>
            </a:r>
          </a:p>
        </p:txBody>
      </p:sp>
      <p:graphicFrame>
        <p:nvGraphicFramePr>
          <p:cNvPr id="12" name="Segnaposto contenuto 5"/>
          <p:cNvGraphicFramePr>
            <a:graphicFrameLocks noGrp="1"/>
          </p:cNvGraphicFramePr>
          <p:nvPr>
            <p:ph idx="1"/>
            <p:extLst>
              <p:ext uri="{D42A27DB-BD31-4B8C-83A1-F6EECF244321}">
                <p14:modId xmlns:p14="http://schemas.microsoft.com/office/powerpoint/2010/main" val="887446846"/>
              </p:ext>
            </p:extLst>
          </p:nvPr>
        </p:nvGraphicFramePr>
        <p:xfrm>
          <a:off x="277117" y="1068041"/>
          <a:ext cx="6347048" cy="2000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Segnaposto contenuto 5"/>
          <p:cNvGraphicFramePr>
            <a:graphicFrameLocks/>
          </p:cNvGraphicFramePr>
          <p:nvPr>
            <p:extLst>
              <p:ext uri="{D42A27DB-BD31-4B8C-83A1-F6EECF244321}">
                <p14:modId xmlns:p14="http://schemas.microsoft.com/office/powerpoint/2010/main" val="1768528788"/>
              </p:ext>
            </p:extLst>
          </p:nvPr>
        </p:nvGraphicFramePr>
        <p:xfrm>
          <a:off x="3203848" y="3284984"/>
          <a:ext cx="6347048" cy="2000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magine 4"/>
          <p:cNvPicPr>
            <a:picLocks noChangeAspect="1"/>
          </p:cNvPicPr>
          <p:nvPr/>
        </p:nvPicPr>
        <p:blipFill>
          <a:blip r:embed="rId13"/>
          <a:stretch>
            <a:fillRect/>
          </a:stretch>
        </p:blipFill>
        <p:spPr>
          <a:xfrm>
            <a:off x="6948264" y="1043608"/>
            <a:ext cx="1953344" cy="1953344"/>
          </a:xfrm>
          <a:prstGeom prst="rect">
            <a:avLst/>
          </a:prstGeom>
          <a:solidFill>
            <a:schemeClr val="accent1">
              <a:lumMod val="60000"/>
              <a:lumOff val="40000"/>
            </a:schemeClr>
          </a:solidFill>
        </p:spPr>
      </p:pic>
    </p:spTree>
    <p:extLst>
      <p:ext uri="{BB962C8B-B14F-4D97-AF65-F5344CB8AC3E}">
        <p14:creationId xmlns:p14="http://schemas.microsoft.com/office/powerpoint/2010/main" val="2253631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80951"/>
            <a:ext cx="8229600" cy="631825"/>
          </a:xfrm>
        </p:spPr>
        <p:style>
          <a:lnRef idx="2">
            <a:schemeClr val="accent1"/>
          </a:lnRef>
          <a:fillRef idx="1">
            <a:schemeClr val="lt1"/>
          </a:fillRef>
          <a:effectRef idx="0">
            <a:schemeClr val="accent1"/>
          </a:effectRef>
          <a:fontRef idx="minor">
            <a:schemeClr val="dk1"/>
          </a:fontRef>
        </p:style>
        <p:txBody>
          <a:bodyPr/>
          <a:lstStyle/>
          <a:p>
            <a:pPr marL="0" indent="0">
              <a:buNone/>
              <a:defRPr/>
            </a:pPr>
            <a:r>
              <a:rPr lang="it-IT" dirty="0">
                <a:solidFill>
                  <a:schemeClr val="accent1">
                    <a:lumMod val="50000"/>
                  </a:schemeClr>
                </a:solidFill>
              </a:rPr>
              <a:t>A 100 Km di distanza dalla sede principale</a:t>
            </a:r>
          </a:p>
        </p:txBody>
      </p:sp>
      <p:sp>
        <p:nvSpPr>
          <p:cNvPr id="37891" name="Segnaposto testo 2"/>
          <p:cNvSpPr>
            <a:spLocks noGrp="1"/>
          </p:cNvSpPr>
          <p:nvPr>
            <p:ph type="body" sz="quarter" idx="4294967295"/>
          </p:nvPr>
        </p:nvSpPr>
        <p:spPr>
          <a:xfrm>
            <a:off x="0" y="44624"/>
            <a:ext cx="8964487" cy="648072"/>
          </a:xfrm>
          <a:prstGeom prst="rect">
            <a:avLst/>
          </a:prstGeom>
        </p:spPr>
        <p:txBody>
          <a:bodyPr/>
          <a:lstStyle/>
          <a:p>
            <a:pPr marL="0" indent="0" algn="ctr">
              <a:buNone/>
            </a:pPr>
            <a:r>
              <a:rPr lang="it-IT" sz="4100" dirty="0"/>
              <a:t>Sito </a:t>
            </a:r>
            <a:r>
              <a:rPr lang="it-IT" sz="4100" dirty="0" err="1"/>
              <a:t>Distaster</a:t>
            </a:r>
            <a:r>
              <a:rPr lang="it-IT" sz="4100" dirty="0"/>
              <a:t> </a:t>
            </a:r>
            <a:r>
              <a:rPr lang="it-IT" sz="4100" dirty="0" err="1"/>
              <a:t>Recovery</a:t>
            </a:r>
            <a:endParaRPr lang="it-IT" sz="4100" dirty="0"/>
          </a:p>
        </p:txBody>
      </p:sp>
      <p:sp>
        <p:nvSpPr>
          <p:cNvPr id="5" name="Segnaposto numero diapositiva 4"/>
          <p:cNvSpPr>
            <a:spLocks noGrp="1"/>
          </p:cNvSpPr>
          <p:nvPr>
            <p:ph type="sldNum" sz="quarter" idx="4294967295"/>
          </p:nvPr>
        </p:nvSpPr>
        <p:spPr>
          <a:xfrm>
            <a:off x="6553200" y="6356350"/>
            <a:ext cx="2133600" cy="365125"/>
          </a:xfrm>
          <a:prstGeom prst="rect">
            <a:avLst/>
          </a:prstGeom>
        </p:spPr>
        <p:txBody>
          <a:bodyPr/>
          <a:lstStyle/>
          <a:p>
            <a:pPr>
              <a:defRPr/>
            </a:pPr>
            <a:fld id="{3DAB5A9B-9FFB-40D3-8F5F-BA3C20B23370}" type="slidenum">
              <a:rPr lang="it-IT" smtClean="0"/>
              <a:pPr>
                <a:defRPr/>
              </a:pPr>
              <a:t>55</a:t>
            </a:fld>
            <a:endParaRPr lang="it-IT" dirty="0"/>
          </a:p>
        </p:txBody>
      </p:sp>
      <p:pic>
        <p:nvPicPr>
          <p:cNvPr id="108546" name="Picture 2"/>
          <p:cNvPicPr>
            <a:picLocks noChangeAspect="1" noChangeArrowheads="1"/>
          </p:cNvPicPr>
          <p:nvPr/>
        </p:nvPicPr>
        <p:blipFill>
          <a:blip r:embed="rId2" cstate="print"/>
          <a:srcRect l="44587" t="27035" r="21748" b="22024"/>
          <a:stretch>
            <a:fillRect/>
          </a:stretch>
        </p:blipFill>
        <p:spPr bwMode="auto">
          <a:xfrm>
            <a:off x="6012160" y="1844824"/>
            <a:ext cx="2519362" cy="3051175"/>
          </a:xfrm>
          <a:prstGeom prst="rect">
            <a:avLst/>
          </a:prstGeom>
          <a:ln>
            <a:noFill/>
          </a:ln>
          <a:effectLst>
            <a:outerShdw blurRad="190500" algn="tl" rotWithShape="0">
              <a:srgbClr val="000000">
                <a:alpha val="70000"/>
              </a:srgbClr>
            </a:outerShdw>
          </a:effectLst>
        </p:spPr>
      </p:pic>
      <p:pic>
        <p:nvPicPr>
          <p:cNvPr id="3" name="Immagine 2"/>
          <p:cNvPicPr>
            <a:picLocks noChangeAspect="1"/>
          </p:cNvPicPr>
          <p:nvPr/>
        </p:nvPicPr>
        <p:blipFill>
          <a:blip r:embed="rId3"/>
          <a:stretch>
            <a:fillRect/>
          </a:stretch>
        </p:blipFill>
        <p:spPr>
          <a:xfrm>
            <a:off x="467544" y="1628800"/>
            <a:ext cx="5040560" cy="3343572"/>
          </a:xfrm>
          <a:prstGeom prst="rect">
            <a:avLst/>
          </a:prstGeom>
        </p:spPr>
      </p:pic>
    </p:spTree>
    <p:extLst>
      <p:ext uri="{BB962C8B-B14F-4D97-AF65-F5344CB8AC3E}">
        <p14:creationId xmlns:p14="http://schemas.microsoft.com/office/powerpoint/2010/main" val="380066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numero diapositiva 11"/>
          <p:cNvSpPr>
            <a:spLocks noGrp="1"/>
          </p:cNvSpPr>
          <p:nvPr>
            <p:ph type="sldNum" sz="quarter" idx="4294967295"/>
          </p:nvPr>
        </p:nvSpPr>
        <p:spPr>
          <a:xfrm>
            <a:off x="6553200" y="6356350"/>
            <a:ext cx="2133600" cy="365125"/>
          </a:xfrm>
          <a:prstGeom prst="rect">
            <a:avLst/>
          </a:prstGeom>
        </p:spPr>
        <p:txBody>
          <a:bodyPr/>
          <a:lstStyle/>
          <a:p>
            <a:pPr>
              <a:defRPr/>
            </a:pPr>
            <a:fld id="{D1934D28-9B71-4510-864D-AA8692A0F657}" type="slidenum">
              <a:rPr lang="it-IT" smtClean="0"/>
              <a:pPr>
                <a:defRPr/>
              </a:pPr>
              <a:t>56</a:t>
            </a:fld>
            <a:endParaRPr lang="it-IT" dirty="0"/>
          </a:p>
        </p:txBody>
      </p:sp>
      <p:sp>
        <p:nvSpPr>
          <p:cNvPr id="13323" name="Rettangolo 10"/>
          <p:cNvSpPr>
            <a:spLocks noChangeArrowheads="1"/>
          </p:cNvSpPr>
          <p:nvPr/>
        </p:nvSpPr>
        <p:spPr bwMode="auto">
          <a:xfrm>
            <a:off x="1331640" y="188640"/>
            <a:ext cx="5785251" cy="723275"/>
          </a:xfrm>
          <a:prstGeom prst="rect">
            <a:avLst/>
          </a:prstGeom>
          <a:noFill/>
          <a:ln w="9525">
            <a:noFill/>
            <a:miter lim="800000"/>
            <a:headEnd/>
            <a:tailEnd/>
          </a:ln>
        </p:spPr>
        <p:txBody>
          <a:bodyPr wrap="none">
            <a:spAutoFit/>
          </a:bodyPr>
          <a:lstStyle/>
          <a:p>
            <a:pPr marL="342900" indent="-341313">
              <a:spcBef>
                <a:spcPts val="9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sz="4100" dirty="0">
                <a:solidFill>
                  <a:srgbClr val="000000"/>
                </a:solidFill>
                <a:latin typeface="Calibri" pitchFamily="34" charset="0"/>
              </a:rPr>
              <a:t>Il sito di </a:t>
            </a:r>
            <a:r>
              <a:rPr lang="it-IT" sz="4100" dirty="0" err="1">
                <a:solidFill>
                  <a:srgbClr val="000000"/>
                </a:solidFill>
                <a:latin typeface="Calibri" pitchFamily="34" charset="0"/>
              </a:rPr>
              <a:t>Disaster</a:t>
            </a:r>
            <a:r>
              <a:rPr lang="it-IT" sz="4100" dirty="0">
                <a:solidFill>
                  <a:srgbClr val="000000"/>
                </a:solidFill>
                <a:latin typeface="Calibri" pitchFamily="34" charset="0"/>
              </a:rPr>
              <a:t> </a:t>
            </a:r>
            <a:r>
              <a:rPr lang="it-IT" sz="4100" dirty="0" err="1">
                <a:solidFill>
                  <a:srgbClr val="000000"/>
                </a:solidFill>
                <a:latin typeface="Calibri" pitchFamily="34" charset="0"/>
              </a:rPr>
              <a:t>Recovery</a:t>
            </a:r>
            <a:endParaRPr lang="it-IT" sz="4100" dirty="0">
              <a:solidFill>
                <a:srgbClr val="000000"/>
              </a:solidFill>
              <a:latin typeface="Calibri" pitchFamily="34" charset="0"/>
            </a:endParaRPr>
          </a:p>
        </p:txBody>
      </p:sp>
      <p:graphicFrame>
        <p:nvGraphicFramePr>
          <p:cNvPr id="13" name="Diagramma 12"/>
          <p:cNvGraphicFramePr/>
          <p:nvPr>
            <p:extLst>
              <p:ext uri="{D42A27DB-BD31-4B8C-83A1-F6EECF244321}">
                <p14:modId xmlns:p14="http://schemas.microsoft.com/office/powerpoint/2010/main" val="1133774246"/>
              </p:ext>
            </p:extLst>
          </p:nvPr>
        </p:nvGraphicFramePr>
        <p:xfrm>
          <a:off x="251520" y="1755923"/>
          <a:ext cx="8640960" cy="3041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32" name="Picture 20" descr="http://www.regione.piemonte.it/protezionecivile/images/stories/Paginestatiche/Soccorso/sala%202.jpg"/>
          <p:cNvPicPr>
            <a:picLocks noChangeAspect="1" noChangeArrowheads="1"/>
          </p:cNvPicPr>
          <p:nvPr/>
        </p:nvPicPr>
        <p:blipFill>
          <a:blip r:embed="rId8" cstate="print"/>
          <a:srcRect/>
          <a:stretch>
            <a:fillRect/>
          </a:stretch>
        </p:blipFill>
        <p:spPr bwMode="auto">
          <a:xfrm>
            <a:off x="7740352" y="260648"/>
            <a:ext cx="1152128" cy="864096"/>
          </a:xfrm>
          <a:prstGeom prst="rect">
            <a:avLst/>
          </a:prstGeom>
          <a:noFill/>
        </p:spPr>
      </p:pic>
      <p:sp>
        <p:nvSpPr>
          <p:cNvPr id="13336" name="AutoShape 24" descr="data:image/jpeg;base64,/9j/4AAQSkZJRgABAQAAAQABAAD/2wCEAAkGBhMQDxIQEBMQDw8SEBQQEBAPEA8QDxAQFBAVFBUQFBQXHCYeGBkjGRIUIC8gJScpLC4sFR4xNTAqNSYrLCkBCQoKDgwOGQ8PGjQlHyU1LywyKSkyLC0sKSwpNSksLCkpLCwpLCwpLikpLCkpKSwsKSwsKSwsKSksLCwsKSksLP/AABEIAOEA4QMBIgACEQEDEQH/xAAcAAEAAgMBAQEAAAAAAAAAAAAABgcBAwUEAgj/xABLEAABAwIABgsOBQMCBgMAAAABAAIDBBEFBgcSITETFBZBUWFykZKz0hUiMjQ1UlNxc3SBobLRQlRVYrEXIyRDY4KTtMHC4SUzov/EABoBAQACAwEAAAAAAAAAAAAAAAADBQECBAb/xAAxEQACAQIDBQgBAwUAAAAAAAAAAQIDEQQSITEyNFFSExQiQXGBkaEFM2GxI0LB0fD/2gAMAwEAAhEDEQA/ALxREQBERAEREAREQBERAEREAREQBERAEREAREQBERAEREAREQBERAEREAREQBEXCxpxrioIg5/fSPuIogbF5GtxP4WjRc/ySAsN21NoQc3litTuFy0muj89nTb91TMmN1fhKVzKVplse+doZTxX1DSc0f8AES4r3MxNwm4XdWxMPmtdKQPiGBRdo3sR3vBxhpUnr+yuWv3Qj9Izpt+6d0I/SM6bfuqo3E4S/UI+efspuJwl+oR88/ZWc8uRju1Hr+i1+6EfpGdNv3TuhH6RnTb91VG4nCX6hHzz9lNxOEv1CPnn7KZ5ch3aj1/Ra/dCP0jOm37p3Qj9Izpt+6qjcThL9Qj55+ym4nCX6hHzz9lM8uQ7tR6/otfuhH6RnTb907oR+kZ02/dVRuJwl+oR88/ZTcThL9Qj55+ymeXId2o9f0Wv3Qj9Izpt+6d0I/SM6bfuqo3E4S/UI+efspuJwl+oR88/ZTPLkO7Uev6LX7oR+kZ02/dO6EfpGdNv3VUbicJfqEfPP2U3E4S/UI+efspnlyHdqPX9Fr90I/SM6bfundCP0jOm37qqNxOEv1CPnn7KbicJfqEfPP2Uzy5Du1Hr+i1+6EfpGdNv3TuhH6RnTb91VG4nCX6hHzz9lZGJWEv1CPnn7KZ5ch3aj1/Ra234/PZ02/dbg8FVGcTMJgXFdE48BMwB/wDwVz5cP4RwY4bZaWsJAE0Wa6Fx4HW70niIa7gWO0a2oysHCekJ6/urF3IoxifjtHXtLdDJ2tznMB0Obe2yMvpzb6xrB0HWCZOpU01dHDUpypycZLUIiLJoEREAREQGuaSwX57wvhGTC+EiGOIbLIWRnXsVJGT3wHCQHO5T1dmNdSWUlQ4aHCnlIPGInEKmslkAdWPO+2kAHFnSsv8AwFDU1aRaYJZITqeasvks7A+DWQRMhgaI42CwA3zvucd9x1k766rKQr10FJo0r3iILdROSVU4+1Cm1CuzsQTYhwLNjTtTjbUKbUK7OxDgTYhwJYdqcbahWdqFdjYhwJsQ4EsO1ONtQptQrs7EOBNiHAlh2px9qFY2oV2TGFDMa8LTS1cWDaN2xPezZqqe19ggBsAP3OP8jeJWGrG8JOTsdrahTahVUY04TqcHVhp2zOmidE2WN8zIy+ziWuaS0AaHMd8CFroso1Qwi+r9pLflq+ShdVJ2aLOGAnUgpwkvfQtvahTahUWwBlQjkIbUWA35ALFnG9o1j9w5t9WBFmuAc2zmkXBBuCDqIO+FLFqWqOCvCpQllmjkbUKztQrsbEOBNiC2sQdqcR9IVz6+lD2Ojka2SN4LXscLtc07xClRiC8dbSAhYym0apQdW2TBGEAYiS2MienJOl8JJDoXHf0BzD8Cv0Fg+tbNEyVhuyRjZGnha5ocPkQqZyr04bJSu3/7zfhaM2U/yZVJdgykvptCG/BrnNHyAUdPSTR2YpdpRhU89hMURFOVYREQBERARnHQ/wCHU+7TdS5VZkiH+ZL7o3rQrRx18TqfdpupcqvyQeOS+6M61qhnvotMPw9T2Lyph3oW5aqfUPUtqmKsIiIAiIgCIiALBK4mN2M7MH0xneM45zY42XtnSOvYE7w0Ek8AKqbDWUWeckA3HBqjHE1mo+s3KjnUUDuwuCniNVouZcNZjBDGDeQEjWG99b4jQPiVEcWKhktRhCoDg6SSoY21xnMgZE0RD1XL9Wi7TwKp6rCksvhvc7ivYcwXowLht1NIHtv62mzrb4vvjiNwuft23qW6/FRjB5ZanYynm9dDw7WPXOUVXYxnw02rmEoaQRG1mngBLjo9blx1HNpybRYYam6dNRZljy03GgjfCsbJjjoWStopnf2pDaAk6I5dexcl2mw3naPxC1cL6a4g6CWm4IcNBa4G4cOMEA/BYjLK7jEUI16biz9QtN1lcDE/GEVdLHIS3ZswbMwEXZINDtG8CRccRXfurG54ycHBuMtoWucaCti1zakMLaU5liHfUnKn+hiluS/ybS+zPWPUTyx+FScqf6GKWZL/ACbS+zPWPUMd9lpU4WPqychZWAsqYqgiIgCFEKAi+OnidT7tN1LlV+SDxyX3RnWtVoY6eJ1Pu03UuVX5IPHJfdGda1Qz30WmH4ep7F50+oLatVPqC2qYqwiIgCIiAIURAR3GzBcVXA6CdufG6x0EhzXA6HtI1OHD/wBiQqkwlk+dGTsM2cN4TNsek3QeiFeNVS5y4dXgS91FOOY7sNX7PYykZsXqln4A/kPaf5sfkvM+hmGuGXoOI5wFYWPcTqWl2RuhxmiYDwXfnf8Ahb4qNMx0f+KKE/8ACB/C5ppJl/h6lSrG8WRx+c3wmubymuH8hYbICpdHjhE7Q+EjjY8/wVrlioqnVZjzwgROvyhoPxWnhJ81ZbVci6L24WwK+lcLnPjeCWnRngDSbgaxbfHyXha6+pYasTQmpI6mCsPy07gWE2BuLEhzeHNcNIVl4tZT2yWZPp/eBaQcpo0O9bdPEVUKyDbVoWYzlHYQ1sLSrq017+Z+nKWtZKwPjc17Dqc03Hq9fEvubUqBxex0mpX5wdwZ19LHgbzxv+vWOHeVyYuYzx18BkZ3r2nMljJuY32va++CNIO+ODSB2U6iloebxWBnh3fbHn/srfLH4VJyp/oYpZkv8m0vsz1j1E8sfhUnKn+hilmS/wAm0vsz1j1iO+yWpwsfVk5CysBZUxVBERAEKIUBF8dPE6n3abqXKr8kHjkvujOtarQx08TqfdpupcqvyQeOS+6M61qhnvotMPw9T2Lzp9QW1aqfUFtUxVhERAEREAREQBfD2Cy+1goCCZScFGooZo2C8gzZIxwvjcHBvrIBHxVJwShwBC/RuGqW7SqixnxLOyump7Nc4kviOhj3E3Lmn8JO+NR4lz1Y31Lz8diFT8L2MiaL7kpJWGzopAeQ4jnbcL7gwbPIbMifynAsaPWXW+V1zZWXXeKdtopsISMkjLAZJM7MYw6c/O0FnqPysunh3Fd0ZMtO0lut8I0kcLoxvj9vNwKSYoYmiF2yyWknIsDY5kYOsM4zvuPy03l0+BdGpTRhoVdXF/1LopKOUOFwvpTXD+JLXuL2XilOkuAu15/c3h4xY+tRaowBURmxZnjzoyHDmNj8lHKDR3UsXGS8R41NckdW4VtQ0X2M0rS/gzxKAz42dJ81FIMCVMhzWxOb+6TvGjj06eYKzcRcXBSRkA50jyHSyWsXEaA0DeaLmw4yd9bUovNc5sdiIypuCONlfNzScqf6GKWZL/JtL7M9Y9RDK3rpOVP9DFL8l/k2l9mesep475W1eFj6snIWVgLKmKoIiIAhRCgIvjp4nU+7TdS5Vfkg8cl90Z1rVaGOnidT7tN1LlV+SE/5kvujOtaoZ76LTD8PU9i69vRxhge9rC+4bnG2cQLm3wXqZKCLggjeINwq+xxwzg50zKavEjXxsEsUrXyR5hkuDmuYddmDXwhcWnwhFD31FhVpbr2Ktvf1bNGAedpWznZkEMI5xvr8XX1r9FvIq5ocphaP7zoXjUXRyseOdmkfFgUlwZjtTTvZGH2kkNo23Dg4hpdYEcTTrssqpF6GlTB1aau1pzRIUXDp8cqaRoc192nSDoHyJW3dTT+d9P3Wc8eZH3er0v4Oui5LcaID+I81/wCF6IsMwusBI0E6g67CeIZ1lnMuZh0akdsWe5FhpXlwphOOmifNK7MjYLuP8ADfJNgBvkhZI0r6I0YawhFBEZJnBrdQ0Xc5x1NaNZPEoJXY00rybuaw8BNyPXmggc5UJxsxtlrZy9xLGi4ijvoiYd7jed8/DUFHlxzq3dkekwv42MY3qbf4LFfhalP+szmf9l9R4ZpB/qsPwf8AZVwijzs7e6U/3Lao8c6SP8bT8Xdle12Uekta7Ok7sqmEW3ayIn+PoPVp/JbNRjlSP/EwfF3ZXzRPhqXFkbgXhufm3Buy9s9pGsX0cV9Kqhd7ECUjC1KLmx2Zp4waeQ25wOZZjUbkkyOvhKdOk5Q8izafF/SpBSYOzGroQRCy2yjQutRseenVcmU5liFnUnKn+hiluS/ybS+zPWPUTyx+FScqf6GKWZL/ACbS+zPWPUcd9nbU4WPqychZWAsqYqgiIgCFEKAi+OnidT7tN1LlVmSXxuX3RnWhWnjp4nU+7TdS5VZkl8bl90Z1oUM99Frh+HqexPcKYTrmzSMjpGT04zdjfs0TCbsBcHNed5194alwqrZn+HgmmceF0lJfnAuuxjBQVBn2RlcylhdG1uxPYHkvaXFzmAuA0hzb+pRPCNfFGc19fWVUuoRUwjZc8FgCtJE2HinFbPh/yaa/BbrE9zaaH922i0DoyNC8mKrgzCdIc2JlpXaGTGT/AEZP3O/lYkwRWVOqF0LL6H1UrzJb1HTzMC6WBMSDDMyd8rnyRkua1jQ1gJaW6b3J0E8CjSd7nZOrBU3FPb/3Mg8MujWdZ31s2Y8J5ypqcRKcatk+Ev8A6XxuIg4Jf+YfssdmyaOMVkrEOE53iecr0wYXlZ4Mjrb4JJaR6ipM7EeD/eHHsg/7hcqvxLlaCYHbIPMksx3SGg/Ja9mzdYyPmiWZP8dquapbTtDXU7Gl9Q+Rzs2GPUCw6wSRYNJtoJ0WK5OUDHM1suZEf8aN39v/AHX6tmI4NYbxXO/o8FRVijpTQwm7nHOrJRoMshGmIftAsDxADfco6519JW0pNLKQ0MNGVR12rcl/kwiIoizCIiGAiIgC7GJRthSk5Un/AE8i466+JnlSl5UnUSLeG8iDE/oy9D9B0Lu9W6bUtFD4IW+bUrA8Z5lO5Y/CpOVP9DFLMl/k2l9meseonlj8Kk5U/wBDFLMl/k2l9meseoY77LOpwsfVk5CysBZUxVBERAEKIUBF8dPE6n3abqXKrckg/wAuX3RvWtVpY6eJ1Pu03UuVX5IfHJfdGda1Qz30WuH4ep7Fk4dxZgrBHs7C8ROL2Wc5mlzc0glumx0aOIL4osBRQDNgijiH+2wNJ9Z1n4qTRQXC+hSBbuJxqs0rEeODeFVxjfjQ5lZJTx6GQZrSN58paHFzuEDOAA1XBPArmqIwAqMyj4IdDWyVIBdBPml7gCdjlDQwh3ADmgg6rkjgUVWLy6HdgakXV8Z5Y8b57gvIeBvEZpHqI0hSfBOPMbrCQAcT9B+DwLc4+KrxrwdSyuZScT0E6VOotUXfRz08wGa4NJ1B9hf1HUfgVH8d8INpG7HGf77xcW07EzVsh4zqaOG51BVzR4RkiN43lvFvH1jfX3hHCklQ7OldnGwGqw0Cy37XS1jjj+PUZ3UtOR5Xvv6t7fXyiwX2URY7DKICiAIiIAiIgC6+JnlSl5UnUSLkLr4meVKXlSdRIt4byIMT+jL0P0FQ+CFvm1LRQ+CFvm1KwPGeZTuWPwqTlT/QxSzJf5NpfZnrHqJ5Y/CpOVP9DFLMl/k2l9meseoY77LOpwsfVk5CysBZUxVBERAEKIUBF8dPE6n3abqXKr8kHjkvujOtarQx08TqfdpupcqvyQeOS+6M61qhnvotMPw9T2Lzp9QW1aqfUFtUxVmqdtwonhrBhN9FwdamBC0TUocsNXJadTIyl8LYkRuJLAYX8Mehp9bNXNZRetwDPBcluyM86O5+JbrHzV9VeBQd5cKtwAoJUy1o4zL5lJtmBX3dWDhfFCOS5eyzvPZ3r+ca/jdRWsxQmjN4nCVvmu7x/PqPyUDgWtPGJrxHHc6y62LGBDM4VDx/bBvC0/jIP/2HiG9w694L6wZifNNI3Z2iOEG7m5wLpP296TYcJv8A+rJpsEgNFhYCwAAsABvLeEPM58Tik/DHYU3CfC5bvqK2L4jGl/tH/WV9qF7Szp7qCIiwbBERAF18TPKlLypOokXIXXxM8qUvKk6iRbw3kQYn9GXofoKh8ELfNqWih8ELfNqVgeM8yncsfhUnKn+hilmS/wAm0vsz1j1E8sfhUnKn+hilmS/ybS+zPWPUMd9lnU4WPqychZWAsqYqgiIgCFEKAi+OnidT7tN1LlV+SDxyX3RnWtVoY6eJ1Pu03UuVX5IPHJfdGda1Qz30WmH4ep7F50+oLatVPqC2qYqwiIgMFq0y0wK3ogORVYJB3vkuRU4v8Sly+DGFq4pksasokXo8BWK99TS5rV2REF4cJjR8QlrI2VRylqfmoeFJ7WTrHL6XyPCk9rJ1jl9Kve1nsqe5H0QREWDcIiIAuviZ5UpeVJ1Ei5C6+JnlSl5UnUSLeG8iDE/oy9D9BUPghb5tS0UPghb5tSsDxnmU7lj8Kk5U/wBDFLMl/k2l9meseonlj8Kk5U/0MUsyX+TaX2Z6x6hjvss6nCx9WTkLKwFlTFUEREAREQEZxyZekqANZppgP+U5VZkhcNuScdILcdpW3/kK4cMMBBBFxaxHCOBUVgaV2C8J5rg4iGQsIA0y0smpwG+c3Nd62WUNTRplrhPHSnTW1r+D9EU+oepbV5MG1TZI2vjcHsc0Oa5puHA6iF6rqYq2rOzMosXS6GDKLF0ugMosXS6AyudhTV8QuhdeLCLLg2WHsNobT8zFwDpPaydY5Z2QKz8JYm0+cS2CMXJJs06STcn5rwbj4fQs5j91xumemp43wpWK/wBkCbIFYG4+H0LeY/dNx8PoW8x+6x2ZJ3wr/ZAmyBWBuPh9C3mP3TcfD6FvMfunZjvhX+yBdjEp18KUvKk6iRSkYnQ+hZzH7rt4AxUhjkZI2FjZG3zXgd824LTY+okfFbRp6kNfGZoONtpP6HwQt82pa6RlgvqpkAaSSAALknQAOEneC7DzfmU/lhd39IN+87rcWbGL/NS3JgP/AI2lv6K/wL3Efyqyx6wq7CFcGQd8HWp6b9wJu6biBOnksBVx4s0Ihhjib4MbGxt9TWht/l81BDWTZaYhZKEKb27SRBZWAsqcqQiIgCIiA8WEIbg+pVzjnigKsBzCI6mO+xyG+a4azG/9t9N94+sg2i9l1yK7B995aSVzoo1XB6FS4v451GC37BUtfEL3zXAOjfwvbvG/C0+sEqcwZVqUtGc5rTwEvH8tXtnwe1zSyRjZGHWyRoe0/A6FzjiVQHSaWEHi2Ro5muAUdmtEzunOlU1nDXmtD0/1TpPPZ0ndhP6p0nns6TuwvLuHwf8AlYulN2k3D4P/ACsXSm7SePmaZcP0P5PV/VOk89nSd2E/qnSeezpO7C8u4fB/5WLpTdpNw+D/AMrF0pu0nj5jLh+h/J6v6p0nns6Tuwn9U6Tz2dJ3YXl3D4P/ACsXSm7Sbh8H/lYulN2k8fMZcP0P5PV/VOk89nSd2F8vyn0Z/GzpO7C8+4fB/wCVi6U3aTcPg/8AKxdKbtJ4+Zm2H6H8nxJj/RO/GzpP7C17uaHz2c7uwt+4fB/5WLpTdpNw+D/ysXSm7SxaXM2vR6X8mjdzQ+eznd2E3c0Pns53dhb9w+D/AMrF0pu0m4fB/wCVi6U3aS0uYvR6X8mjdzQ+eznd2E3c0Pns53dhb9w+D/ysXSm7Sbh8H/lYulN2ktLmL0el/Jo3dUPns53dhbosoVE38bOk/sLO4fB/5WLpTdpNw+D/AMrF0pu0lpczDdB/2v5Nz8qlI0aHtJ4A55/8FC8Z8oMteTTUzZJc7/TjaQDxuGsjlWbwhS7cTQDVSxfEyEcxcuhS4LZG3MhjjiZvtjY1gPrAGlZtJ6NmYTpU3eENf31IjiZiWad2z1BD6pwtoOc2Fp1tad9x3z8BouTZmDYLALy0WDrLsRx2CkjG2w4q1VzbbPtERbnMEREAREQBfLmXX0iA8slICtJoV0EWLG6mzn7QTaC6CJZDOzn7QTaC6CJZDOzn7QTaC6CJZDOzn7QTaC6CJZDOzn7QTaC6CJZDOzn7QTaC6CJZDOzn7QTaC6CJZDOzn7QTaC6CJZDOzn7RW2OjAXrRLDOz4ayy+0RZN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917102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9"/>
          <p:cNvSpPr>
            <a:spLocks noGrp="1"/>
          </p:cNvSpPr>
          <p:nvPr>
            <p:ph type="sldNum" sz="quarter" idx="4294967295"/>
          </p:nvPr>
        </p:nvSpPr>
        <p:spPr>
          <a:xfrm>
            <a:off x="6553200" y="6356350"/>
            <a:ext cx="2133600" cy="365125"/>
          </a:xfrm>
          <a:prstGeom prst="rect">
            <a:avLst/>
          </a:prstGeom>
        </p:spPr>
        <p:txBody>
          <a:bodyPr/>
          <a:lstStyle/>
          <a:p>
            <a:pPr>
              <a:defRPr/>
            </a:pPr>
            <a:fld id="{7EE170B9-1F58-460A-A214-E0B9F8748E56}" type="slidenum">
              <a:rPr lang="it-IT" smtClean="0"/>
              <a:pPr>
                <a:defRPr/>
              </a:pPr>
              <a:t>57</a:t>
            </a:fld>
            <a:endParaRPr lang="it-IT"/>
          </a:p>
        </p:txBody>
      </p:sp>
      <p:sp>
        <p:nvSpPr>
          <p:cNvPr id="14339" name="Rettangolo 2"/>
          <p:cNvSpPr>
            <a:spLocks noChangeArrowheads="1"/>
          </p:cNvSpPr>
          <p:nvPr/>
        </p:nvSpPr>
        <p:spPr bwMode="auto">
          <a:xfrm>
            <a:off x="2102891" y="41429"/>
            <a:ext cx="5785251" cy="723275"/>
          </a:xfrm>
          <a:prstGeom prst="rect">
            <a:avLst/>
          </a:prstGeom>
          <a:noFill/>
          <a:ln w="9525">
            <a:noFill/>
            <a:miter lim="800000"/>
            <a:headEnd/>
            <a:tailEnd/>
          </a:ln>
        </p:spPr>
        <p:txBody>
          <a:bodyPr wrap="none">
            <a:spAutoFit/>
          </a:bodyPr>
          <a:lstStyle/>
          <a:p>
            <a:pPr marL="342900" indent="-341313">
              <a:spcBef>
                <a:spcPts val="9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sz="4100" dirty="0">
                <a:latin typeface="Calibri" pitchFamily="34" charset="0"/>
              </a:rPr>
              <a:t>Il sito di </a:t>
            </a:r>
            <a:r>
              <a:rPr lang="it-IT" sz="4100" dirty="0" err="1">
                <a:latin typeface="Calibri" pitchFamily="34" charset="0"/>
              </a:rPr>
              <a:t>Disaster</a:t>
            </a:r>
            <a:r>
              <a:rPr lang="it-IT" sz="4100" dirty="0">
                <a:latin typeface="Calibri" pitchFamily="34" charset="0"/>
              </a:rPr>
              <a:t> </a:t>
            </a:r>
            <a:r>
              <a:rPr lang="it-IT" sz="4100" dirty="0" err="1">
                <a:latin typeface="Calibri" pitchFamily="34" charset="0"/>
              </a:rPr>
              <a:t>Recovery</a:t>
            </a:r>
            <a:endParaRPr lang="it-IT" sz="4100" dirty="0">
              <a:latin typeface="Calibri" pitchFamily="34" charset="0"/>
            </a:endParaRPr>
          </a:p>
        </p:txBody>
      </p:sp>
      <p:graphicFrame>
        <p:nvGraphicFramePr>
          <p:cNvPr id="5" name="Diagramma 4"/>
          <p:cNvGraphicFramePr/>
          <p:nvPr>
            <p:extLst>
              <p:ext uri="{D42A27DB-BD31-4B8C-83A1-F6EECF244321}">
                <p14:modId xmlns:p14="http://schemas.microsoft.com/office/powerpoint/2010/main" val="4126334656"/>
              </p:ext>
            </p:extLst>
          </p:nvPr>
        </p:nvGraphicFramePr>
        <p:xfrm>
          <a:off x="1678" y="1700808"/>
          <a:ext cx="4354298"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500063" y="764704"/>
            <a:ext cx="3487737" cy="83026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it-IT" sz="2400" dirty="0"/>
              <a:t>In caso di “disastro”</a:t>
            </a:r>
          </a:p>
          <a:p>
            <a:pPr algn="ctr">
              <a:defRPr/>
            </a:pPr>
            <a:r>
              <a:rPr lang="it-IT" sz="2400" dirty="0"/>
              <a:t>Garantisce la continuità:</a:t>
            </a:r>
          </a:p>
        </p:txBody>
      </p:sp>
      <p:sp>
        <p:nvSpPr>
          <p:cNvPr id="8" name="Rettangolo 7"/>
          <p:cNvSpPr/>
          <p:nvPr/>
        </p:nvSpPr>
        <p:spPr>
          <a:xfrm>
            <a:off x="5040313" y="764704"/>
            <a:ext cx="2806700" cy="83026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defRPr/>
            </a:pPr>
            <a:r>
              <a:rPr lang="it-IT" sz="2400" dirty="0"/>
              <a:t>Nell’attività ordinaria</a:t>
            </a:r>
          </a:p>
          <a:p>
            <a:pPr algn="ctr">
              <a:defRPr/>
            </a:pPr>
            <a:r>
              <a:rPr lang="it-IT" sz="2400" dirty="0"/>
              <a:t>Consente di: </a:t>
            </a:r>
          </a:p>
        </p:txBody>
      </p:sp>
      <p:graphicFrame>
        <p:nvGraphicFramePr>
          <p:cNvPr id="9" name="Diagramma 8"/>
          <p:cNvGraphicFramePr/>
          <p:nvPr>
            <p:extLst>
              <p:ext uri="{D42A27DB-BD31-4B8C-83A1-F6EECF244321}">
                <p14:modId xmlns:p14="http://schemas.microsoft.com/office/powerpoint/2010/main" val="2090114744"/>
              </p:ext>
            </p:extLst>
          </p:nvPr>
        </p:nvGraphicFramePr>
        <p:xfrm>
          <a:off x="4792014" y="1700808"/>
          <a:ext cx="4028458"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83877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58</a:t>
            </a:fld>
            <a:endParaRPr lang="it-IT" dirty="0"/>
          </a:p>
        </p:txBody>
      </p:sp>
      <p:sp>
        <p:nvSpPr>
          <p:cNvPr id="5" name="CasellaDiTesto 4"/>
          <p:cNvSpPr txBox="1"/>
          <p:nvPr/>
        </p:nvSpPr>
        <p:spPr>
          <a:xfrm>
            <a:off x="323528" y="116632"/>
            <a:ext cx="8712968" cy="723275"/>
          </a:xfrm>
          <a:prstGeom prst="rect">
            <a:avLst/>
          </a:prstGeom>
          <a:noFill/>
        </p:spPr>
        <p:txBody>
          <a:bodyPr wrap="square" rtlCol="0">
            <a:spAutoFit/>
          </a:bodyPr>
          <a:lstStyle/>
          <a:p>
            <a:pPr algn="ctr"/>
            <a:r>
              <a:rPr lang="it-IT" sz="4100" dirty="0" err="1"/>
              <a:t>Risk</a:t>
            </a:r>
            <a:r>
              <a:rPr lang="it-IT" sz="4100" dirty="0"/>
              <a:t> </a:t>
            </a:r>
            <a:r>
              <a:rPr lang="it-IT" sz="4100" dirty="0" err="1"/>
              <a:t>Assessment</a:t>
            </a:r>
            <a:endParaRPr lang="it-IT" sz="4100" dirty="0"/>
          </a:p>
        </p:txBody>
      </p:sp>
      <p:pic>
        <p:nvPicPr>
          <p:cNvPr id="6" name="Immagine 5"/>
          <p:cNvPicPr>
            <a:picLocks noChangeAspect="1"/>
          </p:cNvPicPr>
          <p:nvPr/>
        </p:nvPicPr>
        <p:blipFill>
          <a:blip r:embed="rId2"/>
          <a:stretch>
            <a:fillRect/>
          </a:stretch>
        </p:blipFill>
        <p:spPr>
          <a:xfrm>
            <a:off x="237827" y="1164106"/>
            <a:ext cx="3254053" cy="3991696"/>
          </a:xfrm>
          <a:prstGeom prst="rect">
            <a:avLst/>
          </a:prstGeom>
        </p:spPr>
      </p:pic>
      <p:sp>
        <p:nvSpPr>
          <p:cNvPr id="7" name="CasellaDiTesto 6"/>
          <p:cNvSpPr txBox="1"/>
          <p:nvPr/>
        </p:nvSpPr>
        <p:spPr>
          <a:xfrm>
            <a:off x="2123728" y="836712"/>
            <a:ext cx="5084107" cy="369332"/>
          </a:xfrm>
          <a:prstGeom prst="rect">
            <a:avLst/>
          </a:prstGeom>
          <a:noFill/>
        </p:spPr>
        <p:txBody>
          <a:bodyPr wrap="none" rtlCol="0">
            <a:spAutoFit/>
          </a:bodyPr>
          <a:lstStyle/>
          <a:p>
            <a:r>
              <a:rPr lang="it-IT" dirty="0"/>
              <a:t>Ispirato a VERA </a:t>
            </a:r>
            <a:r>
              <a:rPr lang="mr-IN" dirty="0"/>
              <a:t>–</a:t>
            </a:r>
            <a:r>
              <a:rPr lang="it-IT" dirty="0"/>
              <a:t> Processo articolato e formalizzato</a:t>
            </a:r>
          </a:p>
        </p:txBody>
      </p:sp>
      <p:graphicFrame>
        <p:nvGraphicFramePr>
          <p:cNvPr id="8" name="Tabella 7"/>
          <p:cNvGraphicFramePr>
            <a:graphicFrameLocks noGrp="1"/>
          </p:cNvGraphicFramePr>
          <p:nvPr>
            <p:extLst>
              <p:ext uri="{D42A27DB-BD31-4B8C-83A1-F6EECF244321}">
                <p14:modId xmlns:p14="http://schemas.microsoft.com/office/powerpoint/2010/main" val="998907489"/>
              </p:ext>
            </p:extLst>
          </p:nvPr>
        </p:nvGraphicFramePr>
        <p:xfrm>
          <a:off x="3707901" y="1556792"/>
          <a:ext cx="4896547" cy="3587496"/>
        </p:xfrm>
        <a:graphic>
          <a:graphicData uri="http://schemas.openxmlformats.org/drawingml/2006/table">
            <a:tbl>
              <a:tblPr/>
              <a:tblGrid>
                <a:gridCol w="943994">
                  <a:extLst>
                    <a:ext uri="{9D8B030D-6E8A-4147-A177-3AD203B41FA5}">
                      <a16:colId xmlns:a16="http://schemas.microsoft.com/office/drawing/2014/main" val="20000"/>
                    </a:ext>
                  </a:extLst>
                </a:gridCol>
                <a:gridCol w="943994">
                  <a:extLst>
                    <a:ext uri="{9D8B030D-6E8A-4147-A177-3AD203B41FA5}">
                      <a16:colId xmlns:a16="http://schemas.microsoft.com/office/drawing/2014/main" val="20001"/>
                    </a:ext>
                  </a:extLst>
                </a:gridCol>
                <a:gridCol w="618010">
                  <a:extLst>
                    <a:ext uri="{9D8B030D-6E8A-4147-A177-3AD203B41FA5}">
                      <a16:colId xmlns:a16="http://schemas.microsoft.com/office/drawing/2014/main" val="20002"/>
                    </a:ext>
                  </a:extLst>
                </a:gridCol>
                <a:gridCol w="441437">
                  <a:extLst>
                    <a:ext uri="{9D8B030D-6E8A-4147-A177-3AD203B41FA5}">
                      <a16:colId xmlns:a16="http://schemas.microsoft.com/office/drawing/2014/main" val="20003"/>
                    </a:ext>
                  </a:extLst>
                </a:gridCol>
                <a:gridCol w="393897">
                  <a:extLst>
                    <a:ext uri="{9D8B030D-6E8A-4147-A177-3AD203B41FA5}">
                      <a16:colId xmlns:a16="http://schemas.microsoft.com/office/drawing/2014/main" val="20004"/>
                    </a:ext>
                  </a:extLst>
                </a:gridCol>
                <a:gridCol w="393897">
                  <a:extLst>
                    <a:ext uri="{9D8B030D-6E8A-4147-A177-3AD203B41FA5}">
                      <a16:colId xmlns:a16="http://schemas.microsoft.com/office/drawing/2014/main" val="20005"/>
                    </a:ext>
                  </a:extLst>
                </a:gridCol>
                <a:gridCol w="387106">
                  <a:extLst>
                    <a:ext uri="{9D8B030D-6E8A-4147-A177-3AD203B41FA5}">
                      <a16:colId xmlns:a16="http://schemas.microsoft.com/office/drawing/2014/main" val="20006"/>
                    </a:ext>
                  </a:extLst>
                </a:gridCol>
                <a:gridCol w="387106">
                  <a:extLst>
                    <a:ext uri="{9D8B030D-6E8A-4147-A177-3AD203B41FA5}">
                      <a16:colId xmlns:a16="http://schemas.microsoft.com/office/drawing/2014/main" val="20007"/>
                    </a:ext>
                  </a:extLst>
                </a:gridCol>
                <a:gridCol w="387106">
                  <a:extLst>
                    <a:ext uri="{9D8B030D-6E8A-4147-A177-3AD203B41FA5}">
                      <a16:colId xmlns:a16="http://schemas.microsoft.com/office/drawing/2014/main" val="20008"/>
                    </a:ext>
                  </a:extLst>
                </a:gridCol>
              </a:tblGrid>
              <a:tr h="341376">
                <a:tc>
                  <a:txBody>
                    <a:bodyPr/>
                    <a:lstStyle/>
                    <a:p>
                      <a:pPr algn="ctr" fontAlgn="ctr"/>
                      <a:r>
                        <a:rPr lang="it-IT" sz="1100" b="1" i="0" u="none" strike="noStrike">
                          <a:solidFill>
                            <a:srgbClr val="FFFFFF"/>
                          </a:solidFill>
                          <a:effectLst/>
                          <a:latin typeface="Calibri"/>
                        </a:rPr>
                        <a:t>Categoria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Minaccia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Valore Minaccia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Parametri RID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Naturale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Deliberata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Non deliberata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Prob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Impa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extLst>
                  <a:ext uri="{0D108BD9-81ED-4DB2-BD59-A6C34878D82A}">
                    <a16:rowId xmlns:a16="http://schemas.microsoft.com/office/drawing/2014/main" val="10000"/>
                  </a:ext>
                </a:extLst>
              </a:tr>
              <a:tr h="170688">
                <a:tc rowSpan="5">
                  <a:txBody>
                    <a:bodyPr/>
                    <a:lstStyle/>
                    <a:p>
                      <a:pPr algn="ctr" fontAlgn="ctr"/>
                      <a:r>
                        <a:rPr lang="it-IT" sz="1000" b="0" i="0" u="none" strike="noStrike">
                          <a:solidFill>
                            <a:srgbClr val="FFFFFF"/>
                          </a:solidFill>
                          <a:effectLst/>
                          <a:latin typeface="Calibri"/>
                        </a:rPr>
                        <a:t>Danni fisici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l" fontAlgn="t"/>
                      <a:r>
                        <a:rPr lang="it-IT" sz="1000" b="0" i="0" u="none" strike="noStrike">
                          <a:effectLst/>
                          <a:latin typeface="Calibri"/>
                        </a:rPr>
                        <a:t>Incendio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688">
                <a:tc vMerge="1">
                  <a:txBody>
                    <a:bodyPr/>
                    <a:lstStyle/>
                    <a:p>
                      <a:endParaRPr lang="it-IT"/>
                    </a:p>
                  </a:txBody>
                  <a:tcPr/>
                </a:tc>
                <a:tc>
                  <a:txBody>
                    <a:bodyPr/>
                    <a:lstStyle/>
                    <a:p>
                      <a:pPr algn="l" fontAlgn="t"/>
                      <a:r>
                        <a:rPr lang="it-IT" sz="1000" b="0" i="0" u="none" strike="noStrike">
                          <a:effectLst/>
                          <a:latin typeface="Calibri"/>
                        </a:rPr>
                        <a:t>Allagamento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1376">
                <a:tc vMerge="1">
                  <a:txBody>
                    <a:bodyPr/>
                    <a:lstStyle/>
                    <a:p>
                      <a:endParaRPr lang="it-IT"/>
                    </a:p>
                  </a:txBody>
                  <a:tcPr/>
                </a:tc>
                <a:tc>
                  <a:txBody>
                    <a:bodyPr/>
                    <a:lstStyle/>
                    <a:p>
                      <a:pPr algn="l" fontAlgn="t"/>
                      <a:r>
                        <a:rPr lang="it-IT" sz="1000" b="0" i="0" u="none" strike="noStrike">
                          <a:effectLst/>
                          <a:latin typeface="Calibri"/>
                        </a:rPr>
                        <a:t>Polvere, corrosione, congelamento.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2064">
                <a:tc vMerge="1">
                  <a:txBody>
                    <a:bodyPr/>
                    <a:lstStyle/>
                    <a:p>
                      <a:endParaRPr lang="it-IT"/>
                    </a:p>
                  </a:txBody>
                  <a:tcPr/>
                </a:tc>
                <a:tc>
                  <a:txBody>
                    <a:bodyPr/>
                    <a:lstStyle/>
                    <a:p>
                      <a:pPr algn="l" fontAlgn="t"/>
                      <a:r>
                        <a:rPr lang="it-IT" sz="1000" b="0" i="0" u="none" strike="noStrike">
                          <a:effectLst/>
                          <a:latin typeface="Calibri"/>
                        </a:rPr>
                        <a:t>Distruzione di strumentazione da parte di persone malintenzionate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0688">
                <a:tc vMerge="1">
                  <a:txBody>
                    <a:bodyPr/>
                    <a:lstStyle/>
                    <a:p>
                      <a:endParaRPr lang="it-IT"/>
                    </a:p>
                  </a:txBody>
                  <a:tcPr/>
                </a:tc>
                <a:tc>
                  <a:txBody>
                    <a:bodyPr/>
                    <a:lstStyle/>
                    <a:p>
                      <a:pPr algn="l" fontAlgn="t"/>
                      <a:r>
                        <a:rPr lang="it-IT" sz="1000" b="0" i="0" u="none" strike="noStrike">
                          <a:effectLst/>
                          <a:latin typeface="Calibri"/>
                        </a:rPr>
                        <a:t>Attacchi (bombe, terroristi)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1376">
                <a:tc rowSpan="3">
                  <a:txBody>
                    <a:bodyPr/>
                    <a:lstStyle/>
                    <a:p>
                      <a:pPr algn="ctr" fontAlgn="ctr"/>
                      <a:r>
                        <a:rPr lang="it-IT" sz="1000" b="0" i="0" u="none" strike="noStrike">
                          <a:solidFill>
                            <a:srgbClr val="FFFFFF"/>
                          </a:solidFill>
                          <a:effectLst/>
                          <a:latin typeface="Calibri"/>
                        </a:rPr>
                        <a:t>Eventi naturali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l" fontAlgn="t"/>
                      <a:r>
                        <a:rPr lang="it-IT" sz="1000" b="0" i="0" u="none" strike="noStrike">
                          <a:effectLst/>
                          <a:latin typeface="Calibri"/>
                        </a:rPr>
                        <a:t>Fenomeni climatici (Uragani, Nevicate)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0688">
                <a:tc vMerge="1">
                  <a:txBody>
                    <a:bodyPr/>
                    <a:lstStyle/>
                    <a:p>
                      <a:endParaRPr lang="it-IT"/>
                    </a:p>
                  </a:txBody>
                  <a:tcPr/>
                </a:tc>
                <a:tc>
                  <a:txBody>
                    <a:bodyPr/>
                    <a:lstStyle/>
                    <a:p>
                      <a:pPr algn="l" fontAlgn="t"/>
                      <a:r>
                        <a:rPr lang="it-IT" sz="1000" b="0" i="0" u="none" strike="noStrike">
                          <a:effectLst/>
                          <a:latin typeface="Calibri"/>
                        </a:rPr>
                        <a:t>Terremoti, eruzioni vulcaniche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0688">
                <a:tc vMerge="1">
                  <a:txBody>
                    <a:bodyPr/>
                    <a:lstStyle/>
                    <a:p>
                      <a:endParaRPr lang="it-IT"/>
                    </a:p>
                  </a:txBody>
                  <a:tcPr/>
                </a:tc>
                <a:tc>
                  <a:txBody>
                    <a:bodyPr/>
                    <a:lstStyle/>
                    <a:p>
                      <a:pPr algn="l" fontAlgn="t"/>
                      <a:r>
                        <a:rPr lang="it-IT" sz="1000" b="0" i="0" u="none" strike="noStrike">
                          <a:effectLst/>
                          <a:latin typeface="Calibri"/>
                        </a:rPr>
                        <a:t>Fulmini e scariche atmosferiche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22761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323528" y="1844824"/>
            <a:ext cx="8712200" cy="721121"/>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0" indent="0" algn="ctr">
              <a:buFont typeface="Arial" charset="0"/>
              <a:buNone/>
            </a:pPr>
            <a:r>
              <a:rPr lang="it-IT" sz="4000" b="1" dirty="0">
                <a:solidFill>
                  <a:srgbClr val="1F497D"/>
                </a:solidFill>
                <a:effectLst>
                  <a:outerShdw blurRad="38100" dist="38100" dir="2700000" algn="tl">
                    <a:srgbClr val="DDDDDD"/>
                  </a:outerShdw>
                </a:effectLst>
                <a:latin typeface="Times New Roman" charset="0"/>
                <a:ea typeface="ＭＳ Ｐゴシック" charset="0"/>
                <a:cs typeface="Times New Roman" charset="0"/>
              </a:rPr>
              <a:t>Grazie per l’attenzione</a:t>
            </a:r>
          </a:p>
        </p:txBody>
      </p:sp>
      <p:sp>
        <p:nvSpPr>
          <p:cNvPr id="4" name="Segnaposto data 3"/>
          <p:cNvSpPr>
            <a:spLocks noGrp="1"/>
          </p:cNvSpPr>
          <p:nvPr>
            <p:ph type="dt" sz="quarter" idx="4294967295"/>
          </p:nvPr>
        </p:nvSpPr>
        <p:spPr>
          <a:xfrm>
            <a:off x="0" y="6356350"/>
            <a:ext cx="2133600" cy="365125"/>
          </a:xfrm>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fld id="{4B819CE9-417E-0B44-B01D-B340235168CB}" type="datetime1">
              <a:rPr lang="it-IT">
                <a:solidFill>
                  <a:srgbClr val="898989"/>
                </a:solidFill>
                <a:latin typeface="Calibri" charset="0"/>
              </a:rPr>
              <a:pPr/>
              <a:t>27/04/2021</a:t>
            </a:fld>
            <a:endParaRPr lang="it-IT">
              <a:solidFill>
                <a:srgbClr val="898989"/>
              </a:solidFill>
              <a:latin typeface="Calibri" charset="0"/>
            </a:endParaRPr>
          </a:p>
        </p:txBody>
      </p:sp>
      <p:sp>
        <p:nvSpPr>
          <p:cNvPr id="5" name="Segnaposto numero diapositiva 4"/>
          <p:cNvSpPr>
            <a:spLocks noGrp="1"/>
          </p:cNvSpPr>
          <p:nvPr>
            <p:ph type="sldNum" sz="quarter" idx="4294967295"/>
          </p:nvPr>
        </p:nvSpPr>
        <p:spPr>
          <a:xfrm>
            <a:off x="7010400" y="6356350"/>
            <a:ext cx="2133600" cy="365125"/>
          </a:xfrm>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fld id="{93A56B81-B2A1-214E-9287-C5841146BDBB}" type="slidenum">
              <a:rPr lang="it-IT">
                <a:solidFill>
                  <a:srgbClr val="898989"/>
                </a:solidFill>
                <a:latin typeface="Calibri" charset="0"/>
              </a:rPr>
              <a:pPr/>
              <a:t>59</a:t>
            </a:fld>
            <a:endParaRPr lang="it-IT">
              <a:solidFill>
                <a:srgbClr val="898989"/>
              </a:solidFill>
              <a:latin typeface="Calibri" charset="0"/>
            </a:endParaRPr>
          </a:p>
        </p:txBody>
      </p:sp>
    </p:spTree>
    <p:extLst>
      <p:ext uri="{BB962C8B-B14F-4D97-AF65-F5344CB8AC3E}">
        <p14:creationId xmlns:p14="http://schemas.microsoft.com/office/powerpoint/2010/main" val="351392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pPr marL="0" lvl="0" indent="0" algn="ctr">
              <a:buNone/>
            </a:pPr>
            <a:r>
              <a:rPr lang="x-none" b="1" dirty="0">
                <a:solidFill>
                  <a:srgbClr val="1F497D"/>
                </a:solidFill>
              </a:rPr>
              <a:t>L’ARCEA in cifre (al 31 dicembre 201</a:t>
            </a:r>
            <a:r>
              <a:rPr lang="it-IT" b="1" dirty="0">
                <a:solidFill>
                  <a:srgbClr val="1F497D"/>
                </a:solidFill>
              </a:rPr>
              <a:t>6</a:t>
            </a:r>
            <a:r>
              <a:rPr lang="x-none" b="1" dirty="0">
                <a:solidFill>
                  <a:srgbClr val="1F497D"/>
                </a:solidFill>
              </a:rPr>
              <a:t>):</a:t>
            </a:r>
            <a:endParaRPr lang="en-US" b="1"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6</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2353709729"/>
              </p:ext>
            </p:extLst>
          </p:nvPr>
        </p:nvGraphicFramePr>
        <p:xfrm>
          <a:off x="539552" y="980728"/>
          <a:ext cx="7920880" cy="3672408"/>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900221">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Dirigenti e dipendenti in servizio*</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45</a:t>
                      </a:r>
                      <a:endParaRPr lang="en-US"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900221">
                <a:tc>
                  <a:txBody>
                    <a:bodyPr/>
                    <a:lstStyle/>
                    <a:p>
                      <a:pPr algn="just">
                        <a:spcAft>
                          <a:spcPts val="0"/>
                        </a:spcAft>
                        <a:tabLst>
                          <a:tab pos="270510" algn="l"/>
                        </a:tabLst>
                      </a:pPr>
                      <a:r>
                        <a:rPr lang="it-IT" sz="2400" dirty="0">
                          <a:effectLst/>
                        </a:rPr>
                        <a:t>Fascicoli totali (a sistema) </a:t>
                      </a:r>
                      <a:endParaRPr lang="it-IT" sz="2400" dirty="0">
                        <a:effectLst/>
                        <a:latin typeface="Times New Roman"/>
                        <a:ea typeface="Times New Roman"/>
                        <a:cs typeface="Times New Roman"/>
                      </a:endParaRPr>
                    </a:p>
                  </a:txBody>
                  <a:tcPr marL="68580" marR="68580" marT="0" marB="0"/>
                </a:tc>
                <a:tc>
                  <a:txBody>
                    <a:bodyPr/>
                    <a:lstStyle/>
                    <a:p>
                      <a:pPr algn="just">
                        <a:spcAft>
                          <a:spcPts val="0"/>
                        </a:spcAft>
                        <a:tabLst>
                          <a:tab pos="270510" algn="l"/>
                        </a:tabLst>
                      </a:pPr>
                      <a:r>
                        <a:rPr lang="it-IT" sz="2400" dirty="0">
                          <a:effectLst/>
                        </a:rPr>
                        <a:t>80.823 </a:t>
                      </a:r>
                      <a:endParaRPr lang="it-IT" sz="2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935983">
                <a:tc>
                  <a:txBody>
                    <a:bodyPr/>
                    <a:lstStyle/>
                    <a:p>
                      <a:pPr algn="just">
                        <a:spcAft>
                          <a:spcPts val="0"/>
                        </a:spcAft>
                        <a:tabLst>
                          <a:tab pos="270510" algn="l"/>
                        </a:tabLst>
                      </a:pPr>
                      <a:r>
                        <a:rPr lang="it-IT" sz="2400" dirty="0">
                          <a:effectLst/>
                        </a:rPr>
                        <a:t>Erogazioni Fondo FEAGA</a:t>
                      </a:r>
                      <a:endParaRPr lang="it-IT" sz="2400" dirty="0">
                        <a:effectLst/>
                        <a:latin typeface="Times New Roman"/>
                        <a:ea typeface="Times New Roman"/>
                        <a:cs typeface="Times New Roman"/>
                      </a:endParaRPr>
                    </a:p>
                  </a:txBody>
                  <a:tcPr marL="68580" marR="68580" marT="0" marB="0"/>
                </a:tc>
                <a:tc>
                  <a:txBody>
                    <a:bodyPr/>
                    <a:lstStyle/>
                    <a:p>
                      <a:pPr algn="just">
                        <a:spcAft>
                          <a:spcPts val="0"/>
                        </a:spcAft>
                      </a:pPr>
                      <a:r>
                        <a:rPr lang="it-IT" sz="2400" dirty="0">
                          <a:effectLst/>
                        </a:rPr>
                        <a:t>€ 190.124.779,51</a:t>
                      </a:r>
                      <a:endParaRPr lang="it-IT" sz="2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935983">
                <a:tc>
                  <a:txBody>
                    <a:bodyPr/>
                    <a:lstStyle/>
                    <a:p>
                      <a:pPr algn="just">
                        <a:spcAft>
                          <a:spcPts val="0"/>
                        </a:spcAft>
                        <a:tabLst>
                          <a:tab pos="270510" algn="l"/>
                        </a:tabLst>
                      </a:pPr>
                      <a:r>
                        <a:rPr lang="it-IT" sz="2400" dirty="0">
                          <a:effectLst/>
                        </a:rPr>
                        <a:t>Erogazioni Fondo FEASR</a:t>
                      </a:r>
                      <a:endParaRPr lang="it-IT" sz="2400" dirty="0">
                        <a:effectLst/>
                        <a:latin typeface="Times New Roman"/>
                        <a:ea typeface="Times New Roman"/>
                        <a:cs typeface="Times New Roman"/>
                      </a:endParaRPr>
                    </a:p>
                  </a:txBody>
                  <a:tcPr marL="68580" marR="68580" marT="0" marB="0"/>
                </a:tc>
                <a:tc>
                  <a:txBody>
                    <a:bodyPr/>
                    <a:lstStyle/>
                    <a:p>
                      <a:pPr algn="just">
                        <a:spcAft>
                          <a:spcPts val="0"/>
                        </a:spcAft>
                        <a:tabLst>
                          <a:tab pos="270510" algn="l"/>
                        </a:tabLst>
                      </a:pPr>
                      <a:r>
                        <a:rPr lang="it-IT" sz="2400" dirty="0">
                          <a:effectLst/>
                        </a:rPr>
                        <a:t>€ 254.475.150,14</a:t>
                      </a:r>
                      <a:endParaRPr lang="it-IT" sz="2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294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7</a:t>
            </a:fld>
            <a:endParaRPr lang="it-IT"/>
          </a:p>
        </p:txBody>
      </p:sp>
      <p:graphicFrame>
        <p:nvGraphicFramePr>
          <p:cNvPr id="8" name="Tabella 7"/>
          <p:cNvGraphicFramePr>
            <a:graphicFrameLocks noGrp="1"/>
          </p:cNvGraphicFramePr>
          <p:nvPr>
            <p:extLst>
              <p:ext uri="{D42A27DB-BD31-4B8C-83A1-F6EECF244321}">
                <p14:modId xmlns:p14="http://schemas.microsoft.com/office/powerpoint/2010/main" val="1722054554"/>
              </p:ext>
            </p:extLst>
          </p:nvPr>
        </p:nvGraphicFramePr>
        <p:xfrm>
          <a:off x="72006" y="62744"/>
          <a:ext cx="9036498" cy="5042476"/>
        </p:xfrm>
        <a:graphic>
          <a:graphicData uri="http://schemas.openxmlformats.org/drawingml/2006/table">
            <a:tbl>
              <a:tblPr firstRow="1" firstCol="1" bandRow="1">
                <a:tableStyleId>{5C22544A-7EE6-4342-B048-85BDC9FD1C3A}</a:tableStyleId>
              </a:tblPr>
              <a:tblGrid>
                <a:gridCol w="1186024">
                  <a:extLst>
                    <a:ext uri="{9D8B030D-6E8A-4147-A177-3AD203B41FA5}">
                      <a16:colId xmlns:a16="http://schemas.microsoft.com/office/drawing/2014/main" val="20000"/>
                    </a:ext>
                  </a:extLst>
                </a:gridCol>
                <a:gridCol w="2517133">
                  <a:extLst>
                    <a:ext uri="{9D8B030D-6E8A-4147-A177-3AD203B41FA5}">
                      <a16:colId xmlns:a16="http://schemas.microsoft.com/office/drawing/2014/main" val="20001"/>
                    </a:ext>
                  </a:extLst>
                </a:gridCol>
                <a:gridCol w="1585001">
                  <a:extLst>
                    <a:ext uri="{9D8B030D-6E8A-4147-A177-3AD203B41FA5}">
                      <a16:colId xmlns:a16="http://schemas.microsoft.com/office/drawing/2014/main" val="20002"/>
                    </a:ext>
                  </a:extLst>
                </a:gridCol>
                <a:gridCol w="1585001">
                  <a:extLst>
                    <a:ext uri="{9D8B030D-6E8A-4147-A177-3AD203B41FA5}">
                      <a16:colId xmlns:a16="http://schemas.microsoft.com/office/drawing/2014/main" val="20003"/>
                    </a:ext>
                  </a:extLst>
                </a:gridCol>
                <a:gridCol w="1250652">
                  <a:extLst>
                    <a:ext uri="{9D8B030D-6E8A-4147-A177-3AD203B41FA5}">
                      <a16:colId xmlns:a16="http://schemas.microsoft.com/office/drawing/2014/main" val="20004"/>
                    </a:ext>
                  </a:extLst>
                </a:gridCol>
                <a:gridCol w="912687">
                  <a:extLst>
                    <a:ext uri="{9D8B030D-6E8A-4147-A177-3AD203B41FA5}">
                      <a16:colId xmlns:a16="http://schemas.microsoft.com/office/drawing/2014/main" val="20005"/>
                    </a:ext>
                  </a:extLst>
                </a:gridCol>
              </a:tblGrid>
              <a:tr h="642081">
                <a:tc gridSpan="6">
                  <a:txBody>
                    <a:bodyPr/>
                    <a:lstStyle/>
                    <a:p>
                      <a:pPr algn="ctr">
                        <a:spcAft>
                          <a:spcPts val="0"/>
                        </a:spcAft>
                      </a:pPr>
                      <a:r>
                        <a:rPr lang="it-IT" sz="2400" dirty="0">
                          <a:solidFill>
                            <a:schemeClr val="bg1"/>
                          </a:solidFill>
                          <a:effectLst/>
                          <a:latin typeface="Times New Roman"/>
                          <a:ea typeface="Times New Roman"/>
                          <a:cs typeface="Times New Roman"/>
                        </a:rPr>
                        <a:t>Dati di bilancio:</a:t>
                      </a:r>
                      <a:r>
                        <a:rPr lang="it-IT" sz="2400" baseline="0" dirty="0">
                          <a:solidFill>
                            <a:schemeClr val="bg1"/>
                          </a:solidFill>
                          <a:effectLst/>
                          <a:latin typeface="Times New Roman"/>
                          <a:ea typeface="Times New Roman"/>
                          <a:cs typeface="Times New Roman"/>
                        </a:rPr>
                        <a:t> </a:t>
                      </a:r>
                      <a:r>
                        <a:rPr lang="it-IT" sz="2400" dirty="0">
                          <a:solidFill>
                            <a:schemeClr val="bg1"/>
                          </a:solidFill>
                          <a:effectLst/>
                          <a:latin typeface="Times New Roman"/>
                          <a:ea typeface="Times New Roman"/>
                          <a:cs typeface="Times New Roman"/>
                        </a:rPr>
                        <a:t>Le entrate</a:t>
                      </a:r>
                    </a:p>
                  </a:txBody>
                  <a:tcPr marL="68580" marR="68580" marT="0" marB="0"/>
                </a:tc>
                <a:tc hMerge="1">
                  <a:txBody>
                    <a:bodyPr/>
                    <a:lstStyle/>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lgn="ct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lgn="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1200108">
                <a:tc rowSpan="2">
                  <a:txBody>
                    <a:bodyPr/>
                    <a:lstStyle/>
                    <a:p>
                      <a:pPr>
                        <a:spcAft>
                          <a:spcPts val="0"/>
                        </a:spcAft>
                      </a:pPr>
                      <a:r>
                        <a:rPr lang="it-IT" sz="1000" dirty="0">
                          <a:effectLst/>
                        </a:rPr>
                        <a:t>DENOMINAZIONE</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dirty="0">
                          <a:effectLst/>
                        </a:rPr>
                        <a:t>RESIDUI ATTIVI AL 1/1/2016 (RS)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lgn="ctr">
                        <a:spcAft>
                          <a:spcPts val="0"/>
                        </a:spcAft>
                      </a:pPr>
                      <a:r>
                        <a:rPr lang="it-IT" sz="1000" dirty="0">
                          <a:effectLst/>
                        </a:rPr>
                        <a:t>RISCOSSIONI IN C/RESIDUI (RR)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lgn="r">
                        <a:spcAft>
                          <a:spcPts val="0"/>
                        </a:spcAft>
                      </a:pPr>
                      <a:r>
                        <a:rPr lang="it-IT" sz="1000">
                          <a:effectLst/>
                        </a:rPr>
                        <a:t>RIACCERTAMENTI RESIDUI (R) (3) </a:t>
                      </a:r>
                      <a:endParaRPr lang="it-IT" sz="10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a:effectLst/>
                        </a:rPr>
                        <a:t> </a:t>
                      </a:r>
                      <a:endParaRPr lang="it-IT" sz="10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a:effectLst/>
                        </a:rPr>
                        <a:t>RESIDUI ATTIVI DA ESERCIZI PRECEDENTI (EP=RS-RR+R) </a:t>
                      </a:r>
                      <a:endParaRPr lang="it-IT" sz="1000">
                        <a:solidFill>
                          <a:srgbClr val="2E74B5"/>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1400125">
                <a:tc vMerge="1">
                  <a:txBody>
                    <a:bodyPr/>
                    <a:lstStyle/>
                    <a:p>
                      <a:endParaRPr lang="it-IT"/>
                    </a:p>
                  </a:txBody>
                  <a:tcPr/>
                </a:tc>
                <a:tc>
                  <a:txBody>
                    <a:bodyPr/>
                    <a:lstStyle/>
                    <a:p>
                      <a:pPr>
                        <a:spcAft>
                          <a:spcPts val="0"/>
                        </a:spcAft>
                      </a:pPr>
                      <a:r>
                        <a:rPr lang="it-IT" sz="1000" dirty="0">
                          <a:effectLst/>
                        </a:rPr>
                        <a:t>PREVISIONI DEFINITIVE DI COMPETENZA (CP)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dirty="0">
                          <a:effectLst/>
                        </a:rPr>
                        <a:t>RISCOSSIONI IN C/ COMPETENZA (RC)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dirty="0">
                          <a:effectLst/>
                        </a:rPr>
                        <a:t>ACCERTAMENTI (A)(4)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lgn="ctr">
                        <a:spcAft>
                          <a:spcPts val="0"/>
                        </a:spcAft>
                      </a:pPr>
                      <a:r>
                        <a:rPr lang="it-IT" sz="1000" dirty="0">
                          <a:effectLst/>
                        </a:rPr>
                        <a:t>MAGGIORI O MINORI ENTRATE DI COMPETENZA =A­CP(5)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lgn="r">
                        <a:spcAft>
                          <a:spcPts val="0"/>
                        </a:spcAft>
                      </a:pPr>
                      <a:r>
                        <a:rPr lang="it-IT" sz="1000">
                          <a:effectLst/>
                        </a:rPr>
                        <a:t>RESIDUI ATTIVI DA ESERCIZIO DI COMPETENZA (EC=A-RC) </a:t>
                      </a:r>
                      <a:endParaRPr lang="it-IT" sz="1000">
                        <a:solidFill>
                          <a:srgbClr val="2E74B5"/>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1000090">
                <a:tc rowSpan="4">
                  <a:txBody>
                    <a:bodyPr/>
                    <a:lstStyle/>
                    <a:p>
                      <a:pPr>
                        <a:spcAft>
                          <a:spcPts val="0"/>
                        </a:spcAft>
                      </a:pPr>
                      <a:r>
                        <a:rPr lang="it-IT" sz="1000">
                          <a:effectLst/>
                        </a:rPr>
                        <a:t>TOTALE GENERALE DELLE ENTRATE</a:t>
                      </a:r>
                      <a:endParaRPr lang="it-IT" sz="10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dirty="0">
                          <a:effectLst/>
                        </a:rPr>
                        <a:t>PREVISIONI DEFINITIVE DI CASSA (CS)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dirty="0">
                          <a:effectLst/>
                        </a:rPr>
                        <a:t>TOTALE RISCOSSIONI (TR=RR +RC)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000" dirty="0">
                          <a:effectLst/>
                        </a:rPr>
                        <a:t>MAGGIORI O MINORI ENTRATE DI CASSA =TR-CS(5)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lgn="ctr">
                        <a:spcAft>
                          <a:spcPts val="0"/>
                        </a:spcAft>
                      </a:pPr>
                      <a:r>
                        <a:rPr lang="it-IT" sz="1000" dirty="0">
                          <a:effectLst/>
                        </a:rPr>
                        <a:t> </a:t>
                      </a:r>
                      <a:endParaRPr lang="it-IT" sz="1000" dirty="0">
                        <a:solidFill>
                          <a:srgbClr val="2E74B5"/>
                        </a:solidFill>
                        <a:effectLst/>
                        <a:latin typeface="Times New Roman"/>
                        <a:ea typeface="Times New Roman"/>
                        <a:cs typeface="Times New Roman"/>
                      </a:endParaRPr>
                    </a:p>
                  </a:txBody>
                  <a:tcPr marL="68580" marR="68580" marT="0" marB="0"/>
                </a:tc>
                <a:tc>
                  <a:txBody>
                    <a:bodyPr/>
                    <a:lstStyle/>
                    <a:p>
                      <a:pPr algn="r">
                        <a:spcAft>
                          <a:spcPts val="0"/>
                        </a:spcAft>
                      </a:pPr>
                      <a:r>
                        <a:rPr lang="it-IT" sz="1000" dirty="0">
                          <a:effectLst/>
                        </a:rPr>
                        <a:t>TOTALE RESIDUI ATTIVI DA RIPORTARE (TR=EP+EC) </a:t>
                      </a:r>
                      <a:endParaRPr lang="it-IT" sz="1000" dirty="0">
                        <a:solidFill>
                          <a:srgbClr val="2E74B5"/>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200018">
                <a:tc vMerge="1">
                  <a:txBody>
                    <a:bodyPr/>
                    <a:lstStyle/>
                    <a:p>
                      <a:endParaRPr lang="it-IT"/>
                    </a:p>
                  </a:txBody>
                  <a:tcPr/>
                </a:tc>
                <a:tc>
                  <a:txBody>
                    <a:bodyPr/>
                    <a:lstStyle/>
                    <a:p>
                      <a:pPr algn="ct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RS 1.100,43</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RR 1.059,80</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 0,00</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ct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CP -397.554,63</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 40,63</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00036">
                <a:tc vMerge="1">
                  <a:txBody>
                    <a:bodyPr/>
                    <a:lstStyle/>
                    <a:p>
                      <a:endParaRPr lang="it-IT"/>
                    </a:p>
                  </a:txBody>
                  <a:tcPr/>
                </a:tc>
                <a:tc>
                  <a:txBody>
                    <a:bodyPr/>
                    <a:lstStyle/>
                    <a:p>
                      <a:pPr algn="ct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CP 20.021.428,56</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it-IT"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RC 19.621.353,01</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it-IT"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19.623.873,93</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IT"/>
                    </a:p>
                  </a:txBody>
                  <a:tcPr/>
                </a:tc>
                <a:tc>
                  <a:txBody>
                    <a:bodyPr/>
                    <a:lstStyle/>
                    <a:p>
                      <a:pPr algn="ctr">
                        <a:lnSpc>
                          <a:spcPct val="115000"/>
                        </a:lnSpc>
                        <a:spcAft>
                          <a:spcPts val="0"/>
                        </a:spcAft>
                      </a:pPr>
                      <a:r>
                        <a:rPr lang="it-IT"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EC 2.520,92</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00018">
                <a:tc vMerge="1">
                  <a:txBody>
                    <a:bodyPr/>
                    <a:lstStyle/>
                    <a:p>
                      <a:endParaRPr lang="it-IT"/>
                    </a:p>
                  </a:txBody>
                  <a:tcPr/>
                </a:tc>
                <a:tc>
                  <a:txBody>
                    <a:bodyPr/>
                    <a:lstStyle/>
                    <a:p>
                      <a:pPr algn="ct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CS 20.022.528,99</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it-IT"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 19.622.412,81</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it-IT"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CS -400116,18</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IT"/>
                    </a:p>
                  </a:txBody>
                  <a:tcPr/>
                </a:tc>
                <a:tc>
                  <a:txBody>
                    <a:bodyPr/>
                    <a:lstStyle/>
                    <a:p>
                      <a:pPr algn="ctr">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 2561,55</a:t>
                      </a:r>
                      <a:endParaRPr lang="en-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232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8</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222685517"/>
              </p:ext>
            </p:extLst>
          </p:nvPr>
        </p:nvGraphicFramePr>
        <p:xfrm>
          <a:off x="457200" y="188641"/>
          <a:ext cx="8229601" cy="4968551"/>
        </p:xfrm>
        <a:graphic>
          <a:graphicData uri="http://schemas.openxmlformats.org/drawingml/2006/table">
            <a:tbl>
              <a:tblPr firstRow="1" firstCol="1" bandRow="1">
                <a:tableStyleId>{5C22544A-7EE6-4342-B048-85BDC9FD1C3A}</a:tableStyleId>
              </a:tblPr>
              <a:tblGrid>
                <a:gridCol w="1403970">
                  <a:extLst>
                    <a:ext uri="{9D8B030D-6E8A-4147-A177-3AD203B41FA5}">
                      <a16:colId xmlns:a16="http://schemas.microsoft.com/office/drawing/2014/main" val="20000"/>
                    </a:ext>
                  </a:extLst>
                </a:gridCol>
                <a:gridCol w="1403970">
                  <a:extLst>
                    <a:ext uri="{9D8B030D-6E8A-4147-A177-3AD203B41FA5}">
                      <a16:colId xmlns:a16="http://schemas.microsoft.com/office/drawing/2014/main" val="20001"/>
                    </a:ext>
                  </a:extLst>
                </a:gridCol>
                <a:gridCol w="1420429">
                  <a:extLst>
                    <a:ext uri="{9D8B030D-6E8A-4147-A177-3AD203B41FA5}">
                      <a16:colId xmlns:a16="http://schemas.microsoft.com/office/drawing/2014/main" val="20002"/>
                    </a:ext>
                  </a:extLst>
                </a:gridCol>
                <a:gridCol w="1420429">
                  <a:extLst>
                    <a:ext uri="{9D8B030D-6E8A-4147-A177-3AD203B41FA5}">
                      <a16:colId xmlns:a16="http://schemas.microsoft.com/office/drawing/2014/main" val="20003"/>
                    </a:ext>
                  </a:extLst>
                </a:gridCol>
                <a:gridCol w="1403970">
                  <a:extLst>
                    <a:ext uri="{9D8B030D-6E8A-4147-A177-3AD203B41FA5}">
                      <a16:colId xmlns:a16="http://schemas.microsoft.com/office/drawing/2014/main" val="20004"/>
                    </a:ext>
                  </a:extLst>
                </a:gridCol>
                <a:gridCol w="1176833">
                  <a:extLst>
                    <a:ext uri="{9D8B030D-6E8A-4147-A177-3AD203B41FA5}">
                      <a16:colId xmlns:a16="http://schemas.microsoft.com/office/drawing/2014/main" val="20005"/>
                    </a:ext>
                  </a:extLst>
                </a:gridCol>
              </a:tblGrid>
              <a:tr h="837359">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800" dirty="0">
                          <a:solidFill>
                            <a:schemeClr val="bg1"/>
                          </a:solidFill>
                          <a:effectLst/>
                          <a:latin typeface="Times New Roman"/>
                          <a:ea typeface="Times New Roman"/>
                          <a:cs typeface="Times New Roman"/>
                        </a:rPr>
                        <a:t>Dati di bilancio:</a:t>
                      </a:r>
                      <a:r>
                        <a:rPr lang="it-IT" sz="2800" baseline="0" dirty="0">
                          <a:solidFill>
                            <a:schemeClr val="bg1"/>
                          </a:solidFill>
                          <a:effectLst/>
                          <a:latin typeface="Times New Roman"/>
                          <a:ea typeface="Times New Roman"/>
                          <a:cs typeface="Times New Roman"/>
                        </a:rPr>
                        <a:t> </a:t>
                      </a:r>
                      <a:r>
                        <a:rPr lang="it-IT" sz="2800" dirty="0">
                          <a:solidFill>
                            <a:schemeClr val="bg1"/>
                          </a:solidFill>
                          <a:effectLst/>
                          <a:latin typeface="Times New Roman"/>
                          <a:ea typeface="Times New Roman"/>
                          <a:cs typeface="Times New Roman"/>
                        </a:rPr>
                        <a:t>Le uscite</a:t>
                      </a:r>
                    </a:p>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lgn="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lgn="ctr">
                        <a:spcAft>
                          <a:spcPts val="0"/>
                        </a:spcAft>
                      </a:pPr>
                      <a:endParaRPr lang="it-IT" sz="1200" dirty="0">
                        <a:solidFill>
                          <a:srgbClr val="2E74B5"/>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837359">
                <a:tc rowSpan="3">
                  <a:txBody>
                    <a:bodyPr/>
                    <a:lstStyle/>
                    <a:p>
                      <a:pPr>
                        <a:spcAft>
                          <a:spcPts val="0"/>
                        </a:spcAft>
                      </a:pPr>
                      <a:r>
                        <a:rPr lang="it-IT" sz="1200" dirty="0">
                          <a:effectLst/>
                        </a:rPr>
                        <a:t>DENOMINAZIONE </a:t>
                      </a:r>
                      <a:endParaRPr lang="it-IT" sz="12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dirty="0">
                          <a:effectLst/>
                        </a:rPr>
                        <a:t>RESIDUI PASSIVI AL </a:t>
                      </a:r>
                      <a:r>
                        <a:rPr lang="it-IT" sz="1200" dirty="0" err="1">
                          <a:effectLst/>
                        </a:rPr>
                        <a:t>AL</a:t>
                      </a:r>
                      <a:r>
                        <a:rPr lang="it-IT" sz="1200" dirty="0">
                          <a:effectLst/>
                        </a:rPr>
                        <a:t> 1/1/2016 (RS) </a:t>
                      </a:r>
                      <a:endParaRPr lang="it-IT" sz="1200" dirty="0">
                        <a:solidFill>
                          <a:srgbClr val="2E74B5"/>
                        </a:solidFill>
                        <a:effectLst/>
                        <a:latin typeface="Times New Roman"/>
                        <a:ea typeface="Times New Roman"/>
                        <a:cs typeface="Times New Roman"/>
                      </a:endParaRPr>
                    </a:p>
                  </a:txBody>
                  <a:tcPr marL="68580" marR="68580" marT="0" marB="0"/>
                </a:tc>
                <a:tc>
                  <a:txBody>
                    <a:bodyPr/>
                    <a:lstStyle/>
                    <a:p>
                      <a:pPr algn="r">
                        <a:spcAft>
                          <a:spcPts val="0"/>
                        </a:spcAft>
                      </a:pPr>
                      <a:r>
                        <a:rPr lang="it-IT" sz="1200" dirty="0">
                          <a:effectLst/>
                        </a:rPr>
                        <a:t>PAGAMENTI IN C/RESIDUI (PR) </a:t>
                      </a:r>
                      <a:endParaRPr lang="it-IT" sz="12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a:effectLst/>
                        </a:rPr>
                        <a:t>RIACCERTAMENTO RESIDUI (R)(1) </a:t>
                      </a:r>
                      <a:endParaRPr lang="it-IT" sz="12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a:effectLst/>
                        </a:rPr>
                        <a:t> </a:t>
                      </a:r>
                      <a:endParaRPr lang="it-IT" sz="1200">
                        <a:solidFill>
                          <a:srgbClr val="2E74B5"/>
                        </a:solidFill>
                        <a:effectLst/>
                        <a:latin typeface="Times New Roman"/>
                        <a:ea typeface="Times New Roman"/>
                        <a:cs typeface="Times New Roman"/>
                      </a:endParaRPr>
                    </a:p>
                  </a:txBody>
                  <a:tcPr marL="68580" marR="68580" marT="0" marB="0"/>
                </a:tc>
                <a:tc>
                  <a:txBody>
                    <a:bodyPr/>
                    <a:lstStyle/>
                    <a:p>
                      <a:pPr algn="ctr">
                        <a:spcAft>
                          <a:spcPts val="0"/>
                        </a:spcAft>
                      </a:pPr>
                      <a:r>
                        <a:rPr lang="it-IT" sz="1200">
                          <a:effectLst/>
                        </a:rPr>
                        <a:t>RESIDUI PASSIVI DA ESERCIZI PRECEDENTI (EP=RS-PR+R) </a:t>
                      </a:r>
                      <a:endParaRPr lang="it-IT" sz="1200">
                        <a:solidFill>
                          <a:srgbClr val="2E74B5"/>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837359">
                <a:tc vMerge="1">
                  <a:txBody>
                    <a:bodyPr/>
                    <a:lstStyle/>
                    <a:p>
                      <a:endParaRPr lang="it-IT"/>
                    </a:p>
                  </a:txBody>
                  <a:tcPr/>
                </a:tc>
                <a:tc>
                  <a:txBody>
                    <a:bodyPr/>
                    <a:lstStyle/>
                    <a:p>
                      <a:pPr>
                        <a:spcAft>
                          <a:spcPts val="0"/>
                        </a:spcAft>
                      </a:pPr>
                      <a:r>
                        <a:rPr lang="it-IT" sz="1200">
                          <a:effectLst/>
                        </a:rPr>
                        <a:t>PREVISIONI DEFINITIVE DI COMPETENZA (CP) </a:t>
                      </a:r>
                      <a:endParaRPr lang="it-IT" sz="12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dirty="0">
                          <a:effectLst/>
                        </a:rPr>
                        <a:t>PAGAMENTI IN C/ COMPETENZA (PC) </a:t>
                      </a:r>
                      <a:endParaRPr lang="it-IT" sz="12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a:effectLst/>
                        </a:rPr>
                        <a:t>IMPEGNI (I)(2) </a:t>
                      </a:r>
                      <a:endParaRPr lang="it-IT" sz="1200">
                        <a:solidFill>
                          <a:srgbClr val="2E74B5"/>
                        </a:solidFill>
                        <a:effectLst/>
                        <a:latin typeface="Times New Roman"/>
                        <a:ea typeface="Times New Roman"/>
                        <a:cs typeface="Times New Roman"/>
                      </a:endParaRPr>
                    </a:p>
                  </a:txBody>
                  <a:tcPr marL="68580" marR="68580" marT="0" marB="0"/>
                </a:tc>
                <a:tc>
                  <a:txBody>
                    <a:bodyPr/>
                    <a:lstStyle/>
                    <a:p>
                      <a:pPr algn="r">
                        <a:spcAft>
                          <a:spcPts val="0"/>
                        </a:spcAft>
                      </a:pPr>
                      <a:r>
                        <a:rPr lang="it-IT" sz="1200">
                          <a:effectLst/>
                        </a:rPr>
                        <a:t>ECONOMIE DI COMPETENZA (ECP=CP-I-FPV) </a:t>
                      </a:r>
                      <a:endParaRPr lang="it-IT" sz="12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a:effectLst/>
                        </a:rPr>
                        <a:t>RESIDUI PASSIVI DA ESERCIZIO DI COMPETENZA (EC=I-PC) </a:t>
                      </a:r>
                      <a:endParaRPr lang="it-IT" sz="1200">
                        <a:solidFill>
                          <a:srgbClr val="2E74B5"/>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837359">
                <a:tc vMerge="1">
                  <a:txBody>
                    <a:bodyPr/>
                    <a:lstStyle/>
                    <a:p>
                      <a:endParaRPr lang="it-IT"/>
                    </a:p>
                  </a:txBody>
                  <a:tcPr/>
                </a:tc>
                <a:tc>
                  <a:txBody>
                    <a:bodyPr/>
                    <a:lstStyle/>
                    <a:p>
                      <a:pPr>
                        <a:spcAft>
                          <a:spcPts val="0"/>
                        </a:spcAft>
                      </a:pPr>
                      <a:r>
                        <a:rPr lang="it-IT" sz="1200">
                          <a:effectLst/>
                        </a:rPr>
                        <a:t>PREVISIONI DEFINITIVE DI CASSA (CS) </a:t>
                      </a:r>
                      <a:endParaRPr lang="it-IT" sz="12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a:effectLst/>
                        </a:rPr>
                        <a:t>TOTALE PAGAMENTI (TP=PR +PC) </a:t>
                      </a:r>
                      <a:endParaRPr lang="it-IT" sz="120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dirty="0">
                          <a:effectLst/>
                        </a:rPr>
                        <a:t>FONDO PLURIENNALE VINCOLATO (FPV) (3) </a:t>
                      </a:r>
                      <a:endParaRPr lang="it-IT" sz="1200" dirty="0">
                        <a:solidFill>
                          <a:srgbClr val="2E74B5"/>
                        </a:solidFill>
                        <a:effectLst/>
                        <a:latin typeface="Times New Roman"/>
                        <a:ea typeface="Times New Roman"/>
                        <a:cs typeface="Times New Roman"/>
                      </a:endParaRPr>
                    </a:p>
                  </a:txBody>
                  <a:tcPr marL="68580" marR="68580" marT="0" marB="0"/>
                </a:tc>
                <a:tc>
                  <a:txBody>
                    <a:bodyPr/>
                    <a:lstStyle/>
                    <a:p>
                      <a:pPr algn="r">
                        <a:spcAft>
                          <a:spcPts val="0"/>
                        </a:spcAft>
                      </a:pPr>
                      <a:r>
                        <a:rPr lang="it-IT" sz="1200" dirty="0">
                          <a:effectLst/>
                        </a:rPr>
                        <a:t> </a:t>
                      </a:r>
                      <a:endParaRPr lang="it-IT" sz="1200" dirty="0">
                        <a:solidFill>
                          <a:srgbClr val="2E74B5"/>
                        </a:solidFill>
                        <a:effectLst/>
                        <a:latin typeface="Times New Roman"/>
                        <a:ea typeface="Times New Roman"/>
                        <a:cs typeface="Times New Roman"/>
                      </a:endParaRPr>
                    </a:p>
                  </a:txBody>
                  <a:tcPr marL="68580" marR="68580" marT="0" marB="0"/>
                </a:tc>
                <a:tc>
                  <a:txBody>
                    <a:bodyPr/>
                    <a:lstStyle/>
                    <a:p>
                      <a:pPr>
                        <a:spcAft>
                          <a:spcPts val="0"/>
                        </a:spcAft>
                      </a:pPr>
                      <a:r>
                        <a:rPr lang="it-IT" sz="1200">
                          <a:effectLst/>
                        </a:rPr>
                        <a:t>TOTALE RESIDUI PASSIVI DA RIPORTARE (TR=EP+EC) </a:t>
                      </a:r>
                      <a:endParaRPr lang="it-IT" sz="1200">
                        <a:solidFill>
                          <a:srgbClr val="2E74B5"/>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539705">
                <a:tc rowSpan="3">
                  <a:txBody>
                    <a:bodyPr/>
                    <a:lstStyle/>
                    <a:p>
                      <a:pPr>
                        <a:spcAft>
                          <a:spcPts val="0"/>
                        </a:spcAft>
                      </a:pPr>
                      <a:r>
                        <a:rPr lang="it-IT" sz="1200">
                          <a:effectLst/>
                        </a:rPr>
                        <a:t>TOTALE GENERALE DELLE USCITE</a:t>
                      </a:r>
                      <a:endParaRPr lang="it-IT" sz="1200">
                        <a:solidFill>
                          <a:srgbClr val="2E74B5"/>
                        </a:solidFill>
                        <a:effectLst/>
                        <a:latin typeface="Times New Roman"/>
                        <a:ea typeface="Times New Roman"/>
                        <a:cs typeface="Times New Roman"/>
                      </a:endParaRPr>
                    </a:p>
                  </a:txBody>
                  <a:tcPr marL="68580" marR="68580" marT="0" marB="0"/>
                </a:tc>
                <a:tc>
                  <a:txBody>
                    <a:bodyPr/>
                    <a:lstStyle/>
                    <a:p>
                      <a:pPr>
                        <a:lnSpc>
                          <a:spcPct val="115000"/>
                        </a:lnSpc>
                        <a:spcAft>
                          <a:spcPts val="0"/>
                        </a:spcAft>
                      </a:pPr>
                      <a:r>
                        <a:rPr lang="it-IT"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RS 1.104.514,78</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it-IT"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 363.693,82</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it-IT"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 -1.673,03	</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r">
                        <a:lnSpc>
                          <a:spcPct val="115000"/>
                        </a:lnSpc>
                        <a:spcAft>
                          <a:spcPts val="0"/>
                        </a:spcAft>
                      </a:pPr>
                      <a:r>
                        <a:rPr lang="it-IT"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CP - 3.758.352,42</a:t>
                      </a:r>
                      <a:r>
                        <a:rPr lang="it-IT" sz="10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it-IT"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 739.147,93</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39705">
                <a:tc vMerge="1">
                  <a:txBody>
                    <a:bodyPr/>
                    <a:lstStyle/>
                    <a:p>
                      <a:endParaRPr lang="it-IT"/>
                    </a:p>
                  </a:txBody>
                  <a:tcPr/>
                </a:tc>
                <a:tc>
                  <a:txBody>
                    <a:bodyPr/>
                    <a:lstStyle/>
                    <a:p>
                      <a:pPr>
                        <a:lnSpc>
                          <a:spcPct val="115000"/>
                        </a:lnSpc>
                        <a:spcAft>
                          <a:spcPts val="0"/>
                        </a:spcAft>
                      </a:pPr>
                      <a:r>
                        <a:rPr lang="it-IT"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CP 35.990.573,77	</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PC 28.660.991,84</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29.487.291,71 </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IT"/>
                    </a:p>
                  </a:txBody>
                  <a:tcPr/>
                </a:tc>
                <a:tc>
                  <a:txBody>
                    <a:bodyPr/>
                    <a:lstStyle/>
                    <a:p>
                      <a:pP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 826.299,87</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39705">
                <a:tc vMerge="1">
                  <a:txBody>
                    <a:bodyPr/>
                    <a:lstStyle/>
                    <a:p>
                      <a:endParaRPr lang="it-IT"/>
                    </a:p>
                  </a:txBody>
                  <a:tcPr/>
                </a:tc>
                <a:tc>
                  <a:txBody>
                    <a:bodyPr/>
                    <a:lstStyle/>
                    <a:p>
                      <a:pPr>
                        <a:lnSpc>
                          <a:spcPct val="115000"/>
                        </a:lnSpc>
                        <a:spcAft>
                          <a:spcPts val="0"/>
                        </a:spcAft>
                      </a:pPr>
                      <a:r>
                        <a:rPr lang="it-IT"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CS 37.446.200,42</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 29.024.685,66	</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CS -5.325.473,25</a:t>
                      </a:r>
                      <a:endParaRPr lang="en-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IT"/>
                    </a:p>
                  </a:txBody>
                  <a:tcPr/>
                </a:tc>
                <a:tc>
                  <a:txBody>
                    <a:bodyPr/>
                    <a:lstStyle/>
                    <a:p>
                      <a:pP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 1.565.447,80</a:t>
                      </a:r>
                      <a:endParaRPr lang="en-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26490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27/04/2021</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9</a:t>
            </a:fld>
            <a:endParaRPr lang="it-IT"/>
          </a:p>
        </p:txBody>
      </p:sp>
      <p:sp>
        <p:nvSpPr>
          <p:cNvPr id="9" name="Segnaposto contenuto 2"/>
          <p:cNvSpPr>
            <a:spLocks noGrp="1"/>
          </p:cNvSpPr>
          <p:nvPr>
            <p:ph idx="21"/>
          </p:nvPr>
        </p:nvSpPr>
        <p:spPr>
          <a:xfrm>
            <a:off x="88445" y="44624"/>
            <a:ext cx="8948051" cy="740627"/>
          </a:xfrm>
        </p:spPr>
        <p:txBody>
          <a:bodyPr/>
          <a:lstStyle/>
          <a:p>
            <a:pPr marL="0" lvl="0" indent="0" algn="ctr">
              <a:buNone/>
            </a:pPr>
            <a:r>
              <a:rPr lang="it-IT" b="1" i="1" dirty="0">
                <a:solidFill>
                  <a:srgbClr val="1F497D"/>
                </a:solidFill>
              </a:rPr>
              <a:t>La Struttura Organizzativa</a:t>
            </a:r>
            <a:endParaRPr lang="it-IT" dirty="0">
              <a:solidFill>
                <a:srgbClr val="1F497D"/>
              </a:solidFill>
            </a:endParaRPr>
          </a:p>
        </p:txBody>
      </p:sp>
      <p:pic>
        <p:nvPicPr>
          <p:cNvPr id="6" name="Immagine 2">
            <a:extLst>
              <a:ext uri="{FF2B5EF4-FFF2-40B4-BE49-F238E27FC236}">
                <a16:creationId xmlns:a16="http://schemas.microsoft.com/office/drawing/2014/main" id="{7ADF934E-994F-A64E-85CE-679FE2FE3E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5126" y="908721"/>
            <a:ext cx="5927194" cy="4176464"/>
          </a:xfrm>
          <a:prstGeom prst="rect">
            <a:avLst/>
          </a:prstGeom>
          <a:noFill/>
          <a:ln>
            <a:noFill/>
          </a:ln>
        </p:spPr>
      </p:pic>
    </p:spTree>
    <p:extLst>
      <p:ext uri="{BB962C8B-B14F-4D97-AF65-F5344CB8AC3E}">
        <p14:creationId xmlns:p14="http://schemas.microsoft.com/office/powerpoint/2010/main" val="2403680687"/>
      </p:ext>
    </p:extLst>
  </p:cSld>
  <p:clrMapOvr>
    <a:masterClrMapping/>
  </p:clrMapOvr>
</p:sld>
</file>

<file path=ppt/theme/theme1.xml><?xml version="1.0" encoding="utf-8"?>
<a:theme xmlns:a="http://schemas.openxmlformats.org/drawingml/2006/main" name="T&amp;S_TemplatePresentazi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47555</TotalTime>
  <Words>4965</Words>
  <Application>Microsoft Office PowerPoint</Application>
  <PresentationFormat>Presentazione su schermo (4:3)</PresentationFormat>
  <Paragraphs>893</Paragraphs>
  <Slides>59</Slides>
  <Notes>5</Notes>
  <HiddenSlides>0</HiddenSlides>
  <MMClips>0</MMClips>
  <ScaleCrop>false</ScaleCrop>
  <HeadingPairs>
    <vt:vector size="6" baseType="variant">
      <vt:variant>
        <vt:lpstr>Caratteri utilizzati</vt:lpstr>
      </vt:variant>
      <vt:variant>
        <vt:i4>5</vt:i4>
      </vt:variant>
      <vt:variant>
        <vt:lpstr>Tema</vt:lpstr>
      </vt:variant>
      <vt:variant>
        <vt:i4>4</vt:i4>
      </vt:variant>
      <vt:variant>
        <vt:lpstr>Titoli diapositive</vt:lpstr>
      </vt:variant>
      <vt:variant>
        <vt:i4>59</vt:i4>
      </vt:variant>
    </vt:vector>
  </HeadingPairs>
  <TitlesOfParts>
    <vt:vector size="68" baseType="lpstr">
      <vt:lpstr>Arial</vt:lpstr>
      <vt:lpstr>Arial Narrow</vt:lpstr>
      <vt:lpstr>Avenir Next Condensed Demi Bold</vt:lpstr>
      <vt:lpstr>Calibri</vt:lpstr>
      <vt:lpstr>Times New Roman</vt:lpstr>
      <vt:lpstr>T&amp;S_TemplatePresentazione</vt:lpstr>
      <vt:lpstr>2_Personalizza struttura</vt:lpstr>
      <vt:lpstr>Personalizza struttura</vt:lpstr>
      <vt:lpstr>1_Personalizza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RISULTATI DELLA LOTTA ALLE FRODI E STATO DEI RECUPERI </vt:lpstr>
      <vt:lpstr>RISULTATI DELLA LOTTA ALLE FRODI E STATO DEI RECUPERI </vt:lpstr>
      <vt:lpstr>RISULTATI DELLA LOTTA ALLE FRODI E STATO DEI RECUPERI</vt:lpstr>
      <vt:lpstr>RISULTATI DELLA LOTTA ALLE FRODI E STATO DEI RECUPERI</vt:lpstr>
      <vt:lpstr>RISULTATI DELLA LOTTA ALLE FRODI E STATO DEI RECUPERI</vt:lpstr>
      <vt:lpstr>RISULTATI DELLA LOTTA ALLE FRODI E STATO DEI RECUPERI </vt:lpstr>
      <vt:lpstr>RISULTATI DELLA LOTTA ALLE FRODI E STATO DEI RECUPERI </vt:lpstr>
      <vt:lpstr>RISULTATI DELLA LOTTA ALLE FRODI E STATO DEI RECUPERI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principe</dc:creator>
  <cp:lastModifiedBy>Giuseppe Arcidiacono</cp:lastModifiedBy>
  <cp:revision>402</cp:revision>
  <dcterms:created xsi:type="dcterms:W3CDTF">2009-08-23T13:52:04Z</dcterms:created>
  <dcterms:modified xsi:type="dcterms:W3CDTF">2021-04-27T12:45:54Z</dcterms:modified>
</cp:coreProperties>
</file>